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3"/>
  </p:notesMasterIdLst>
  <p:handoutMasterIdLst>
    <p:handoutMasterId r:id="rId14"/>
  </p:handoutMasterIdLst>
  <p:sldIdLst>
    <p:sldId id="293" r:id="rId2"/>
    <p:sldId id="318" r:id="rId3"/>
    <p:sldId id="319" r:id="rId4"/>
    <p:sldId id="329" r:id="rId5"/>
    <p:sldId id="328" r:id="rId6"/>
    <p:sldId id="320" r:id="rId7"/>
    <p:sldId id="321" r:id="rId8"/>
    <p:sldId id="323" r:id="rId9"/>
    <p:sldId id="326" r:id="rId10"/>
    <p:sldId id="325" r:id="rId11"/>
    <p:sldId id="327" r:id="rId12"/>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1" hangingPunct="1">
      <a:defRPr sz="2000" kern="1200">
        <a:solidFill>
          <a:schemeClr val="tx1"/>
        </a:solidFill>
        <a:latin typeface="Arial" charset="0"/>
        <a:ea typeface="+mn-ea"/>
        <a:cs typeface="+mn-cs"/>
      </a:defRPr>
    </a:lvl6pPr>
    <a:lvl7pPr marL="2743200" algn="l" defTabSz="914400" rtl="0" eaLnBrk="1" latinLnBrk="1" hangingPunct="1">
      <a:defRPr sz="2000" kern="1200">
        <a:solidFill>
          <a:schemeClr val="tx1"/>
        </a:solidFill>
        <a:latin typeface="Arial" charset="0"/>
        <a:ea typeface="+mn-ea"/>
        <a:cs typeface="+mn-cs"/>
      </a:defRPr>
    </a:lvl7pPr>
    <a:lvl8pPr marL="3200400" algn="l" defTabSz="914400" rtl="0" eaLnBrk="1" latinLnBrk="1" hangingPunct="1">
      <a:defRPr sz="2000" kern="1200">
        <a:solidFill>
          <a:schemeClr val="tx1"/>
        </a:solidFill>
        <a:latin typeface="Arial" charset="0"/>
        <a:ea typeface="+mn-ea"/>
        <a:cs typeface="+mn-cs"/>
      </a:defRPr>
    </a:lvl8pPr>
    <a:lvl9pPr marL="3657600" algn="l" defTabSz="914400" rtl="0" eaLnBrk="1" latinLnBrk="1"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56" autoAdjust="0"/>
    <p:restoredTop sz="94970" autoAdjust="0"/>
  </p:normalViewPr>
  <p:slideViewPr>
    <p:cSldViewPr>
      <p:cViewPr>
        <p:scale>
          <a:sx n="100" d="100"/>
          <a:sy n="100" d="100"/>
        </p:scale>
        <p:origin x="-360" y="136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OMA-CD-2010-xxxx-INP_WID_xxxx_Mobile_Advertising_API.pptx&#51032;%20&#50892;&#53356;&#49884;&#53944;"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ko-KR"/>
  <c:roundedCorners val="1"/>
  <c:clrMapOvr bg1="lt1" tx1="dk1" bg2="lt2" tx2="dk2" accent1="accent1" accent2="accent2" accent3="accent3" accent4="accent4" accent5="accent5" accent6="accent6" hlink="hlink" folHlink="folHlink"/>
  <c:chart>
    <c:plotArea>
      <c:layout>
        <c:manualLayout>
          <c:layoutTarget val="inner"/>
          <c:xMode val="edge"/>
          <c:yMode val="edge"/>
          <c:x val="0.25441696113074319"/>
          <c:y val="4.5070484526964882E-2"/>
          <c:w val="0.67491166077738562"/>
          <c:h val="0.75774752110959831"/>
        </c:manualLayout>
      </c:layout>
      <c:barChart>
        <c:barDir val="bar"/>
        <c:grouping val="stacked"/>
        <c:ser>
          <c:idx val="2"/>
          <c:order val="2"/>
          <c:tx>
            <c:strRef>
              <c:f>'[Worksheet in OMA-TEMPLATE-WIDpresentation-20100101-I.ppt (Compatibility Mode)]Sheet2'!$B$45</c:f>
            </c:strRef>
          </c:tx>
          <c:spPr>
            <a:noFill/>
            <a:ln w="25400">
              <a:noFill/>
            </a:ln>
          </c:spPr>
          <c:cat>
            <c:multiLvlStrRef>
              <c:f>'[Worksheet in OMA-TEMPLATE-WIDpresentation-20100101-I.ppt (Compatibility Mode)]Sheet2'!$A$46:$A$50</c:f>
            </c:multiLvlStrRef>
          </c:cat>
          <c:val>
            <c:numRef>
              <c:f>'[Worksheet in OMA-TEMPLATE-WIDpresentation-20100101-I.ppt (Compatibility Mode)]Sheet2'!$B$46:$B$50</c:f>
            </c:numRef>
          </c:val>
        </c:ser>
        <c:ser>
          <c:idx val="3"/>
          <c:order val="3"/>
          <c:tx>
            <c:strRef>
              <c:f>'[Worksheet in OMA-TEMPLATE-WIDpresentation-20100101-I.ppt (Compatibility Mode)]Sheet2'!$C$45</c:f>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multiLvlStrRef>
              <c:f>'[Worksheet in OMA-TEMPLATE-WIDpresentation-20100101-I.ppt (Compatibility Mode)]Sheet2'!$A$46:$A$50</c:f>
            </c:multiLvlStrRef>
          </c:cat>
          <c:val>
            <c:numRef>
              <c:f>'[Worksheet in OMA-TEMPLATE-WIDpresentation-20100101-I.ppt (Compatibility Mode)]Sheet2'!$C$46:$C$50</c:f>
            </c:numRef>
          </c:val>
        </c:ser>
        <c:ser>
          <c:idx val="0"/>
          <c:order val="0"/>
          <c:tx>
            <c:strRef>
              <c:f>'[OMA-CD-2010-xxxx-INP_WID_xxxx_Mobile_Advertising_API.pptx의 워크시트]Sheet2'!$B$45</c:f>
              <c:strCache>
                <c:ptCount val="1"/>
                <c:pt idx="0">
                  <c:v>Begin</c:v>
                </c:pt>
              </c:strCache>
            </c:strRef>
          </c:tx>
          <c:spPr>
            <a:noFill/>
            <a:ln w="25400">
              <a:noFill/>
            </a:ln>
          </c:spPr>
          <c:cat>
            <c:strRef>
              <c:f>'[OMA-CD-2010-xxxx-INP_WID_xxxx_Mobile_Advertising_API.pptx의 워크시트]Sheet2'!$A$46:$A$50</c:f>
              <c:strCache>
                <c:ptCount val="5"/>
                <c:pt idx="0">
                  <c:v>Approval phase</c:v>
                </c:pt>
                <c:pt idx="1">
                  <c:v>Development time to Candidate</c:v>
                </c:pt>
                <c:pt idx="2">
                  <c:v>TS</c:v>
                </c:pt>
                <c:pt idx="3">
                  <c:v>AD</c:v>
                </c:pt>
                <c:pt idx="4">
                  <c:v>RD</c:v>
                </c:pt>
              </c:strCache>
            </c:strRef>
          </c:cat>
          <c:val>
            <c:numRef>
              <c:f>'[OMA-CD-2010-xxxx-INP_WID_xxxx_Mobile_Advertising_API.pptx의 워크시트]Sheet2'!$B$46:$B$50</c:f>
              <c:numCache>
                <c:formatCode>yyyy\-mm\-dd;@</c:formatCode>
                <c:ptCount val="5"/>
                <c:pt idx="0">
                  <c:v>40848</c:v>
                </c:pt>
                <c:pt idx="1">
                  <c:v>40452</c:v>
                </c:pt>
                <c:pt idx="2">
                  <c:v>40575</c:v>
                </c:pt>
                <c:pt idx="3">
                  <c:v>40544</c:v>
                </c:pt>
                <c:pt idx="4">
                  <c:v>40452</c:v>
                </c:pt>
              </c:numCache>
            </c:numRef>
          </c:val>
        </c:ser>
        <c:ser>
          <c:idx val="1"/>
          <c:order val="1"/>
          <c:tx>
            <c:strRef>
              <c:f>'[OMA-CD-2010-xxxx-INP_WID_xxxx_Mobile_Advertising_API.pptx의 워크시트]Sheet2'!$C$45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'[OMA-CD-2010-xxxx-INP_WID_xxxx_Mobile_Advertising_API.pptx의 워크시트]Sheet2'!$A$46:$A$50</c:f>
              <c:strCache>
                <c:ptCount val="5"/>
                <c:pt idx="0">
                  <c:v>Approval phase</c:v>
                </c:pt>
                <c:pt idx="1">
                  <c:v>Development time to Candidate</c:v>
                </c:pt>
                <c:pt idx="2">
                  <c:v>TS</c:v>
                </c:pt>
                <c:pt idx="3">
                  <c:v>AD</c:v>
                </c:pt>
                <c:pt idx="4">
                  <c:v>RD</c:v>
                </c:pt>
              </c:strCache>
            </c:strRef>
          </c:cat>
          <c:val>
            <c:numRef>
              <c:f>'[OMA-CD-2010-xxxx-INP_WID_xxxx_Mobile_Advertising_API.pptx의 워크시트]Sheet2'!$C$46:$C$50</c:f>
              <c:numCache>
                <c:formatCode>General</c:formatCode>
                <c:ptCount val="5"/>
                <c:pt idx="0">
                  <c:v>121</c:v>
                </c:pt>
                <c:pt idx="1">
                  <c:v>396</c:v>
                </c:pt>
                <c:pt idx="2">
                  <c:v>120</c:v>
                </c:pt>
                <c:pt idx="3">
                  <c:v>120</c:v>
                </c:pt>
                <c:pt idx="4">
                  <c:v>182</c:v>
                </c:pt>
              </c:numCache>
            </c:numRef>
          </c:val>
        </c:ser>
        <c:gapWidth val="80"/>
        <c:overlap val="80"/>
        <c:axId val="95505408"/>
        <c:axId val="95531776"/>
      </c:barChart>
      <c:catAx>
        <c:axId val="95505408"/>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ko-KR"/>
          </a:p>
        </c:txPr>
        <c:crossAx val="95531776"/>
        <c:crosses val="autoZero"/>
        <c:auto val="1"/>
        <c:lblAlgn val="ctr"/>
        <c:lblOffset val="100"/>
        <c:tickLblSkip val="1"/>
        <c:tickMarkSkip val="1"/>
      </c:catAx>
      <c:valAx>
        <c:axId val="95531776"/>
        <c:scaling>
          <c:orientation val="minMax"/>
          <c:max val="40970"/>
          <c:min val="40455"/>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721"/>
              <c:y val="0.89014202802114561"/>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ko-KR"/>
          </a:p>
        </c:txPr>
        <c:crossAx val="95505408"/>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ko-KR"/>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ko-KR" altLang="ko-K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2010 Open Mobile Alliance Ltd.  All Rights Reserved.</a:t>
            </a:r>
            <a:endParaRPr lang="en-US" altLang="ko-KR" sz="1000" b="1">
              <a:ea typeface="굴림" charset="-127"/>
            </a:endParaRPr>
          </a:p>
          <a:p>
            <a:pPr defTabSz="403225">
              <a:tabLst>
                <a:tab pos="5372100" algn="ctr"/>
                <a:tab pos="9182100" algn="r"/>
              </a:tabLst>
            </a:pPr>
            <a:r>
              <a:rPr lang="en-US" altLang="ko-KR" sz="900" b="1">
                <a:latin typeface="Arial Narrow" pitchFamily="34" charset="0"/>
                <a:ea typeface="굴림"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굴림" charset="-127"/>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OMA-CD-2010-0086</a:t>
            </a:r>
            <a:endParaRPr lang="en-US" sz="1800" b="1" dirty="0">
              <a:latin typeface="Arial Narrow" pitchFamily="34" charset="0"/>
            </a:endParaRP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ko-KR" sz="1800" b="1">
                <a:latin typeface="Arial Narrow" pitchFamily="34" charset="0"/>
                <a:ea typeface="굴림" charset="-127"/>
              </a:rPr>
              <a:t>Slide #</a:t>
            </a:r>
            <a:fld id="{0476EC5D-D71A-4E4A-9912-4980F5F0B257}" type="slidenum">
              <a:rPr lang="en-US" altLang="ko-KR" sz="1800" b="1">
                <a:latin typeface="Arial Narrow" pitchFamily="34" charset="0"/>
                <a:ea typeface="굴림" charset="-127"/>
              </a:rPr>
              <a:pPr algn="r" defTabSz="403225">
                <a:tabLst>
                  <a:tab pos="5372100" algn="ctr"/>
                  <a:tab pos="9182100" algn="r"/>
                </a:tabLst>
              </a:pPr>
              <a:t>‹#›</a:t>
            </a:fld>
            <a:r>
              <a:rPr lang="en-US" altLang="ko-KR" sz="1800" b="1">
                <a:latin typeface="Arial Narrow" pitchFamily="34" charset="0"/>
                <a:ea typeface="굴림" charset="-127"/>
              </a:rPr>
              <a:t/>
            </a:r>
            <a:br>
              <a:rPr lang="en-US" altLang="ko-KR" sz="1800" b="1">
                <a:latin typeface="Arial Narrow" pitchFamily="34" charset="0"/>
                <a:ea typeface="굴림" charset="-127"/>
              </a:rPr>
            </a:br>
            <a:r>
              <a:rPr lang="en-US" altLang="ko-KR" sz="500">
                <a:solidFill>
                  <a:srgbClr val="999999"/>
                </a:solidFill>
                <a:ea typeface="굴림" charset="-127"/>
              </a:rPr>
              <a:t>[OMA-Template-WIDpresentation-20100101-I]</a:t>
            </a:r>
            <a:endParaRPr lang="en-US" altLang="ko-KR" sz="1800" b="1">
              <a:latin typeface="Arial Narrow" pitchFamily="34" charset="0"/>
              <a:ea typeface="굴림" charset="-127"/>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____1.xls"/></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7" y="1981200"/>
            <a:ext cx="8458199"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ea typeface="굴림" charset="-127"/>
              </a:rPr>
              <a:t>	Submitted To:	</a:t>
            </a:r>
            <a:r>
              <a:rPr lang="en-US" altLang="ko-KR" b="1" dirty="0" smtClean="0">
                <a:latin typeface="Tahoma" pitchFamily="34" charset="0"/>
                <a:ea typeface="굴림" charset="-127"/>
              </a:rPr>
              <a:t>CD</a:t>
            </a:r>
            <a:endParaRPr lang="en-US" altLang="ko-KR" b="1" dirty="0">
              <a:latin typeface="Tahoma" pitchFamily="34" charset="0"/>
              <a:ea typeface="굴림"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charset="-127"/>
              </a:rPr>
              <a:t>	Date:	</a:t>
            </a:r>
            <a:r>
              <a:rPr lang="en-US" altLang="ko-KR" b="1" dirty="0" smtClean="0">
                <a:latin typeface="Tahoma" pitchFamily="34" charset="0"/>
                <a:ea typeface="굴림" charset="-127"/>
              </a:rPr>
              <a:t>26 Aug </a:t>
            </a:r>
            <a:r>
              <a:rPr lang="en-US" altLang="ko-KR" b="1" dirty="0">
                <a:latin typeface="Tahoma" pitchFamily="34" charset="0"/>
                <a:ea typeface="굴림" charset="-127"/>
              </a:rPr>
              <a:t>2010 	</a:t>
            </a:r>
          </a:p>
          <a:p>
            <a:pPr defTabSz="762000">
              <a:lnSpc>
                <a:spcPct val="95000"/>
              </a:lnSpc>
              <a:spcAft>
                <a:spcPct val="35000"/>
              </a:spcAft>
              <a:tabLst>
                <a:tab pos="1827213" algn="r"/>
                <a:tab pos="1939925" algn="l"/>
              </a:tabLst>
            </a:pPr>
            <a:r>
              <a:rPr lang="en-US" altLang="ko-KR" b="1" dirty="0">
                <a:latin typeface="Tahoma" pitchFamily="34" charset="0"/>
                <a:ea typeface="굴림" charset="-127"/>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ea typeface="굴림" charset="-127"/>
              </a:rPr>
              <a:t>	Contact:	</a:t>
            </a:r>
            <a:r>
              <a:rPr lang="en-US" altLang="ko-KR" b="1" dirty="0" smtClean="0">
                <a:latin typeface="Tahoma" pitchFamily="34" charset="0"/>
                <a:ea typeface="굴림" charset="-127"/>
              </a:rPr>
              <a:t>Andrew Min-gyu Han, andy.han@adntelfmg.com</a:t>
            </a:r>
            <a:endParaRPr lang="en-US" altLang="ko-KR" b="1" dirty="0">
              <a:latin typeface="Tahoma" pitchFamily="34" charset="0"/>
              <a:ea typeface="굴림"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charset="-127"/>
              </a:rPr>
              <a:t>	Source:	</a:t>
            </a:r>
            <a:r>
              <a:rPr lang="en-US" altLang="ko-KR" b="1" dirty="0" err="1" smtClean="0">
                <a:latin typeface="Tahoma" pitchFamily="34" charset="0"/>
                <a:ea typeface="굴림" charset="-127"/>
              </a:rPr>
              <a:t>Ad&amp;Tel</a:t>
            </a:r>
            <a:r>
              <a:rPr lang="en-US" altLang="ko-KR" b="1" dirty="0" smtClean="0">
                <a:latin typeface="Tahoma" pitchFamily="34" charset="0"/>
                <a:ea typeface="굴림" charset="-127"/>
              </a:rPr>
              <a:t> , KT, KT </a:t>
            </a:r>
            <a:r>
              <a:rPr lang="en-US" altLang="ko-KR" b="1" dirty="0" err="1" smtClean="0">
                <a:latin typeface="Tahoma" pitchFamily="34" charset="0"/>
                <a:ea typeface="굴림" charset="-127"/>
              </a:rPr>
              <a:t>mhows</a:t>
            </a:r>
            <a:r>
              <a:rPr lang="en-US" altLang="ko-KR" b="1" dirty="0" smtClean="0">
                <a:latin typeface="Tahoma" pitchFamily="34" charset="0"/>
                <a:ea typeface="굴림" charset="-127"/>
              </a:rPr>
              <a:t>, </a:t>
            </a:r>
            <a:r>
              <a:rPr lang="en-US" altLang="ko-KR" b="1" dirty="0" smtClean="0">
                <a:latin typeface="Tahoma" pitchFamily="34" charset="0"/>
                <a:ea typeface="굴림" charset="-127"/>
              </a:rPr>
              <a:t>Samsung, LG</a:t>
            </a:r>
            <a:endParaRPr lang="en-US" altLang="ko-KR" b="1" dirty="0">
              <a:latin typeface="Tahoma" pitchFamily="34" charset="0"/>
              <a:ea typeface="굴림" charset="-127"/>
            </a:endParaRPr>
          </a:p>
        </p:txBody>
      </p:sp>
      <p:sp>
        <p:nvSpPr>
          <p:cNvPr id="3076" name="Rectangle 26"/>
          <p:cNvSpPr>
            <a:spLocks noGrp="1" noChangeArrowheads="1"/>
          </p:cNvSpPr>
          <p:nvPr>
            <p:ph type="ctrTitle"/>
          </p:nvPr>
        </p:nvSpPr>
        <p:spPr>
          <a:xfrm>
            <a:off x="684213" y="228600"/>
            <a:ext cx="7996237" cy="1652588"/>
          </a:xfrm>
          <a:noFill/>
        </p:spPr>
        <p:txBody>
          <a:bodyPr anchor="t">
            <a:normAutofit fontScale="90000"/>
          </a:bodyPr>
          <a:lstStyle/>
          <a:p>
            <a:r>
              <a:rPr lang="en-US" altLang="ko-KR" sz="2000" dirty="0" smtClean="0">
                <a:ea typeface="굴림" charset="-127"/>
              </a:rPr>
              <a:t>OMA-CD-2010-0086R02-INP_WID_0212_Mobile_Advertising_Open_API</a:t>
            </a:r>
            <a:r>
              <a:rPr lang="en-US" altLang="ko-KR" sz="2000" dirty="0" smtClean="0">
                <a:ea typeface="굴림" charset="-127"/>
              </a:rPr>
              <a:t/>
            </a:r>
            <a:br>
              <a:rPr lang="en-US" altLang="ko-KR" sz="2000" dirty="0" smtClean="0">
                <a:ea typeface="굴림" charset="-127"/>
              </a:rPr>
            </a:br>
            <a:r>
              <a:rPr lang="en-US" altLang="ko-KR" sz="1400" dirty="0" smtClean="0">
                <a:ea typeface="굴림" charset="-127"/>
              </a:rPr>
              <a:t/>
            </a:r>
            <a:br>
              <a:rPr lang="en-US" altLang="ko-KR" sz="1400" dirty="0" smtClean="0">
                <a:ea typeface="굴림" charset="-127"/>
              </a:rPr>
            </a:br>
            <a:r>
              <a:rPr lang="en-US" altLang="ko-KR" dirty="0" smtClean="0">
                <a:ea typeface="굴림" charset="-127"/>
              </a:rPr>
              <a:t> </a:t>
            </a:r>
            <a:r>
              <a:rPr lang="en-US" altLang="ko-KR" sz="2400" dirty="0" smtClean="0">
                <a:ea typeface="굴림" charset="-127"/>
              </a:rPr>
              <a:t>Presentation of WID Information</a:t>
            </a:r>
            <a:r>
              <a:rPr lang="en-US" altLang="ko-KR" dirty="0" smtClean="0">
                <a:ea typeface="굴림" charset="-127"/>
              </a:rPr>
              <a:t/>
            </a:r>
            <a:br>
              <a:rPr lang="en-US" altLang="ko-KR" dirty="0" smtClean="0">
                <a:ea typeface="굴림" charset="-127"/>
              </a:rPr>
            </a:br>
            <a:r>
              <a:rPr lang="en-US" altLang="ko-KR" dirty="0" smtClean="0">
                <a:ea typeface="굴림" charset="-127"/>
              </a:rPr>
              <a:t>WID </a:t>
            </a:r>
            <a:r>
              <a:rPr lang="en-US" altLang="ko-KR" dirty="0" smtClean="0">
                <a:ea typeface="굴림" charset="-127"/>
              </a:rPr>
              <a:t>0212</a:t>
            </a:r>
            <a:r>
              <a:rPr lang="en-US" altLang="ko-KR" dirty="0" smtClean="0">
                <a:ea typeface="굴림" charset="-127"/>
              </a:rPr>
              <a:t> </a:t>
            </a:r>
            <a:r>
              <a:rPr lang="en-US" altLang="ko-KR" dirty="0" smtClean="0">
                <a:ea typeface="굴림" charset="-127"/>
              </a:rPr>
              <a:t>- Mobile Advertising Open API (</a:t>
            </a:r>
            <a:r>
              <a:rPr lang="en-US" altLang="ko-KR" dirty="0" err="1" smtClean="0">
                <a:ea typeface="굴림" charset="-127"/>
              </a:rPr>
              <a:t>MobAd</a:t>
            </a:r>
            <a:r>
              <a:rPr lang="en-US" altLang="ko-KR" dirty="0" smtClean="0">
                <a:ea typeface="굴림" charset="-127"/>
              </a:rPr>
              <a:t>-API</a:t>
            </a:r>
            <a:r>
              <a:rPr lang="en-US" altLang="ko-KR" dirty="0" smtClean="0">
                <a:ea typeface="굴림" charset="-127"/>
              </a:rPr>
              <a:t>)</a:t>
            </a: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ko-KR" sz="1800" b="1">
                <a:solidFill>
                  <a:srgbClr val="800000"/>
                </a:solidFill>
                <a:latin typeface="Tahoma" pitchFamily="34" charset="0"/>
                <a:ea typeface="굴림" charset="-127"/>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a:spcBef>
                <a:spcPct val="35000"/>
              </a:spcBef>
            </a:pPr>
            <a:r>
              <a:rPr lang="en-GB" sz="900">
                <a:cs typeface="Times New Roman" pitchFamily="18" charset="0"/>
              </a:rPr>
              <a:t>THIS DOCUMENT IS PROVIDED ON AN "AS IS" "AS AVAILABLE" AND "WITH ALL FAULTS" BASIS.</a:t>
            </a:r>
            <a:endParaRPr lang="en-GB"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sz="900" b="1">
                <a:cs typeface="Times New Roman" pitchFamily="18" charset="0"/>
              </a:rPr>
              <a:t>Intellectual Property Rights</a:t>
            </a:r>
          </a:p>
          <a:p>
            <a:pPr defTabSz="762000">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Supporting Companies</a:t>
            </a:r>
          </a:p>
        </p:txBody>
      </p:sp>
      <p:sp>
        <p:nvSpPr>
          <p:cNvPr id="9219"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225343" name="Group 63"/>
          <p:cNvGraphicFramePr>
            <a:graphicFrameLocks noGrp="1"/>
          </p:cNvGraphicFramePr>
          <p:nvPr>
            <p:ph sz="half" idx="2"/>
          </p:nvPr>
        </p:nvGraphicFramePr>
        <p:xfrm>
          <a:off x="490538" y="1662430"/>
          <a:ext cx="8047037" cy="4363720"/>
        </p:xfrm>
        <a:graphic>
          <a:graphicData uri="http://schemas.openxmlformats.org/drawingml/2006/table">
            <a:tbl>
              <a:tblPr/>
              <a:tblGrid>
                <a:gridCol w="4198937"/>
                <a:gridCol w="3848100"/>
              </a:tblGrid>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dirty="0" smtClean="0">
                          <a:ln>
                            <a:noFill/>
                          </a:ln>
                          <a:solidFill>
                            <a:srgbClr val="000066"/>
                          </a:solidFill>
                          <a:effectLst/>
                          <a:latin typeface="Arial Narrow" pitchFamily="34" charset="0"/>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err="1" smtClean="0">
                          <a:ln>
                            <a:noFill/>
                          </a:ln>
                          <a:solidFill>
                            <a:srgbClr val="800000"/>
                          </a:solidFill>
                          <a:effectLst/>
                          <a:latin typeface="Arial Narrow" pitchFamily="34" charset="0"/>
                        </a:rPr>
                        <a:t>Ad&amp;Tel</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ko-KR" sz="2200" b="0" i="0" u="none" strike="noStrike" cap="none" normalizeH="0" baseline="0" dirty="0" smtClean="0">
                          <a:ln>
                            <a:noFill/>
                          </a:ln>
                          <a:solidFill>
                            <a:srgbClr val="800000"/>
                          </a:solidFill>
                          <a:effectLst/>
                          <a:latin typeface="Arial Narrow" pitchFamily="34" charset="0"/>
                          <a:ea typeface="굴림" charset="-127"/>
                        </a:rPr>
                        <a:t>Associate</a:t>
                      </a:r>
                      <a:endParaRPr kumimoji="0" lang="en-GB" altLang="ko-KR" sz="2200" b="0" i="0" u="none" strike="noStrike" cap="none" normalizeH="0" baseline="0" dirty="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65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KT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dirty="0" smtClean="0">
                          <a:ln>
                            <a:noFill/>
                          </a:ln>
                          <a:solidFill>
                            <a:srgbClr val="800000"/>
                          </a:solidFill>
                          <a:effectLst/>
                          <a:latin typeface="Arial Narrow" pitchFamily="34" charset="0"/>
                          <a:ea typeface="굴림" charset="-127"/>
                        </a:rPr>
                        <a:t>Full</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83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KT </a:t>
                      </a:r>
                      <a:r>
                        <a:rPr kumimoji="0" lang="en-GB" sz="2200" b="0" i="0" u="none" strike="noStrike" cap="none" normalizeH="0" baseline="0" dirty="0" err="1" smtClean="0">
                          <a:ln>
                            <a:noFill/>
                          </a:ln>
                          <a:solidFill>
                            <a:srgbClr val="800000"/>
                          </a:solidFill>
                          <a:effectLst/>
                          <a:latin typeface="Arial Narrow" pitchFamily="34" charset="0"/>
                        </a:rPr>
                        <a:t>mhows</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dirty="0" smtClean="0">
                          <a:ln>
                            <a:noFill/>
                          </a:ln>
                          <a:solidFill>
                            <a:srgbClr val="800000"/>
                          </a:solidFill>
                          <a:effectLst/>
                          <a:latin typeface="Arial Narrow" pitchFamily="34" charset="0"/>
                          <a:ea typeface="굴림" charset="-127"/>
                        </a:rPr>
                        <a:t>Associate</a:t>
                      </a:r>
                      <a:endParaRPr kumimoji="0" lang="en-GB" sz="2200" b="0" i="0" u="none" strike="noStrike" cap="none" normalizeH="0" baseline="0" dirty="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Samsung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ko-KR" sz="2200" b="0" i="0" u="none" strike="noStrike" cap="none" normalizeH="0" baseline="0" dirty="0" smtClean="0">
                          <a:ln>
                            <a:noFill/>
                          </a:ln>
                          <a:solidFill>
                            <a:srgbClr val="800000"/>
                          </a:solidFill>
                          <a:effectLst/>
                          <a:latin typeface="Arial Narrow" pitchFamily="34" charset="0"/>
                          <a:ea typeface="굴림" charset="-127"/>
                        </a:rPr>
                        <a:t>Sponsor</a:t>
                      </a:r>
                      <a:endParaRPr kumimoji="0" lang="en-GB" altLang="ko-KR"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LG</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smtClean="0"/>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32840" name="Group 72"/>
          <p:cNvGraphicFramePr>
            <a:graphicFrameLocks noGrp="1"/>
          </p:cNvGraphicFramePr>
          <p:nvPr>
            <p:ph sz="half" idx="4294967295"/>
          </p:nvPr>
        </p:nvGraphicFramePr>
        <p:xfrm>
          <a:off x="261938" y="1454150"/>
          <a:ext cx="8047037" cy="502920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dirty="0" smtClean="0">
                          <a:ln>
                            <a:noFill/>
                          </a:ln>
                          <a:solidFill>
                            <a:schemeClr val="tx1"/>
                          </a:solidFill>
                          <a:effectLst/>
                          <a:latin typeface="Arial Narrow" pitchFamily="34" charset="0"/>
                        </a:rPr>
                        <a:t>TBD</a:t>
                      </a: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Requirements Document  Review Report (RDRR)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ko-KR" sz="1800" b="0" i="1" u="none" strike="noStrike" cap="none" normalizeH="0" baseline="0" dirty="0" smtClean="0">
                          <a:ln>
                            <a:noFill/>
                          </a:ln>
                          <a:solidFill>
                            <a:schemeClr val="tx1"/>
                          </a:solidFill>
                          <a:effectLst/>
                          <a:latin typeface="Arial Narrow" pitchFamily="34" charset="0"/>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ko-KR" sz="1800" b="0" i="1" u="none" strike="noStrike" cap="none" normalizeH="0" baseline="0" dirty="0" smtClean="0">
                          <a:ln>
                            <a:noFill/>
                          </a:ln>
                          <a:solidFill>
                            <a:schemeClr val="tx1"/>
                          </a:solidFill>
                          <a:effectLst/>
                          <a:latin typeface="Arial Narrow" pitchFamily="34" charset="0"/>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chemeClr val="tx1"/>
                          </a:solidFill>
                          <a:effectLst/>
                          <a:latin typeface="Arial Narrow" pitchFamily="34" charset="0"/>
                        </a:rPr>
                        <a:t>TBD</a:t>
                      </a: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chemeClr val="tx1"/>
                          </a:solidFill>
                          <a:effectLst/>
                          <a:latin typeface="Arial Narrow" pitchFamily="34" charset="0"/>
                        </a:rPr>
                        <a:t>TBD</a:t>
                      </a: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chemeClr val="tx1"/>
                          </a:solidFill>
                          <a:effectLst/>
                          <a:latin typeface="Arial Narrow" pitchFamily="34" charset="0"/>
                        </a:rPr>
                        <a:t>TBD</a:t>
                      </a: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chemeClr val="tx1"/>
                          </a:solidFill>
                          <a:effectLst/>
                          <a:latin typeface="Arial Narrow" pitchFamily="34" charset="0"/>
                        </a:rPr>
                        <a:t>TBD</a:t>
                      </a: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chemeClr val="tx1"/>
                          </a:solidFill>
                          <a:effectLst/>
                          <a:latin typeface="Arial Narrow" pitchFamily="34" charset="0"/>
                        </a:rPr>
                        <a:t>TBD</a:t>
                      </a: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chemeClr val="tx1"/>
                          </a:solidFill>
                          <a:effectLst/>
                          <a:latin typeface="Arial Narrow" pitchFamily="34" charset="0"/>
                        </a:rPr>
                        <a:t>TBD</a:t>
                      </a: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dirty="0" smtClean="0">
                          <a:ln>
                            <a:noFill/>
                          </a:ln>
                          <a:solidFill>
                            <a:schemeClr val="tx1"/>
                          </a:solidFill>
                          <a:effectLst/>
                          <a:latin typeface="Arial Narrow" pitchFamily="34" charset="0"/>
                        </a:rPr>
                        <a:t>Andrew Min-gyu Han (</a:t>
                      </a:r>
                      <a:r>
                        <a:rPr kumimoji="0" lang="en-GB" sz="1800" b="0" i="1" u="none" strike="noStrike" cap="none" normalizeH="0" baseline="0" dirty="0" err="1" smtClean="0">
                          <a:ln>
                            <a:noFill/>
                          </a:ln>
                          <a:solidFill>
                            <a:schemeClr val="tx1"/>
                          </a:solidFill>
                          <a:effectLst/>
                          <a:latin typeface="Arial Narrow" pitchFamily="34" charset="0"/>
                        </a:rPr>
                        <a:t>Ad&amp;Tel</a:t>
                      </a:r>
                      <a:r>
                        <a:rPr kumimoji="0" lang="en-GB" sz="1800" b="0" i="1" u="none" strike="noStrike" cap="none" normalizeH="0" baseline="0" dirty="0" smtClean="0">
                          <a:ln>
                            <a:noFill/>
                          </a:ln>
                          <a:solidFill>
                            <a:schemeClr val="tx1"/>
                          </a:solidFill>
                          <a:effectLst/>
                          <a:latin typeface="Arial Narrow" pitchFamily="34"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chemeClr val="tx1"/>
                          </a:solidFill>
                          <a:effectLst/>
                          <a:latin typeface="Arial Narrow" pitchFamily="34" charset="0"/>
                        </a:rPr>
                        <a:t>TBD</a:t>
                      </a: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chemeClr val="tx1"/>
                          </a:solidFill>
                          <a:effectLst/>
                          <a:latin typeface="Arial Narrow" pitchFamily="34" charset="0"/>
                        </a:rPr>
                        <a:t>TBD</a:t>
                      </a: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smtClean="0"/>
              <a:t>General information about the Work Item</a:t>
            </a:r>
          </a:p>
        </p:txBody>
      </p:sp>
      <p:sp>
        <p:nvSpPr>
          <p:cNvPr id="4099" name="Rectangle 7"/>
          <p:cNvSpPr>
            <a:spLocks noGrp="1" noChangeArrowheads="1"/>
          </p:cNvSpPr>
          <p:nvPr>
            <p:ph type="body" idx="1"/>
          </p:nvPr>
        </p:nvSpPr>
        <p:spPr/>
        <p:txBody>
          <a:bodyPr/>
          <a:lstStyle/>
          <a:p>
            <a:r>
              <a:rPr lang="en-GB" dirty="0" smtClean="0"/>
              <a:t>WID Information</a:t>
            </a:r>
          </a:p>
          <a:p>
            <a:pPr lvl="1"/>
            <a:r>
              <a:rPr lang="en-GB" dirty="0" smtClean="0"/>
              <a:t>WID </a:t>
            </a:r>
            <a:r>
              <a:rPr lang="en-GB" dirty="0" smtClean="0"/>
              <a:t>0212</a:t>
            </a:r>
            <a:r>
              <a:rPr lang="en-GB" dirty="0" smtClean="0"/>
              <a:t> </a:t>
            </a:r>
            <a:r>
              <a:rPr lang="en-GB" dirty="0" smtClean="0"/>
              <a:t>- </a:t>
            </a:r>
            <a:r>
              <a:rPr lang="en-GB" dirty="0" smtClean="0"/>
              <a:t>(</a:t>
            </a:r>
            <a:r>
              <a:rPr lang="en-GB" dirty="0" err="1" smtClean="0"/>
              <a:t>MobAd</a:t>
            </a:r>
            <a:r>
              <a:rPr lang="en-GB" dirty="0" smtClean="0"/>
              <a:t>-API) </a:t>
            </a:r>
            <a:r>
              <a:rPr lang="en-GB" dirty="0" smtClean="0"/>
              <a:t>– Mobile Advertising Open API</a:t>
            </a:r>
          </a:p>
          <a:p>
            <a:pPr lvl="1"/>
            <a:r>
              <a:rPr lang="en-GB" dirty="0" smtClean="0"/>
              <a:t>http://member.openmobilealliance.org/ftp/Public_documents/TP/Permanent_documents/OMA-WID_0212-MobAd_API-V1_0-20100901-D.zip</a:t>
            </a:r>
            <a:endParaRPr lang="en-GB" dirty="0" smtClean="0"/>
          </a:p>
          <a:p>
            <a:r>
              <a:rPr lang="en-GB" dirty="0" smtClean="0"/>
              <a:t>Short description</a:t>
            </a:r>
          </a:p>
          <a:p>
            <a:pPr lvl="1"/>
            <a:r>
              <a:rPr lang="en-GB" dirty="0" smtClean="0"/>
              <a:t>Propose to define Mobile Advertising Open API which is a set of APIs to use ad-interfaces and ad-objects for developing advertising service and application. It is also proposed to guide developers do not have ad-related experience.</a:t>
            </a:r>
          </a:p>
          <a:p>
            <a:r>
              <a:rPr lang="en-GB" dirty="0" smtClean="0"/>
              <a:t>WG Handling Proposal</a:t>
            </a:r>
          </a:p>
          <a:p>
            <a:pPr lvl="1"/>
            <a:r>
              <a:rPr lang="en-GB" dirty="0" smtClean="0"/>
              <a:t>CD-</a:t>
            </a:r>
            <a:r>
              <a:rPr lang="en-GB" dirty="0" err="1" smtClean="0"/>
              <a:t>MobAd</a:t>
            </a:r>
            <a:r>
              <a:rPr lang="en-GB" dirty="0" smtClean="0"/>
              <a:t> is appropriate WG</a:t>
            </a:r>
          </a:p>
          <a:p>
            <a:r>
              <a:rPr lang="en-GB" dirty="0" smtClean="0"/>
              <a:t>Status of WID socialisation:</a:t>
            </a:r>
          </a:p>
          <a:p>
            <a:pPr lvl="1"/>
            <a:r>
              <a:rPr lang="en-GB" dirty="0" smtClean="0"/>
              <a:t>first round to collect feedback and additional supporters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smtClean="0"/>
              <a:t>Problem / Opportunity Statement</a:t>
            </a:r>
          </a:p>
        </p:txBody>
      </p:sp>
      <p:sp>
        <p:nvSpPr>
          <p:cNvPr id="5123" name="Rectangle 1029"/>
          <p:cNvSpPr>
            <a:spLocks noGrp="1" noChangeArrowheads="1"/>
          </p:cNvSpPr>
          <p:nvPr>
            <p:ph type="body" idx="1"/>
          </p:nvPr>
        </p:nvSpPr>
        <p:spPr/>
        <p:txBody>
          <a:bodyPr>
            <a:normAutofit fontScale="85000" lnSpcReduction="20000"/>
          </a:bodyPr>
          <a:lstStyle/>
          <a:p>
            <a:r>
              <a:rPr lang="en-GB" dirty="0" smtClean="0"/>
              <a:t>Mobile advertising is key issue specially for mobile application in smart phone environment. </a:t>
            </a:r>
          </a:p>
          <a:p>
            <a:pPr lvl="1"/>
            <a:r>
              <a:rPr lang="en-GB" dirty="0" smtClean="0"/>
              <a:t>Currently, most of developers are confused and kept retrying to make ad-enabled application since there is no standard way to develop ad-enabled application and service.</a:t>
            </a:r>
          </a:p>
          <a:p>
            <a:pPr lvl="1"/>
            <a:r>
              <a:rPr lang="en-GB" dirty="0" smtClean="0"/>
              <a:t>OMA </a:t>
            </a:r>
            <a:r>
              <a:rPr lang="en-GB" dirty="0" err="1" smtClean="0"/>
              <a:t>MobAd</a:t>
            </a:r>
            <a:r>
              <a:rPr lang="en-GB" dirty="0" smtClean="0"/>
              <a:t> guides essentials for mobile advertising but it does not provide programming level of specifics for developers.</a:t>
            </a:r>
          </a:p>
          <a:p>
            <a:r>
              <a:rPr lang="en-GB" dirty="0" smtClean="0"/>
              <a:t>Mobile Advertising Open API will have </a:t>
            </a:r>
            <a:r>
              <a:rPr lang="en-GB" dirty="0" smtClean="0"/>
              <a:t>two </a:t>
            </a:r>
            <a:r>
              <a:rPr lang="en-GB" dirty="0" smtClean="0"/>
              <a:t>major aspects:</a:t>
            </a:r>
          </a:p>
          <a:p>
            <a:pPr lvl="1"/>
            <a:r>
              <a:rPr lang="en-GB" dirty="0" smtClean="0"/>
              <a:t>Ad-process encapsulation: make development process easier for none-experienced developers</a:t>
            </a:r>
          </a:p>
          <a:p>
            <a:pPr lvl="1"/>
            <a:r>
              <a:rPr lang="en-GB" dirty="0" smtClean="0"/>
              <a:t>Standardized ad-inventory: provide specific and well-defined ad-inventory for ad-enabled applications</a:t>
            </a:r>
          </a:p>
          <a:p>
            <a:r>
              <a:rPr lang="en-GB" dirty="0" smtClean="0"/>
              <a:t>Mobile Advertising Open API defines:</a:t>
            </a:r>
          </a:p>
          <a:p>
            <a:pPr lvl="1"/>
            <a:r>
              <a:rPr lang="en-GB" dirty="0" smtClean="0"/>
              <a:t>Essential objects and interfaces for ad-enabled application developers</a:t>
            </a:r>
          </a:p>
          <a:p>
            <a:pPr lvl="1"/>
            <a:r>
              <a:rPr lang="en-GB" dirty="0" smtClean="0"/>
              <a:t>Programming guides for the developer</a:t>
            </a:r>
          </a:p>
          <a:p>
            <a:r>
              <a:rPr lang="en-GB" dirty="0" smtClean="0"/>
              <a:t>Defining Mobile Advertising Open API will bring benefits:</a:t>
            </a:r>
          </a:p>
          <a:p>
            <a:pPr lvl="1"/>
            <a:r>
              <a:rPr lang="en-GB" dirty="0" smtClean="0"/>
              <a:t>Save development and maintenance cost for ad-enabled application and service</a:t>
            </a:r>
          </a:p>
          <a:p>
            <a:pPr lvl="1"/>
            <a:r>
              <a:rPr lang="en-GB" dirty="0" smtClean="0"/>
              <a:t>Make bigger ad-enabled application market through standardized ad-inventory</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dirty="0" smtClean="0"/>
              <a:t>Differences between </a:t>
            </a:r>
            <a:r>
              <a:rPr lang="en-GB" dirty="0" err="1" smtClean="0"/>
              <a:t>MobAd</a:t>
            </a:r>
            <a:r>
              <a:rPr lang="en-GB" dirty="0" smtClean="0"/>
              <a:t> and </a:t>
            </a:r>
            <a:r>
              <a:rPr lang="en-GB" dirty="0" err="1" smtClean="0"/>
              <a:t>MobAd</a:t>
            </a:r>
            <a:r>
              <a:rPr lang="en-GB" dirty="0" smtClean="0"/>
              <a:t> Open API</a:t>
            </a:r>
          </a:p>
        </p:txBody>
      </p:sp>
      <p:sp>
        <p:nvSpPr>
          <p:cNvPr id="6147" name="Rectangle 5"/>
          <p:cNvSpPr>
            <a:spLocks noGrp="1" noChangeArrowheads="1"/>
          </p:cNvSpPr>
          <p:nvPr>
            <p:ph type="body" idx="1"/>
          </p:nvPr>
        </p:nvSpPr>
        <p:spPr>
          <a:xfrm>
            <a:off x="292100" y="1169988"/>
            <a:ext cx="8778875" cy="5160962"/>
          </a:xfrm>
        </p:spPr>
        <p:txBody>
          <a:bodyPr/>
          <a:lstStyle/>
          <a:p>
            <a:r>
              <a:rPr lang="en-GB" dirty="0" err="1" smtClean="0"/>
              <a:t>MobAd</a:t>
            </a:r>
            <a:r>
              <a:rPr lang="en-GB" dirty="0" smtClean="0"/>
              <a:t> defines architecture and interface for mobile advertising service</a:t>
            </a:r>
          </a:p>
          <a:p>
            <a:r>
              <a:rPr lang="en-GB" dirty="0" err="1" smtClean="0"/>
              <a:t>MobAd</a:t>
            </a:r>
            <a:r>
              <a:rPr lang="en-GB" dirty="0" smtClean="0"/>
              <a:t> Open API defines APIs for developing mobile advertising applications</a:t>
            </a:r>
          </a:p>
          <a:p>
            <a:r>
              <a:rPr lang="en-GB" dirty="0" err="1" smtClean="0"/>
              <a:t>MobAd</a:t>
            </a:r>
            <a:r>
              <a:rPr lang="en-GB" dirty="0" smtClean="0"/>
              <a:t> focuses mobile advertising service itself.</a:t>
            </a:r>
          </a:p>
          <a:p>
            <a:r>
              <a:rPr lang="en-GB" dirty="0" err="1" smtClean="0"/>
              <a:t>MobAd</a:t>
            </a:r>
            <a:r>
              <a:rPr lang="en-GB" dirty="0" smtClean="0"/>
              <a:t> Open API focuses ad-apps developing and maintaining functions for the ad-apps.</a:t>
            </a:r>
          </a:p>
          <a:p>
            <a:r>
              <a:rPr lang="en-GB" dirty="0" err="1" smtClean="0"/>
              <a:t>MobAd</a:t>
            </a:r>
            <a:r>
              <a:rPr lang="en-GB" dirty="0" smtClean="0"/>
              <a:t> Open API will follow </a:t>
            </a:r>
            <a:r>
              <a:rPr lang="en-GB" dirty="0" err="1" smtClean="0"/>
              <a:t>MobAd</a:t>
            </a:r>
            <a:r>
              <a:rPr lang="en-GB" dirty="0" smtClean="0"/>
              <a:t> architecture and interface and add some maintenance features for ad-apps.</a:t>
            </a:r>
          </a:p>
          <a:p>
            <a:pPr lvl="1"/>
            <a:r>
              <a:rPr lang="en-GB" dirty="0" smtClean="0"/>
              <a:t>For example, registering ad-apps to ad-server and ad-app identifying functions.</a:t>
            </a:r>
          </a:p>
          <a:p>
            <a:endParaRPr lang="en-GB" dirty="0" smtClean="0"/>
          </a:p>
          <a:p>
            <a:endParaRPr lang="en-GB" dirty="0" smtClean="0"/>
          </a:p>
          <a:p>
            <a:endParaRPr lang="en-GB"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smtClean="0"/>
              <a:t>Main Use Case(s)</a:t>
            </a:r>
          </a:p>
        </p:txBody>
      </p:sp>
      <p:sp>
        <p:nvSpPr>
          <p:cNvPr id="6147" name="Rectangle 5"/>
          <p:cNvSpPr>
            <a:spLocks noGrp="1" noChangeArrowheads="1"/>
          </p:cNvSpPr>
          <p:nvPr>
            <p:ph type="body" idx="1"/>
          </p:nvPr>
        </p:nvSpPr>
        <p:spPr>
          <a:xfrm>
            <a:off x="292100" y="1169988"/>
            <a:ext cx="8778875" cy="1046162"/>
          </a:xfrm>
        </p:spPr>
        <p:txBody>
          <a:bodyPr/>
          <a:lstStyle/>
          <a:p>
            <a:r>
              <a:rPr lang="en-GB" dirty="0" smtClean="0"/>
              <a:t>Mobile Advertising Open API follows </a:t>
            </a:r>
            <a:r>
              <a:rPr lang="en-GB" dirty="0" err="1" smtClean="0"/>
              <a:t>MobAd</a:t>
            </a:r>
            <a:r>
              <a:rPr lang="en-GB" dirty="0" smtClean="0"/>
              <a:t> enablers but to maintain ad-enable application, some maintenance features will be added.</a:t>
            </a:r>
          </a:p>
          <a:p>
            <a:endParaRPr lang="en-GB" dirty="0" smtClean="0"/>
          </a:p>
        </p:txBody>
      </p:sp>
      <p:sp>
        <p:nvSpPr>
          <p:cNvPr id="35866" name="Rectangle 26"/>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ko-KR" altLang="en-US"/>
          </a:p>
        </p:txBody>
      </p:sp>
      <p:sp>
        <p:nvSpPr>
          <p:cNvPr id="35864" name="Rectangle 24"/>
          <p:cNvSpPr>
            <a:spLocks noChangeArrowheads="1"/>
          </p:cNvSpPr>
          <p:nvPr/>
        </p:nvSpPr>
        <p:spPr bwMode="auto">
          <a:xfrm>
            <a:off x="1706864" y="2305050"/>
            <a:ext cx="2955227" cy="962130"/>
          </a:xfrm>
          <a:prstGeom prst="rect">
            <a:avLst/>
          </a:prstGeom>
          <a:solidFill>
            <a:srgbClr val="FFFFFF"/>
          </a:solidFill>
          <a:ln w="19050">
            <a:solidFill>
              <a:srgbClr val="000000"/>
            </a:solidFill>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63" name="Text Box 23"/>
          <p:cNvSpPr txBox="1">
            <a:spLocks noChangeArrowheads="1"/>
          </p:cNvSpPr>
          <p:nvPr/>
        </p:nvSpPr>
        <p:spPr bwMode="auto">
          <a:xfrm>
            <a:off x="2732228" y="2618823"/>
            <a:ext cx="1319126" cy="406624"/>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Ad Server</a:t>
            </a:r>
            <a:endParaRPr kumimoji="0" lang="en-GB" altLang="ko-KR" sz="1200" b="0" i="0" u="none" strike="noStrike" cap="none" normalizeH="0" baseline="0" smtClean="0">
              <a:ln>
                <a:noFill/>
              </a:ln>
              <a:solidFill>
                <a:schemeClr val="tx1"/>
              </a:solidFill>
              <a:effectLst/>
              <a:latin typeface="+mj-lt"/>
            </a:endParaRPr>
          </a:p>
        </p:txBody>
      </p:sp>
      <p:sp>
        <p:nvSpPr>
          <p:cNvPr id="35862" name="Rectangle 22"/>
          <p:cNvSpPr>
            <a:spLocks noChangeArrowheads="1"/>
          </p:cNvSpPr>
          <p:nvPr/>
        </p:nvSpPr>
        <p:spPr bwMode="auto">
          <a:xfrm>
            <a:off x="1718070" y="4191689"/>
            <a:ext cx="2956027" cy="962130"/>
          </a:xfrm>
          <a:prstGeom prst="rect">
            <a:avLst/>
          </a:prstGeom>
          <a:solidFill>
            <a:srgbClr val="FFFFFF"/>
          </a:solidFill>
          <a:ln w="19050">
            <a:solidFill>
              <a:srgbClr val="000000"/>
            </a:solidFill>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61" name="Text Box 21"/>
          <p:cNvSpPr txBox="1">
            <a:spLocks noChangeArrowheads="1"/>
          </p:cNvSpPr>
          <p:nvPr/>
        </p:nvSpPr>
        <p:spPr bwMode="auto">
          <a:xfrm>
            <a:off x="2714618" y="4492654"/>
            <a:ext cx="1192657" cy="405023"/>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Ad Engine</a:t>
            </a:r>
            <a:endParaRPr kumimoji="0" lang="en-GB" altLang="ko-KR" sz="1200" b="0" i="0" u="none" strike="noStrike" cap="none" normalizeH="0" baseline="0" smtClean="0">
              <a:ln>
                <a:noFill/>
              </a:ln>
              <a:solidFill>
                <a:schemeClr val="tx1"/>
              </a:solidFill>
              <a:effectLst/>
              <a:latin typeface="+mj-lt"/>
            </a:endParaRPr>
          </a:p>
        </p:txBody>
      </p:sp>
      <p:sp>
        <p:nvSpPr>
          <p:cNvPr id="35860" name="Rectangle 20"/>
          <p:cNvSpPr>
            <a:spLocks noChangeArrowheads="1"/>
          </p:cNvSpPr>
          <p:nvPr/>
        </p:nvSpPr>
        <p:spPr bwMode="auto">
          <a:xfrm>
            <a:off x="5829933" y="4191689"/>
            <a:ext cx="1823404" cy="962130"/>
          </a:xfrm>
          <a:prstGeom prst="rect">
            <a:avLst/>
          </a:prstGeom>
          <a:solidFill>
            <a:srgbClr val="FFFFFF"/>
          </a:solidFill>
          <a:ln w="19050">
            <a:solidFill>
              <a:srgbClr val="000000"/>
            </a:solidFill>
            <a:prstDash val="dash"/>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59" name="Text Box 19"/>
          <p:cNvSpPr txBox="1">
            <a:spLocks noChangeArrowheads="1"/>
          </p:cNvSpPr>
          <p:nvPr/>
        </p:nvSpPr>
        <p:spPr bwMode="auto">
          <a:xfrm>
            <a:off x="6815276" y="4492654"/>
            <a:ext cx="688379" cy="250538"/>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dirty="0" smtClean="0">
                <a:ln>
                  <a:noFill/>
                </a:ln>
                <a:solidFill>
                  <a:srgbClr val="000000"/>
                </a:solidFill>
                <a:effectLst/>
                <a:latin typeface="+mj-lt"/>
                <a:ea typeface="宋体" pitchFamily="2" charset="-122"/>
                <a:cs typeface="Trebuchet MS" pitchFamily="34" charset="0"/>
              </a:rPr>
              <a:t>Ad App</a:t>
            </a:r>
            <a:endParaRPr kumimoji="0" lang="en-GB" altLang="ko-KR" sz="1200" b="0" i="0" u="none" strike="noStrike" cap="none" normalizeH="0" baseline="0" dirty="0" smtClean="0">
              <a:ln>
                <a:noFill/>
              </a:ln>
              <a:solidFill>
                <a:schemeClr val="tx1"/>
              </a:solidFill>
              <a:effectLst/>
              <a:latin typeface="+mj-lt"/>
            </a:endParaRPr>
          </a:p>
        </p:txBody>
      </p:sp>
      <p:sp>
        <p:nvSpPr>
          <p:cNvPr id="35858" name="Rectangle 18"/>
          <p:cNvSpPr>
            <a:spLocks noChangeArrowheads="1"/>
          </p:cNvSpPr>
          <p:nvPr/>
        </p:nvSpPr>
        <p:spPr bwMode="auto">
          <a:xfrm>
            <a:off x="5804319" y="2305050"/>
            <a:ext cx="1824204" cy="962130"/>
          </a:xfrm>
          <a:prstGeom prst="rect">
            <a:avLst/>
          </a:prstGeom>
          <a:solidFill>
            <a:srgbClr val="FFFFFF"/>
          </a:solidFill>
          <a:ln w="19050">
            <a:solidFill>
              <a:srgbClr val="000000"/>
            </a:solidFill>
            <a:prstDash val="dash"/>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57" name="Text Box 17"/>
          <p:cNvSpPr txBox="1">
            <a:spLocks noChangeArrowheads="1"/>
          </p:cNvSpPr>
          <p:nvPr/>
        </p:nvSpPr>
        <p:spPr bwMode="auto">
          <a:xfrm>
            <a:off x="6864103" y="2606816"/>
            <a:ext cx="637151" cy="231327"/>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dirty="0" smtClean="0">
                <a:ln>
                  <a:noFill/>
                </a:ln>
                <a:solidFill>
                  <a:srgbClr val="000000"/>
                </a:solidFill>
                <a:effectLst/>
                <a:latin typeface="+mj-lt"/>
                <a:ea typeface="宋体" pitchFamily="2" charset="-122"/>
                <a:cs typeface="Trebuchet MS" pitchFamily="34" charset="0"/>
              </a:rPr>
              <a:t>SP App</a:t>
            </a:r>
            <a:endParaRPr kumimoji="0" lang="en-GB" altLang="ko-KR" sz="1200" b="0" i="0" u="none" strike="noStrike" cap="none" normalizeH="0" baseline="0" dirty="0" smtClean="0">
              <a:ln>
                <a:noFill/>
              </a:ln>
              <a:solidFill>
                <a:schemeClr val="tx1"/>
              </a:solidFill>
              <a:effectLst/>
              <a:latin typeface="+mj-lt"/>
            </a:endParaRPr>
          </a:p>
        </p:txBody>
      </p:sp>
      <p:sp>
        <p:nvSpPr>
          <p:cNvPr id="35856" name="Line 16"/>
          <p:cNvSpPr>
            <a:spLocks noChangeShapeType="1"/>
          </p:cNvSpPr>
          <p:nvPr/>
        </p:nvSpPr>
        <p:spPr bwMode="auto">
          <a:xfrm flipH="1">
            <a:off x="4667694" y="4668751"/>
            <a:ext cx="1160639" cy="0"/>
          </a:xfrm>
          <a:prstGeom prst="line">
            <a:avLst/>
          </a:prstGeom>
          <a:noFill/>
          <a:ln w="19050">
            <a:solidFill>
              <a:srgbClr val="000000"/>
            </a:solidFill>
            <a:round/>
            <a:headEnd/>
            <a:tailEnd type="triangle" w="med" len="lg"/>
          </a:ln>
        </p:spPr>
        <p:txBody>
          <a:bodyPr vert="horz" wrap="square" lIns="91440" tIns="45720" rIns="91440" bIns="45720" numCol="1" anchor="t" anchorCtr="0" compatLnSpc="1">
            <a:prstTxWarp prst="textNoShape">
              <a:avLst/>
            </a:prstTxWarp>
          </a:bodyPr>
          <a:lstStyle/>
          <a:p>
            <a:endParaRPr lang="ko-KR" altLang="en-US" sz="1200">
              <a:latin typeface="+mj-lt"/>
            </a:endParaRPr>
          </a:p>
        </p:txBody>
      </p:sp>
      <p:sp>
        <p:nvSpPr>
          <p:cNvPr id="35855" name="Text Box 15"/>
          <p:cNvSpPr txBox="1">
            <a:spLocks noChangeArrowheads="1"/>
          </p:cNvSpPr>
          <p:nvPr/>
        </p:nvSpPr>
        <p:spPr bwMode="auto">
          <a:xfrm>
            <a:off x="2060658" y="3600163"/>
            <a:ext cx="963730" cy="293762"/>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MobAd-3</a:t>
            </a:r>
            <a:endParaRPr kumimoji="0" lang="en-GB" altLang="ko-KR" sz="1200" b="0" i="0" u="none" strike="noStrike" cap="none" normalizeH="0" baseline="0" smtClean="0">
              <a:ln>
                <a:noFill/>
              </a:ln>
              <a:solidFill>
                <a:schemeClr val="tx1"/>
              </a:solidFill>
              <a:effectLst/>
              <a:latin typeface="+mj-lt"/>
            </a:endParaRPr>
          </a:p>
        </p:txBody>
      </p:sp>
      <p:sp>
        <p:nvSpPr>
          <p:cNvPr id="35854" name="Line 14"/>
          <p:cNvSpPr>
            <a:spLocks noChangeShapeType="1"/>
          </p:cNvSpPr>
          <p:nvPr/>
        </p:nvSpPr>
        <p:spPr bwMode="auto">
          <a:xfrm flipH="1">
            <a:off x="4638077" y="2794119"/>
            <a:ext cx="1160639" cy="0"/>
          </a:xfrm>
          <a:prstGeom prst="line">
            <a:avLst/>
          </a:prstGeom>
          <a:noFill/>
          <a:ln w="19050">
            <a:solidFill>
              <a:srgbClr val="000000"/>
            </a:solidFill>
            <a:round/>
            <a:headEnd/>
            <a:tailEnd type="triangle" w="med" len="lg"/>
          </a:ln>
        </p:spPr>
        <p:txBody>
          <a:bodyPr vert="horz" wrap="square" lIns="91440" tIns="45720" rIns="91440" bIns="45720" numCol="1" anchor="t" anchorCtr="0" compatLnSpc="1">
            <a:prstTxWarp prst="textNoShape">
              <a:avLst/>
            </a:prstTxWarp>
          </a:bodyPr>
          <a:lstStyle/>
          <a:p>
            <a:endParaRPr lang="ko-KR" altLang="en-US" sz="1200">
              <a:latin typeface="+mj-lt"/>
            </a:endParaRPr>
          </a:p>
        </p:txBody>
      </p:sp>
      <p:sp>
        <p:nvSpPr>
          <p:cNvPr id="35853" name="Text Box 13"/>
          <p:cNvSpPr txBox="1">
            <a:spLocks noChangeArrowheads="1"/>
          </p:cNvSpPr>
          <p:nvPr/>
        </p:nvSpPr>
        <p:spPr bwMode="auto">
          <a:xfrm>
            <a:off x="4891016" y="2474743"/>
            <a:ext cx="962930" cy="293762"/>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MobAd-2</a:t>
            </a:r>
            <a:endParaRPr kumimoji="0" lang="en-GB" altLang="ko-KR" sz="1200" b="0" i="0" u="none" strike="noStrike" cap="none" normalizeH="0" baseline="0" smtClean="0">
              <a:ln>
                <a:noFill/>
              </a:ln>
              <a:solidFill>
                <a:schemeClr val="tx1"/>
              </a:solidFill>
              <a:effectLst/>
              <a:latin typeface="+mj-lt"/>
            </a:endParaRPr>
          </a:p>
        </p:txBody>
      </p:sp>
      <p:sp>
        <p:nvSpPr>
          <p:cNvPr id="35852" name="Text Box 12"/>
          <p:cNvSpPr txBox="1">
            <a:spLocks noChangeArrowheads="1"/>
          </p:cNvSpPr>
          <p:nvPr/>
        </p:nvSpPr>
        <p:spPr bwMode="auto">
          <a:xfrm>
            <a:off x="4891016" y="4338970"/>
            <a:ext cx="963730" cy="292961"/>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MobAd-1</a:t>
            </a:r>
            <a:endParaRPr kumimoji="0" lang="en-GB" altLang="ko-KR" sz="1200" b="0" i="0" u="none" strike="noStrike" cap="none" normalizeH="0" baseline="0" smtClean="0">
              <a:ln>
                <a:noFill/>
              </a:ln>
              <a:solidFill>
                <a:schemeClr val="tx1"/>
              </a:solidFill>
              <a:effectLst/>
              <a:latin typeface="+mj-lt"/>
            </a:endParaRPr>
          </a:p>
        </p:txBody>
      </p:sp>
      <p:sp>
        <p:nvSpPr>
          <p:cNvPr id="35851" name="Line 11"/>
          <p:cNvSpPr>
            <a:spLocks noChangeShapeType="1"/>
          </p:cNvSpPr>
          <p:nvPr/>
        </p:nvSpPr>
        <p:spPr bwMode="auto">
          <a:xfrm flipV="1">
            <a:off x="2876307" y="3257574"/>
            <a:ext cx="0" cy="924509"/>
          </a:xfrm>
          <a:prstGeom prst="line">
            <a:avLst/>
          </a:prstGeom>
          <a:noFill/>
          <a:ln w="19050">
            <a:solidFill>
              <a:srgbClr val="000000"/>
            </a:solidFill>
            <a:round/>
            <a:headEnd/>
            <a:tailEnd type="triangle" w="med" len="lg"/>
          </a:ln>
        </p:spPr>
        <p:txBody>
          <a:bodyPr vert="horz" wrap="square" lIns="91440" tIns="45720" rIns="91440" bIns="45720" numCol="1" anchor="t" anchorCtr="0" compatLnSpc="1">
            <a:prstTxWarp prst="textNoShape">
              <a:avLst/>
            </a:prstTxWarp>
          </a:bodyPr>
          <a:lstStyle/>
          <a:p>
            <a:endParaRPr lang="ko-KR" altLang="en-US" sz="1200">
              <a:latin typeface="+mj-lt"/>
            </a:endParaRPr>
          </a:p>
        </p:txBody>
      </p:sp>
      <p:sp>
        <p:nvSpPr>
          <p:cNvPr id="35850" name="Line 10"/>
          <p:cNvSpPr>
            <a:spLocks noChangeShapeType="1"/>
          </p:cNvSpPr>
          <p:nvPr/>
        </p:nvSpPr>
        <p:spPr bwMode="auto">
          <a:xfrm>
            <a:off x="3472636" y="3277585"/>
            <a:ext cx="0" cy="925309"/>
          </a:xfrm>
          <a:prstGeom prst="line">
            <a:avLst/>
          </a:prstGeom>
          <a:noFill/>
          <a:ln w="19050">
            <a:solidFill>
              <a:srgbClr val="000000"/>
            </a:solidFill>
            <a:round/>
            <a:headEnd/>
            <a:tailEnd type="triangle" w="med" len="lg"/>
          </a:ln>
        </p:spPr>
        <p:txBody>
          <a:bodyPr vert="horz" wrap="square" lIns="91440" tIns="45720" rIns="91440" bIns="45720" numCol="1" anchor="t" anchorCtr="0" compatLnSpc="1">
            <a:prstTxWarp prst="textNoShape">
              <a:avLst/>
            </a:prstTxWarp>
          </a:bodyPr>
          <a:lstStyle/>
          <a:p>
            <a:endParaRPr lang="ko-KR" altLang="en-US" sz="1200">
              <a:latin typeface="+mj-lt"/>
            </a:endParaRPr>
          </a:p>
        </p:txBody>
      </p:sp>
      <p:sp>
        <p:nvSpPr>
          <p:cNvPr id="35849" name="Text Box 9"/>
          <p:cNvSpPr txBox="1">
            <a:spLocks noChangeArrowheads="1"/>
          </p:cNvSpPr>
          <p:nvPr/>
        </p:nvSpPr>
        <p:spPr bwMode="auto">
          <a:xfrm>
            <a:off x="3461430" y="3600163"/>
            <a:ext cx="963730" cy="293762"/>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Delv-1</a:t>
            </a:r>
            <a:endParaRPr kumimoji="0" lang="en-GB" altLang="ko-KR" sz="1200" b="0" i="0" u="none" strike="noStrike" cap="none" normalizeH="0" baseline="0" smtClean="0">
              <a:ln>
                <a:noFill/>
              </a:ln>
              <a:solidFill>
                <a:schemeClr val="tx1"/>
              </a:solidFill>
              <a:effectLst/>
              <a:latin typeface="+mj-lt"/>
            </a:endParaRPr>
          </a:p>
        </p:txBody>
      </p:sp>
      <p:sp>
        <p:nvSpPr>
          <p:cNvPr id="35848" name="Text Box 8"/>
          <p:cNvSpPr txBox="1">
            <a:spLocks noChangeArrowheads="1"/>
          </p:cNvSpPr>
          <p:nvPr/>
        </p:nvSpPr>
        <p:spPr bwMode="auto">
          <a:xfrm>
            <a:off x="1602006" y="5660497"/>
            <a:ext cx="864476" cy="432238"/>
          </a:xfrm>
          <a:prstGeom prst="rect">
            <a:avLst/>
          </a:prstGeom>
          <a:noFill/>
          <a:ln w="12700">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Legend:</a:t>
            </a:r>
            <a:endParaRPr kumimoji="0" lang="en-GB" altLang="ko-KR" sz="1200" b="0" i="0" u="none" strike="noStrike" cap="none" normalizeH="0" baseline="0" smtClean="0">
              <a:ln>
                <a:noFill/>
              </a:ln>
              <a:solidFill>
                <a:schemeClr val="tx1"/>
              </a:solidFill>
              <a:effectLst/>
              <a:latin typeface="+mj-lt"/>
            </a:endParaRPr>
          </a:p>
        </p:txBody>
      </p:sp>
      <p:sp>
        <p:nvSpPr>
          <p:cNvPr id="35847" name="Line 7"/>
          <p:cNvSpPr>
            <a:spLocks noChangeShapeType="1"/>
          </p:cNvSpPr>
          <p:nvPr/>
        </p:nvSpPr>
        <p:spPr bwMode="auto">
          <a:xfrm>
            <a:off x="2466482" y="6236814"/>
            <a:ext cx="474661" cy="3202"/>
          </a:xfrm>
          <a:prstGeom prst="line">
            <a:avLst/>
          </a:prstGeom>
          <a:noFill/>
          <a:ln w="19050">
            <a:solidFill>
              <a:srgbClr val="000000"/>
            </a:solidFill>
            <a:round/>
            <a:headEnd/>
            <a:tailEnd type="triangle" w="med" len="lg"/>
          </a:ln>
        </p:spPr>
        <p:txBody>
          <a:bodyPr vert="horz" wrap="square" lIns="91440" tIns="45720" rIns="91440" bIns="45720" numCol="1" anchor="t" anchorCtr="0" compatLnSpc="1">
            <a:prstTxWarp prst="textNoShape">
              <a:avLst/>
            </a:prstTxWarp>
          </a:bodyPr>
          <a:lstStyle/>
          <a:p>
            <a:endParaRPr lang="ko-KR" altLang="en-US" sz="1200">
              <a:latin typeface="+mj-lt"/>
            </a:endParaRPr>
          </a:p>
        </p:txBody>
      </p:sp>
      <p:sp>
        <p:nvSpPr>
          <p:cNvPr id="35846" name="Text Box 6"/>
          <p:cNvSpPr txBox="1">
            <a:spLocks noChangeArrowheads="1"/>
          </p:cNvSpPr>
          <p:nvPr/>
        </p:nvSpPr>
        <p:spPr bwMode="auto">
          <a:xfrm>
            <a:off x="2898720" y="6051112"/>
            <a:ext cx="1873031" cy="432238"/>
          </a:xfrm>
          <a:prstGeom prst="rect">
            <a:avLst/>
          </a:prstGeom>
          <a:noFill/>
          <a:ln w="12700">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Interface</a:t>
            </a:r>
            <a:endParaRPr kumimoji="0" lang="en-GB" altLang="ko-KR" sz="1200" b="0" i="0" u="none" strike="noStrike" cap="none" normalizeH="0" baseline="0" smtClean="0">
              <a:ln>
                <a:noFill/>
              </a:ln>
              <a:solidFill>
                <a:schemeClr val="tx1"/>
              </a:solidFill>
              <a:effectLst/>
              <a:latin typeface="+mj-lt"/>
            </a:endParaRPr>
          </a:p>
        </p:txBody>
      </p:sp>
      <p:sp>
        <p:nvSpPr>
          <p:cNvPr id="35845" name="Rectangle 5"/>
          <p:cNvSpPr>
            <a:spLocks noChangeArrowheads="1"/>
          </p:cNvSpPr>
          <p:nvPr/>
        </p:nvSpPr>
        <p:spPr bwMode="auto">
          <a:xfrm>
            <a:off x="2466482" y="5660497"/>
            <a:ext cx="432238" cy="385812"/>
          </a:xfrm>
          <a:prstGeom prst="rect">
            <a:avLst/>
          </a:prstGeom>
          <a:solidFill>
            <a:srgbClr val="FFFFFF"/>
          </a:solidFill>
          <a:ln w="19050">
            <a:solidFill>
              <a:srgbClr val="000000"/>
            </a:solidFill>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44" name="Text Box 4"/>
          <p:cNvSpPr txBox="1">
            <a:spLocks noChangeArrowheads="1"/>
          </p:cNvSpPr>
          <p:nvPr/>
        </p:nvSpPr>
        <p:spPr bwMode="auto">
          <a:xfrm>
            <a:off x="2898720" y="5660497"/>
            <a:ext cx="1873031" cy="432238"/>
          </a:xfrm>
          <a:prstGeom prst="rect">
            <a:avLst/>
          </a:prstGeom>
          <a:noFill/>
          <a:ln w="12700">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MobAd components</a:t>
            </a:r>
            <a:endParaRPr kumimoji="0" lang="en-GB" altLang="ko-KR" sz="1200" b="0" i="0" u="none" strike="noStrike" cap="none" normalizeH="0" baseline="0" smtClean="0">
              <a:ln>
                <a:noFill/>
              </a:ln>
              <a:solidFill>
                <a:schemeClr val="tx1"/>
              </a:solidFill>
              <a:effectLst/>
              <a:latin typeface="+mj-lt"/>
            </a:endParaRPr>
          </a:p>
        </p:txBody>
      </p:sp>
      <p:sp>
        <p:nvSpPr>
          <p:cNvPr id="35843" name="Rectangle 3"/>
          <p:cNvSpPr>
            <a:spLocks noChangeArrowheads="1"/>
          </p:cNvSpPr>
          <p:nvPr/>
        </p:nvSpPr>
        <p:spPr bwMode="auto">
          <a:xfrm>
            <a:off x="4915830" y="5660497"/>
            <a:ext cx="432238" cy="385812"/>
          </a:xfrm>
          <a:prstGeom prst="rect">
            <a:avLst/>
          </a:prstGeom>
          <a:solidFill>
            <a:srgbClr val="FFFFFF"/>
          </a:solidFill>
          <a:ln w="19050">
            <a:solidFill>
              <a:srgbClr val="000000"/>
            </a:solidFill>
            <a:prstDash val="dash"/>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42" name="Text Box 2"/>
          <p:cNvSpPr txBox="1">
            <a:spLocks noChangeArrowheads="1"/>
          </p:cNvSpPr>
          <p:nvPr/>
        </p:nvSpPr>
        <p:spPr bwMode="auto">
          <a:xfrm>
            <a:off x="5492147" y="5660497"/>
            <a:ext cx="2161190" cy="432238"/>
          </a:xfrm>
          <a:prstGeom prst="rect">
            <a:avLst/>
          </a:prstGeom>
          <a:noFill/>
          <a:ln w="12700">
            <a:noFill/>
            <a:miter lim="800000"/>
            <a:headEnd/>
            <a:tailEnd/>
          </a:ln>
        </p:spPr>
        <p:txBody>
          <a:bodyPr vert="horz" wrap="square" lIns="0" tIns="45720" rIns="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Entities external to MobAd</a:t>
            </a:r>
            <a:endParaRPr kumimoji="0" lang="en-GB" altLang="ko-KR" sz="1200" b="0" i="0" u="none" strike="noStrike" cap="none" normalizeH="0" baseline="0" smtClean="0">
              <a:ln>
                <a:noFill/>
              </a:ln>
              <a:solidFill>
                <a:schemeClr val="tx1"/>
              </a:solidFill>
              <a:effectLst/>
              <a:latin typeface="+mj-lt"/>
            </a:endParaRPr>
          </a:p>
        </p:txBody>
      </p:sp>
      <p:sp>
        <p:nvSpPr>
          <p:cNvPr id="33" name="직사각형 32"/>
          <p:cNvSpPr/>
          <p:nvPr/>
        </p:nvSpPr>
        <p:spPr bwMode="auto">
          <a:xfrm>
            <a:off x="5748337" y="4168775"/>
            <a:ext cx="990600" cy="990600"/>
          </a:xfrm>
          <a:prstGeom prst="rect">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en-US" altLang="ko-KR" sz="1200" dirty="0" smtClean="0"/>
              <a:t>Mobile Advertising Open API</a:t>
            </a:r>
            <a:endParaRPr kumimoji="0" lang="ko-KR" altLang="en-US" sz="1200" b="0" i="0" u="none" strike="noStrike" cap="none" normalizeH="0" baseline="0" dirty="0" smtClean="0">
              <a:ln>
                <a:noFill/>
              </a:ln>
              <a:solidFill>
                <a:schemeClr val="tx1"/>
              </a:solidFill>
              <a:effectLst/>
              <a:latin typeface="Arial" charset="0"/>
            </a:endParaRPr>
          </a:p>
        </p:txBody>
      </p:sp>
      <p:sp>
        <p:nvSpPr>
          <p:cNvPr id="34" name="직사각형 33"/>
          <p:cNvSpPr/>
          <p:nvPr/>
        </p:nvSpPr>
        <p:spPr bwMode="auto">
          <a:xfrm>
            <a:off x="5748337" y="2273300"/>
            <a:ext cx="990600" cy="990600"/>
          </a:xfrm>
          <a:prstGeom prst="rect">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en-US" altLang="ko-KR" sz="1200" dirty="0" smtClean="0"/>
              <a:t>Mobile Advertising Open API</a:t>
            </a:r>
            <a:endParaRPr kumimoji="0" lang="ko-KR" altLang="en-US" sz="1200" b="0" i="0" u="none" strike="noStrike" cap="none" normalizeH="0" baseline="0" dirty="0" smtClean="0">
              <a:ln>
                <a:noFill/>
              </a:ln>
              <a:solidFill>
                <a:schemeClr val="tx1"/>
              </a:solidFill>
              <a:effectLst/>
              <a:latin typeface="Arial" charset="0"/>
            </a:endParaRPr>
          </a:p>
        </p:txBody>
      </p:sp>
      <p:sp>
        <p:nvSpPr>
          <p:cNvPr id="35" name="Rectangle 3"/>
          <p:cNvSpPr>
            <a:spLocks noChangeArrowheads="1"/>
          </p:cNvSpPr>
          <p:nvPr/>
        </p:nvSpPr>
        <p:spPr bwMode="auto">
          <a:xfrm>
            <a:off x="4910137" y="6127312"/>
            <a:ext cx="432238" cy="385812"/>
          </a:xfrm>
          <a:prstGeom prst="rect">
            <a:avLst/>
          </a:prstGeom>
          <a:solidFill>
            <a:schemeClr val="accent2">
              <a:lumMod val="60000"/>
              <a:lumOff val="40000"/>
            </a:schemeClr>
          </a:solidFill>
          <a:ln w="19050">
            <a:solidFill>
              <a:srgbClr val="000000"/>
            </a:solidFill>
            <a:prstDash val="solid"/>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6" name="Text Box 2"/>
          <p:cNvSpPr txBox="1">
            <a:spLocks noChangeArrowheads="1"/>
          </p:cNvSpPr>
          <p:nvPr/>
        </p:nvSpPr>
        <p:spPr bwMode="auto">
          <a:xfrm>
            <a:off x="5486454" y="6127312"/>
            <a:ext cx="2161190" cy="432238"/>
          </a:xfrm>
          <a:prstGeom prst="rect">
            <a:avLst/>
          </a:prstGeom>
          <a:noFill/>
          <a:ln w="12700">
            <a:noFill/>
            <a:miter lim="800000"/>
            <a:headEnd/>
            <a:tailEnd/>
          </a:ln>
        </p:spPr>
        <p:txBody>
          <a:bodyPr vert="horz" wrap="square" lIns="0" tIns="45720" rIns="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dirty="0" smtClean="0">
                <a:ln>
                  <a:noFill/>
                </a:ln>
                <a:solidFill>
                  <a:srgbClr val="000000"/>
                </a:solidFill>
                <a:effectLst/>
                <a:latin typeface="+mj-lt"/>
                <a:ea typeface="宋体" pitchFamily="2" charset="-122"/>
                <a:cs typeface="Trebuchet MS" pitchFamily="34" charset="0"/>
              </a:rPr>
              <a:t>Mobile Advertising Open API</a:t>
            </a:r>
            <a:endParaRPr kumimoji="0" lang="en-GB" altLang="ko-KR" sz="1200" b="0" i="0" u="none" strike="noStrike" cap="none" normalizeH="0" baseline="0" dirty="0" smtClean="0">
              <a:ln>
                <a:noFill/>
              </a:ln>
              <a:solidFill>
                <a:schemeClr val="tx1"/>
              </a:solidFill>
              <a:effectLst/>
              <a:latin typeface="+mj-lt"/>
            </a:endParaRPr>
          </a:p>
        </p:txBody>
      </p:sp>
      <p:sp>
        <p:nvSpPr>
          <p:cNvPr id="38" name="직사각형 37"/>
          <p:cNvSpPr/>
          <p:nvPr/>
        </p:nvSpPr>
        <p:spPr bwMode="auto">
          <a:xfrm>
            <a:off x="5672137" y="2139950"/>
            <a:ext cx="1143000" cy="3124200"/>
          </a:xfrm>
          <a:prstGeom prst="rect">
            <a:avLst/>
          </a:prstGeom>
          <a:noFill/>
          <a:ln w="3810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ko-KR" altLang="en-US" sz="2000" b="0" i="0" u="none" strike="noStrike" cap="none" normalizeH="0" baseline="0" smtClean="0">
              <a:ln>
                <a:noFill/>
              </a:ln>
              <a:solidFill>
                <a:schemeClr val="tx1"/>
              </a:solidFill>
              <a:effectLst/>
              <a:latin typeface="Arial" charset="0"/>
            </a:endParaRPr>
          </a:p>
        </p:txBody>
      </p:sp>
      <p:sp>
        <p:nvSpPr>
          <p:cNvPr id="40" name="Text Box 2"/>
          <p:cNvSpPr txBox="1">
            <a:spLocks noChangeArrowheads="1"/>
          </p:cNvSpPr>
          <p:nvPr/>
        </p:nvSpPr>
        <p:spPr bwMode="auto">
          <a:xfrm>
            <a:off x="6891337" y="3435350"/>
            <a:ext cx="1371600" cy="609600"/>
          </a:xfrm>
          <a:prstGeom prst="rect">
            <a:avLst/>
          </a:prstGeom>
          <a:noFill/>
          <a:ln w="12700">
            <a:noFill/>
            <a:miter lim="800000"/>
            <a:headEnd/>
            <a:tailEnd/>
          </a:ln>
        </p:spPr>
        <p:txBody>
          <a:bodyPr vert="horz" wrap="square" lIns="0" tIns="45720" rIns="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lang="en-US" altLang="ko-KR" sz="1200" dirty="0" smtClean="0">
                <a:solidFill>
                  <a:srgbClr val="FF0000"/>
                </a:solidFill>
                <a:latin typeface="+mj-lt"/>
              </a:rPr>
              <a:t>Scope of </a:t>
            </a:r>
            <a:br>
              <a:rPr lang="en-US" altLang="ko-KR" sz="1200" dirty="0" smtClean="0">
                <a:solidFill>
                  <a:srgbClr val="FF0000"/>
                </a:solidFill>
                <a:latin typeface="+mj-lt"/>
              </a:rPr>
            </a:br>
            <a:r>
              <a:rPr lang="en-US" altLang="ko-KR" sz="1200" dirty="0" smtClean="0">
                <a:solidFill>
                  <a:srgbClr val="FF0000"/>
                </a:solidFill>
                <a:latin typeface="+mj-lt"/>
              </a:rPr>
              <a:t>Mobile Advertising Open API</a:t>
            </a:r>
            <a:endParaRPr kumimoji="0" lang="en-GB" altLang="ko-KR" sz="1200" b="0" i="0" u="none" strike="noStrike" cap="none" normalizeH="0" baseline="0" dirty="0" smtClean="0">
              <a:ln>
                <a:noFill/>
              </a:ln>
              <a:solidFill>
                <a:srgbClr val="FF0000"/>
              </a:solidFill>
              <a:effectLst/>
              <a:latin typeface="+mj-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smtClean="0"/>
              <a:t>Main Use Case(s)</a:t>
            </a:r>
          </a:p>
        </p:txBody>
      </p:sp>
      <p:sp>
        <p:nvSpPr>
          <p:cNvPr id="6147" name="Rectangle 5"/>
          <p:cNvSpPr>
            <a:spLocks noGrp="1" noChangeArrowheads="1"/>
          </p:cNvSpPr>
          <p:nvPr>
            <p:ph type="body" idx="1"/>
          </p:nvPr>
        </p:nvSpPr>
        <p:spPr>
          <a:xfrm>
            <a:off x="292100" y="1169988"/>
            <a:ext cx="8778875" cy="5160962"/>
          </a:xfrm>
        </p:spPr>
        <p:txBody>
          <a:bodyPr/>
          <a:lstStyle/>
          <a:p>
            <a:r>
              <a:rPr lang="en-GB" dirty="0" smtClean="0"/>
              <a:t>Ad-contents handling API</a:t>
            </a:r>
          </a:p>
          <a:p>
            <a:r>
              <a:rPr lang="en-GB" dirty="0" smtClean="0"/>
              <a:t>Ad-inventory API</a:t>
            </a:r>
          </a:p>
          <a:p>
            <a:pPr lvl="1"/>
            <a:r>
              <a:rPr lang="en-GB" dirty="0" smtClean="0"/>
              <a:t>Banner</a:t>
            </a:r>
          </a:p>
          <a:p>
            <a:pPr lvl="1"/>
            <a:r>
              <a:rPr lang="en-GB" dirty="0" smtClean="0"/>
              <a:t>Audio/Video </a:t>
            </a:r>
          </a:p>
          <a:p>
            <a:pPr lvl="1"/>
            <a:r>
              <a:rPr lang="en-GB" dirty="0" smtClean="0"/>
              <a:t>Web page</a:t>
            </a:r>
          </a:p>
          <a:p>
            <a:pPr lvl="1"/>
            <a:r>
              <a:rPr lang="en-GB" dirty="0" smtClean="0"/>
              <a:t>Message</a:t>
            </a:r>
          </a:p>
          <a:p>
            <a:r>
              <a:rPr lang="en-GB" dirty="0" smtClean="0"/>
              <a:t>Ad-metrics handling API</a:t>
            </a:r>
          </a:p>
          <a:p>
            <a:r>
              <a:rPr lang="en-GB" altLang="ko-KR" dirty="0" smtClean="0"/>
              <a:t>User and device profile handling API</a:t>
            </a:r>
          </a:p>
          <a:p>
            <a:endParaRPr lang="en-GB" dirty="0" smtClean="0"/>
          </a:p>
          <a:p>
            <a:endParaRPr lang="en-GB" dirty="0" smtClean="0"/>
          </a:p>
          <a:p>
            <a:endParaRPr lang="en-GB" dirty="0" smtClean="0"/>
          </a:p>
          <a:p>
            <a:endParaRPr lang="en-GB"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dirty="0" smtClean="0"/>
              <a:t>How OMA can help</a:t>
            </a:r>
          </a:p>
        </p:txBody>
      </p:sp>
      <p:sp>
        <p:nvSpPr>
          <p:cNvPr id="7171" name="Rectangle 5"/>
          <p:cNvSpPr>
            <a:spLocks noGrp="1" noChangeArrowheads="1"/>
          </p:cNvSpPr>
          <p:nvPr>
            <p:ph type="body" idx="1"/>
          </p:nvPr>
        </p:nvSpPr>
        <p:spPr/>
        <p:txBody>
          <a:bodyPr/>
          <a:lstStyle/>
          <a:p>
            <a:r>
              <a:rPr lang="en-GB" altLang="ko-KR" dirty="0" smtClean="0"/>
              <a:t>OMA can drive the standardisation of Mobile Advertising Open API’s for telecom enablers.</a:t>
            </a:r>
            <a:endParaRPr lang="en-GB"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mtClean="0"/>
              <a:t>Impacts, relationships and dependencies</a:t>
            </a:r>
          </a:p>
        </p:txBody>
      </p:sp>
      <p:sp>
        <p:nvSpPr>
          <p:cNvPr id="8195" name="Rectangle 5"/>
          <p:cNvSpPr>
            <a:spLocks noGrp="1" noChangeArrowheads="1"/>
          </p:cNvSpPr>
          <p:nvPr>
            <p:ph type="body" idx="1"/>
          </p:nvPr>
        </p:nvSpPr>
        <p:spPr>
          <a:xfrm>
            <a:off x="292100" y="1169988"/>
            <a:ext cx="8778875" cy="3865562"/>
          </a:xfrm>
        </p:spPr>
        <p:txBody>
          <a:bodyPr/>
          <a:lstStyle/>
          <a:p>
            <a:r>
              <a:rPr lang="en-GB" dirty="0" smtClean="0"/>
              <a:t>State (potentially) related/impacted:</a:t>
            </a:r>
          </a:p>
          <a:p>
            <a:pPr lvl="1"/>
            <a:r>
              <a:rPr lang="en-GB" dirty="0" smtClean="0"/>
              <a:t>CD-</a:t>
            </a:r>
            <a:r>
              <a:rPr lang="en-GB" dirty="0" err="1" smtClean="0"/>
              <a:t>MobAd</a:t>
            </a:r>
            <a:endParaRPr lang="en-GB" dirty="0" smtClean="0"/>
          </a:p>
          <a:p>
            <a:r>
              <a:rPr lang="en-GB" dirty="0" smtClean="0"/>
              <a:t>Linked Work Item</a:t>
            </a:r>
          </a:p>
          <a:p>
            <a:pPr lvl="1"/>
            <a:r>
              <a:rPr lang="en-GB" dirty="0" err="1" smtClean="0"/>
              <a:t>MobAd</a:t>
            </a:r>
            <a:r>
              <a:rPr lang="en-GB" dirty="0" smtClean="0"/>
              <a:t> 1.0</a:t>
            </a:r>
          </a:p>
          <a:p>
            <a:r>
              <a:rPr lang="en-GB" dirty="0" smtClean="0"/>
              <a:t>State potential and identified dependencies:</a:t>
            </a:r>
          </a:p>
          <a:p>
            <a:pPr lvl="1"/>
            <a:r>
              <a:rPr lang="en-GB" dirty="0" smtClean="0"/>
              <a:t>CD </a:t>
            </a:r>
          </a:p>
          <a:p>
            <a:r>
              <a:rPr lang="en-GB" dirty="0" smtClean="0"/>
              <a:t>Describe impacts on different system elements:</a:t>
            </a:r>
          </a:p>
          <a:p>
            <a:endParaRPr lang="en-GB" dirty="0" smtClean="0"/>
          </a:p>
        </p:txBody>
      </p:sp>
      <p:graphicFrame>
        <p:nvGraphicFramePr>
          <p:cNvPr id="4" name="표 3"/>
          <p:cNvGraphicFramePr>
            <a:graphicFrameLocks noGrp="1"/>
          </p:cNvGraphicFramePr>
          <p:nvPr/>
        </p:nvGraphicFramePr>
        <p:xfrm>
          <a:off x="871538" y="4578350"/>
          <a:ext cx="7543800" cy="1089660"/>
        </p:xfrm>
        <a:graphic>
          <a:graphicData uri="http://schemas.openxmlformats.org/drawingml/2006/table">
            <a:tbl>
              <a:tblPr/>
              <a:tblGrid>
                <a:gridCol w="838200"/>
                <a:gridCol w="838200"/>
                <a:gridCol w="838200"/>
                <a:gridCol w="838200"/>
                <a:gridCol w="838200"/>
                <a:gridCol w="838200"/>
                <a:gridCol w="838200"/>
                <a:gridCol w="838200"/>
                <a:gridCol w="838200"/>
              </a:tblGrid>
              <a:tr h="342900">
                <a:tc gridSpan="4">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dirty="0" smtClean="0">
                          <a:ln>
                            <a:noFill/>
                          </a:ln>
                          <a:solidFill>
                            <a:schemeClr val="tx1"/>
                          </a:solidFill>
                          <a:effectLst/>
                          <a:latin typeface="Arial" charset="0"/>
                          <a:ea typeface="바탕" pitchFamily="18" charset="-127"/>
                          <a:cs typeface="Times New Roman" pitchFamily="18" charset="0"/>
                        </a:rPr>
                        <a:t>Service Requirements</a:t>
                      </a: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rowSpan="2">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Arch</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Charging</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Security</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Privacy</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IOT</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342900">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Narrow" pitchFamily="34" charset="0"/>
                          <a:ea typeface="바탕" pitchFamily="18" charset="-127"/>
                          <a:cs typeface="Arial" charset="0"/>
                        </a:rPr>
                        <a:t>Smart Card</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Terminals</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Servers</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Arial" charset="0"/>
                        </a:rPr>
                        <a:t>Access</a:t>
                      </a:r>
                      <a:endParaRPr kumimoji="0" lang="ko-KR"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vMerge="1">
                  <a:txBody>
                    <a:bodyPr/>
                    <a:lstStyle/>
                    <a:p>
                      <a:pPr latinLnBrk="1"/>
                      <a:endParaRPr lang="ko-KR" altLang="en-US"/>
                    </a:p>
                  </a:txBody>
                  <a:tcPr/>
                </a:tc>
                <a:tc vMerge="1">
                  <a:txBody>
                    <a:bodyPr/>
                    <a:lstStyle/>
                    <a:p>
                      <a:pPr latinLnBrk="1"/>
                      <a:endParaRPr lang="ko-KR" altLang="en-US"/>
                    </a:p>
                  </a:txBody>
                  <a:tcPr/>
                </a:tc>
                <a:tc vMerge="1">
                  <a:txBody>
                    <a:bodyPr/>
                    <a:lstStyle/>
                    <a:p>
                      <a:pPr latinLnBrk="1"/>
                      <a:endParaRPr lang="ko-KR" altLang="en-US"/>
                    </a:p>
                  </a:txBody>
                  <a:tcPr/>
                </a:tc>
                <a:tc vMerge="1">
                  <a:txBody>
                    <a:bodyPr/>
                    <a:lstStyle/>
                    <a:p>
                      <a:pPr latinLnBrk="1"/>
                      <a:endParaRPr lang="ko-KR" altLang="en-US"/>
                    </a:p>
                  </a:txBody>
                  <a:tcPr/>
                </a:tc>
                <a:tc vMerge="1">
                  <a:txBody>
                    <a:bodyPr/>
                    <a:lstStyle/>
                    <a:p>
                      <a:pPr latinLnBrk="1"/>
                      <a:endParaRPr lang="ko-KR" altLang="en-US"/>
                    </a:p>
                  </a:txBody>
                  <a:tcPr/>
                </a:tc>
              </a:tr>
              <a:tr h="381000">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X</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dirty="0" smtClean="0">
                          <a:ln>
                            <a:noFill/>
                          </a:ln>
                          <a:solidFill>
                            <a:schemeClr val="tx1"/>
                          </a:solidFill>
                          <a:effectLst/>
                          <a:latin typeface="Arial" charset="0"/>
                          <a:ea typeface="바탕" pitchFamily="18" charset="-127"/>
                          <a:cs typeface="Times New Roman" pitchFamily="18" charset="0"/>
                        </a:rPr>
                        <a:t>X</a:t>
                      </a: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X</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X</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dirty="0" smtClean="0">
                          <a:ln>
                            <a:noFill/>
                          </a:ln>
                          <a:solidFill>
                            <a:schemeClr val="tx1"/>
                          </a:solidFill>
                          <a:effectLst/>
                          <a:latin typeface="Arial" charset="0"/>
                          <a:ea typeface="바탕" pitchFamily="18" charset="-127"/>
                          <a:cs typeface="Times New Roman" pitchFamily="18" charset="0"/>
                        </a:rPr>
                        <a:t>X</a:t>
                      </a: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graphicFrame>
        <p:nvGraphicFramePr>
          <p:cNvPr id="16" name="Chart 15"/>
          <p:cNvGraphicFramePr>
            <a:graphicFrameLocks/>
          </p:cNvGraphicFramePr>
          <p:nvPr/>
        </p:nvGraphicFramePr>
        <p:xfrm>
          <a:off x="5062537" y="1225550"/>
          <a:ext cx="3943350" cy="3381375"/>
        </p:xfrm>
        <a:graphic>
          <a:graphicData uri="http://schemas.openxmlformats.org/drawingml/2006/chart">
            <c:chart xmlns:c="http://schemas.openxmlformats.org/drawingml/2006/chart" xmlns:r="http://schemas.openxmlformats.org/officeDocument/2006/relationships" r:id="rId5"/>
          </a:graphicData>
        </a:graphic>
      </p:graphicFrame>
      <p:sp>
        <p:nvSpPr>
          <p:cNvPr id="1116" name="Rectangle 92"/>
          <p:cNvSpPr>
            <a:spLocks noChangeArrowheads="1"/>
          </p:cNvSpPr>
          <p:nvPr/>
        </p:nvSpPr>
        <p:spPr bwMode="auto">
          <a:xfrm>
            <a:off x="261938" y="4883150"/>
            <a:ext cx="4648200" cy="476250"/>
          </a:xfrm>
          <a:prstGeom prst="rect">
            <a:avLst/>
          </a:prstGeom>
          <a:noFill/>
          <a:ln w="12700">
            <a:noFill/>
            <a:miter lim="800000"/>
            <a:headEnd/>
            <a:tailEnd/>
          </a:ln>
          <a:effectLst>
            <a:prstShdw prst="shdw17" dist="17961" dir="2700000">
              <a:schemeClr val="accent1">
                <a:gamma/>
                <a:shade val="60000"/>
                <a:invGamma/>
              </a:schemeClr>
            </a:prstShdw>
          </a:effectLst>
        </p:spPr>
        <p:txBody>
          <a:bodyPr anchor="ctr">
            <a:spAutoFit/>
          </a:bodyPr>
          <a:lstStyle/>
          <a:p>
            <a:r>
              <a:rPr lang="en-US" altLang="ko-KR" sz="1400">
                <a:ea typeface="굴림" charset="-127"/>
              </a:rPr>
              <a:t>Note:  The 'AD start' date should be aligned with the ‘New reqs deadline’.</a:t>
            </a:r>
          </a:p>
        </p:txBody>
      </p:sp>
      <p:graphicFrame>
        <p:nvGraphicFramePr>
          <p:cNvPr id="9" name="표 8"/>
          <p:cNvGraphicFramePr>
            <a:graphicFrameLocks noGrp="1"/>
          </p:cNvGraphicFramePr>
          <p:nvPr/>
        </p:nvGraphicFramePr>
        <p:xfrm>
          <a:off x="338137" y="1225549"/>
          <a:ext cx="4495799" cy="3352801"/>
        </p:xfrm>
        <a:graphic>
          <a:graphicData uri="http://schemas.openxmlformats.org/drawingml/2006/table">
            <a:tbl>
              <a:tblPr/>
              <a:tblGrid>
                <a:gridCol w="2097034"/>
                <a:gridCol w="1040973"/>
                <a:gridCol w="339448"/>
                <a:gridCol w="339448"/>
                <a:gridCol w="339448"/>
                <a:gridCol w="339448"/>
              </a:tblGrid>
              <a:tr h="248356">
                <a:tc>
                  <a:txBody>
                    <a:bodyPr/>
                    <a:lstStyle/>
                    <a:p>
                      <a:pPr algn="l" fontAlgn="b"/>
                      <a:r>
                        <a:rPr lang="ko-KR" altLang="en-US" sz="14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ko-KR" altLang="en-US" sz="14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4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pPr latinLnBrk="1"/>
                      <a:endParaRPr lang="ko-KR" altLang="en-US"/>
                    </a:p>
                  </a:txBody>
                  <a:tcPr/>
                </a:tc>
                <a:tc rowSpan="2" hMerge="1">
                  <a:txBody>
                    <a:bodyPr/>
                    <a:lstStyle/>
                    <a:p>
                      <a:pPr latinLnBrk="1"/>
                      <a:endParaRPr lang="ko-KR" altLang="en-US"/>
                    </a:p>
                  </a:txBody>
                  <a:tcPr/>
                </a:tc>
                <a:tc rowSpan="2" hMerge="1">
                  <a:txBody>
                    <a:bodyPr/>
                    <a:lstStyle/>
                    <a:p>
                      <a:pPr latinLnBrk="1"/>
                      <a:endParaRPr lang="ko-KR" altLang="en-US"/>
                    </a:p>
                  </a:txBody>
                  <a:tcPr/>
                </a:tc>
              </a:tr>
              <a:tr h="510509">
                <a:tc>
                  <a:txBody>
                    <a:bodyPr/>
                    <a:lstStyle/>
                    <a:p>
                      <a:pPr algn="l" fontAlgn="b"/>
                      <a:r>
                        <a:rPr lang="ko-KR" altLang="en-US" sz="14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pPr latinLnBrk="1"/>
                      <a:endParaRPr lang="ko-KR" altLang="en-US"/>
                    </a:p>
                  </a:txBody>
                  <a:tcPr/>
                </a:tc>
                <a:tc hMerge="1" vMerge="1">
                  <a:txBody>
                    <a:bodyPr/>
                    <a:lstStyle/>
                    <a:p>
                      <a:pPr latinLnBrk="1"/>
                      <a:endParaRPr lang="ko-KR" altLang="en-US"/>
                    </a:p>
                  </a:txBody>
                  <a:tcPr/>
                </a:tc>
                <a:tc hMerge="1" vMerge="1">
                  <a:txBody>
                    <a:bodyPr/>
                    <a:lstStyle/>
                    <a:p>
                      <a:pPr latinLnBrk="1"/>
                      <a:endParaRPr lang="ko-KR" altLang="en-US"/>
                    </a:p>
                  </a:txBody>
                  <a:tcPr/>
                </a:tc>
                <a:tc hMerge="1" vMerge="1">
                  <a:txBody>
                    <a:bodyPr/>
                    <a:lstStyle/>
                    <a:p>
                      <a:pPr latinLnBrk="1"/>
                      <a:endParaRPr lang="ko-KR" altLang="en-US"/>
                    </a:p>
                  </a:txBody>
                  <a:tcPr/>
                </a:tc>
              </a:tr>
              <a:tr h="234558">
                <a:tc>
                  <a:txBody>
                    <a:bodyPr/>
                    <a:lstStyle/>
                    <a:p>
                      <a:pPr algn="l" fontAlgn="b"/>
                      <a:r>
                        <a:rPr lang="en-US" sz="14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ko-KR" sz="1400" b="1" i="0" u="none" strike="noStrike">
                          <a:latin typeface="Arial"/>
                        </a:rPr>
                        <a:t>2010-10-01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34558">
                <a:tc>
                  <a:txBody>
                    <a:bodyPr/>
                    <a:lstStyle/>
                    <a:p>
                      <a:pPr algn="l" fontAlgn="b"/>
                      <a:r>
                        <a:rPr lang="en-US" sz="14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ko-KR" sz="1400" b="1" i="0" u="none" strike="noStrike">
                          <a:latin typeface="Arial"/>
                        </a:rPr>
                        <a:t>2011-01-01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RD review complete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ko-KR" sz="1400" b="1" i="0" u="none" strike="noStrike">
                          <a:latin typeface="Arial"/>
                        </a:rPr>
                        <a:t>2011-02-01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2011-04-01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ko-KR" sz="1400" b="1" i="0" u="none" strike="noStrike">
                          <a:latin typeface="Arial"/>
                        </a:rPr>
                        <a:t>2011-01-01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ko-KR" sz="1400" b="1" i="0" u="none" strike="noStrike">
                          <a:latin typeface="Arial"/>
                        </a:rPr>
                        <a:t>2011-03-01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2011-05-01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ko-KR" sz="1400" b="1" i="0" u="none" strike="noStrike">
                          <a:latin typeface="Arial"/>
                        </a:rPr>
                        <a:t>2011-02-01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2011-06-01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2011-11-01</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8356">
                <a:tc>
                  <a:txBody>
                    <a:bodyPr/>
                    <a:lstStyle/>
                    <a:p>
                      <a:pPr algn="l" fontAlgn="b"/>
                      <a:r>
                        <a:rPr lang="en-US" sz="14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2012-03-01</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dirty="0">
                          <a:latin typeface="Arial"/>
                        </a:rPr>
                        <a:t>17</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9446</TotalTime>
  <Pages>15</Pages>
  <Words>819</Words>
  <Application>Microsoft Office PowerPoint</Application>
  <PresentationFormat>사용자 지정</PresentationFormat>
  <Paragraphs>212</Paragraphs>
  <Slides>11</Slides>
  <Notes>11</Notes>
  <HiddenSlides>0</HiddenSlides>
  <MMClips>0</MMClips>
  <ScaleCrop>false</ScaleCrop>
  <HeadingPairs>
    <vt:vector size="6" baseType="variant">
      <vt:variant>
        <vt:lpstr>테마</vt:lpstr>
      </vt:variant>
      <vt:variant>
        <vt:i4>1</vt:i4>
      </vt:variant>
      <vt:variant>
        <vt:lpstr>포함된 OLE 서버</vt:lpstr>
      </vt:variant>
      <vt:variant>
        <vt:i4>1</vt:i4>
      </vt:variant>
      <vt:variant>
        <vt:lpstr>슬라이드 제목</vt:lpstr>
      </vt:variant>
      <vt:variant>
        <vt:i4>11</vt:i4>
      </vt:variant>
    </vt:vector>
  </HeadingPairs>
  <TitlesOfParts>
    <vt:vector size="13" baseType="lpstr">
      <vt:lpstr>OMA Template</vt:lpstr>
      <vt:lpstr>Worksheet</vt:lpstr>
      <vt:lpstr>OMA-CD-2010-0086R02-INP_WID_0212_Mobile_Advertising_Open_API   Presentation of WID Information WID 0212 - Mobile Advertising Open API (MobAd-API)</vt:lpstr>
      <vt:lpstr>General information about the Work Item</vt:lpstr>
      <vt:lpstr>Problem / Opportunity Statement</vt:lpstr>
      <vt:lpstr>Differences between MobAd and MobAd Open API</vt:lpstr>
      <vt:lpstr>Main Use Case(s)</vt:lpstr>
      <vt:lpstr>Main Use Case(s)</vt:lpstr>
      <vt:lpstr>How OMA can help</vt:lpstr>
      <vt:lpstr>Impacts, relationships and dependencies</vt:lpstr>
      <vt:lpstr>Proposed Timeline</vt:lpstr>
      <vt:lpstr>Supporting Companies</vt:lpstr>
      <vt:lpstr>Proposed Resources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Andy</cp:lastModifiedBy>
  <cp:revision>295</cp:revision>
  <cp:lastPrinted>1999-04-27T06:51:51Z</cp:lastPrinted>
  <dcterms:created xsi:type="dcterms:W3CDTF">2002-03-19T14:05:12Z</dcterms:created>
  <dcterms:modified xsi:type="dcterms:W3CDTF">2010-09-01T07:14:41Z</dcterms:modified>
</cp:coreProperties>
</file>