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8"/>
  </p:notesMasterIdLst>
  <p:handoutMasterIdLst>
    <p:handoutMasterId r:id="rId19"/>
  </p:handoutMasterIdLst>
  <p:sldIdLst>
    <p:sldId id="293" r:id="rId2"/>
    <p:sldId id="318" r:id="rId3"/>
    <p:sldId id="330" r:id="rId4"/>
    <p:sldId id="319" r:id="rId5"/>
    <p:sldId id="329" r:id="rId6"/>
    <p:sldId id="331" r:id="rId7"/>
    <p:sldId id="320" r:id="rId8"/>
    <p:sldId id="332" r:id="rId9"/>
    <p:sldId id="328" r:id="rId10"/>
    <p:sldId id="321" r:id="rId11"/>
    <p:sldId id="323" r:id="rId12"/>
    <p:sldId id="326" r:id="rId13"/>
    <p:sldId id="325" r:id="rId14"/>
    <p:sldId id="327" r:id="rId15"/>
    <p:sldId id="334" r:id="rId16"/>
    <p:sldId id="335" r:id="rId1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3" d="100"/>
          <a:sy n="63" d="100"/>
        </p:scale>
        <p:origin x="-690" y="-11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Template-WIDpresentation-20110101-I.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roundedCorners val="1"/>
  <c:chart>
    <c:plotArea>
      <c:layout>
        <c:manualLayout>
          <c:layoutTarget val="inner"/>
          <c:xMode val="edge"/>
          <c:yMode val="edge"/>
          <c:x val="0.25441696113074486"/>
          <c:y val="4.5070484526964862E-2"/>
          <c:w val="0.67491166077738562"/>
          <c:h val="0.75774752110960053"/>
        </c:manualLayout>
      </c:layout>
      <c:barChart>
        <c:barDir val="bar"/>
        <c:grouping val="stacked"/>
        <c:ser>
          <c:idx val="0"/>
          <c:order val="0"/>
          <c:tx>
            <c:strRef>
              <c:f>'[工作表 在 OMA-Template-WIDpresentation-20110101-I.pptx]Sheet2'!$B$45</c:f>
              <c:strCache>
                <c:ptCount val="1"/>
                <c:pt idx="0">
                  <c:v>Begin</c:v>
                </c:pt>
              </c:strCache>
            </c:strRef>
          </c:tx>
          <c:spPr>
            <a:noFill/>
            <a:ln w="25400">
              <a:noFill/>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OMA-Template-WIDpresentation-20110101-I.pptx]Sheet2'!$B$46:$B$50</c:f>
              <c:numCache>
                <c:formatCode>yyyy\-mm\-dd;@</c:formatCode>
                <c:ptCount val="5"/>
                <c:pt idx="0">
                  <c:v>41223</c:v>
                </c:pt>
                <c:pt idx="1">
                  <c:v>40704</c:v>
                </c:pt>
                <c:pt idx="2">
                  <c:v>41000</c:v>
                </c:pt>
                <c:pt idx="3">
                  <c:v>40826</c:v>
                </c:pt>
                <c:pt idx="4">
                  <c:v>40704</c:v>
                </c:pt>
              </c:numCache>
            </c:numRef>
          </c:val>
        </c:ser>
        <c:ser>
          <c:idx val="1"/>
          <c:order val="1"/>
          <c:tx>
            <c:strRef>
              <c:f>'[工作表 在 OMA-Template-WIDpresentation-20110101-I.pptx]Sheet2'!$C$45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OMA-Template-WIDpresentation-20110101-I.pptx]Sheet2'!$C$46:$C$50</c:f>
              <c:numCache>
                <c:formatCode>General</c:formatCode>
                <c:ptCount val="5"/>
                <c:pt idx="0">
                  <c:v>30</c:v>
                </c:pt>
                <c:pt idx="1">
                  <c:v>519</c:v>
                </c:pt>
                <c:pt idx="2">
                  <c:v>192</c:v>
                </c:pt>
                <c:pt idx="3">
                  <c:v>244</c:v>
                </c:pt>
                <c:pt idx="4">
                  <c:v>183</c:v>
                </c:pt>
              </c:numCache>
            </c:numRef>
          </c:val>
        </c:ser>
        <c:gapWidth val="80"/>
        <c:overlap val="80"/>
        <c:axId val="76252672"/>
        <c:axId val="76254208"/>
      </c:barChart>
      <c:catAx>
        <c:axId val="76252672"/>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76254208"/>
        <c:crosses val="autoZero"/>
        <c:auto val="1"/>
        <c:lblAlgn val="ctr"/>
        <c:lblOffset val="100"/>
        <c:tickLblSkip val="1"/>
        <c:tickMarkSkip val="1"/>
      </c:catAx>
      <c:valAx>
        <c:axId val="76254208"/>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577"/>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76252672"/>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CD</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12 April, </a:t>
            </a:r>
            <a:r>
              <a:rPr lang="en-US" altLang="zh-CN" b="1" dirty="0">
                <a:latin typeface="Tahoma" pitchFamily="34" charset="0"/>
                <a:ea typeface="宋体" charset="-122"/>
              </a:rPr>
              <a:t>2011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Corporation</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OMA-CD-2011-0047-INP_WID_MCCS_For_Socialization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MCCS - Mobile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a:t>
            </a:r>
            <a:r>
              <a:rPr lang="en-US" altLang="zh-CN" sz="1600" dirty="0" err="1" smtClean="0">
                <a:ea typeface="宋体" charset="-122"/>
              </a:rPr>
              <a:t>MobSearch</a:t>
            </a:r>
            <a:r>
              <a:rPr lang="en-US" altLang="zh-CN" sz="1600" dirty="0" smtClean="0">
                <a:ea typeface="宋体" charset="-122"/>
              </a:rPr>
              <a:t> Framework, etc. and  will allow fast adoption of the standards by the industry. In MCCS, some of the existing technologies defined in OMA may be referred and reused to decrease duplication as much as possible.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an architecture, protocols and APIs.  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MCCS should include (but not limited to) the following functions:</a:t>
            </a:r>
          </a:p>
          <a:p>
            <a:pPr marL="742950" lvl="1" indent="-285750">
              <a:lnSpc>
                <a:spcPct val="80000"/>
              </a:lnSpc>
            </a:pPr>
            <a:r>
              <a:rPr lang="en-US" altLang="zh-CN" sz="1600" dirty="0" smtClean="0">
                <a:ea typeface="宋体" charset="-122"/>
              </a:rPr>
              <a:t>Mobile agent management</a:t>
            </a:r>
          </a:p>
          <a:p>
            <a:pPr marL="742950" lvl="1" indent="-285750">
              <a:lnSpc>
                <a:spcPct val="80000"/>
              </a:lnSpc>
            </a:pPr>
            <a:r>
              <a:rPr lang="en-US" altLang="zh-CN" sz="1600" dirty="0" smtClean="0">
                <a:ea typeface="宋体" charset="-122"/>
              </a:rPr>
              <a:t>Customer ‘s  Context</a:t>
            </a:r>
          </a:p>
          <a:p>
            <a:pPr marL="742950" lvl="1" indent="-285750">
              <a:lnSpc>
                <a:spcPct val="80000"/>
              </a:lnSpc>
            </a:pPr>
            <a:r>
              <a:rPr lang="en-US" altLang="zh-CN" sz="1600" dirty="0" smtClean="0">
                <a:ea typeface="宋体" charset="-122"/>
              </a:rPr>
              <a:t>Queuing Services</a:t>
            </a:r>
          </a:p>
          <a:p>
            <a:pPr marL="742950" lvl="1" indent="-285750">
              <a:lnSpc>
                <a:spcPct val="80000"/>
              </a:lnSpc>
            </a:pPr>
            <a:r>
              <a:rPr lang="en-US" altLang="zh-CN" sz="1600" dirty="0" smtClean="0">
                <a:ea typeface="宋体" charset="-122"/>
              </a:rPr>
              <a:t>Charging</a:t>
            </a:r>
          </a:p>
          <a:p>
            <a:pPr marL="742950" lvl="1" indent="-285750">
              <a:lnSpc>
                <a:spcPct val="80000"/>
              </a:lnSpc>
            </a:pPr>
            <a:r>
              <a:rPr lang="en-US" altLang="zh-CN" sz="1600" dirty="0" smtClean="0">
                <a:ea typeface="宋体" charset="-122"/>
              </a:rPr>
              <a:t>Etc.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IOT</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9" name="表格 8"/>
          <p:cNvGraphicFramePr>
            <a:graphicFrameLocks noGrp="1"/>
          </p:cNvGraphicFramePr>
          <p:nvPr/>
        </p:nvGraphicFramePr>
        <p:xfrm>
          <a:off x="414337" y="1301750"/>
          <a:ext cx="3276599" cy="3352801"/>
        </p:xfrm>
        <a:graphic>
          <a:graphicData uri="http://schemas.openxmlformats.org/drawingml/2006/table">
            <a:tbl>
              <a:tblPr/>
              <a:tblGrid>
                <a:gridCol w="1528347"/>
                <a:gridCol w="758676"/>
                <a:gridCol w="247394"/>
                <a:gridCol w="247394"/>
                <a:gridCol w="247394"/>
                <a:gridCol w="247394"/>
              </a:tblGrid>
              <a:tr h="248356">
                <a:tc>
                  <a:txBody>
                    <a:bodyPr/>
                    <a:lstStyle/>
                    <a:p>
                      <a:pPr algn="l" fontAlgn="b"/>
                      <a:r>
                        <a:rPr lang="zh-CN" altLang="en-US" sz="10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dirty="0">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2011-06-10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2012-04-10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2012-04-01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2012-10-10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11" name="Chart 6"/>
          <p:cNvGraphicFramePr>
            <a:graphicFrameLocks/>
          </p:cNvGraphicFramePr>
          <p:nvPr/>
        </p:nvGraphicFramePr>
        <p:xfrm>
          <a:off x="3767137" y="1301750"/>
          <a:ext cx="5391150"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Appendix</a:t>
            </a:r>
            <a:endParaRPr lang="zh-CN" altLang="en-US" dirty="0"/>
          </a:p>
        </p:txBody>
      </p:sp>
      <p:sp>
        <p:nvSpPr>
          <p:cNvPr id="3" name="内容占位符 2"/>
          <p:cNvSpPr>
            <a:spLocks noGrp="1"/>
          </p:cNvSpPr>
          <p:nvPr>
            <p:ph idx="1"/>
          </p:nvPr>
        </p:nvSpPr>
        <p:spPr/>
        <p:txBody>
          <a:bodyPr/>
          <a:lstStyle/>
          <a:p>
            <a:r>
              <a:rPr lang="en-US" altLang="zh-CN" dirty="0" smtClean="0"/>
              <a:t>Comments received in REQ in Sorrento F2F</a:t>
            </a:r>
          </a:p>
          <a:p>
            <a:pPr lvl="1"/>
            <a:r>
              <a:rPr lang="en-US" altLang="zh-CN" dirty="0" smtClean="0"/>
              <a:t>What will be standardized in MCCS?  </a:t>
            </a:r>
            <a:r>
              <a:rPr lang="en-US" altLang="zh-CN" dirty="0" smtClean="0">
                <a:sym typeface="Wingdings" pitchFamily="2" charset="2"/>
              </a:rPr>
              <a:t> the conceptual diagram and use cases diagram are modified to show the potential interfaces (in green) to be standardized.</a:t>
            </a:r>
          </a:p>
          <a:p>
            <a:pPr lvl="1"/>
            <a:r>
              <a:rPr lang="en-US" altLang="zh-CN" dirty="0" smtClean="0">
                <a:sym typeface="Wingdings" pitchFamily="2" charset="2"/>
              </a:rPr>
              <a:t>Some of R&amp;A functions in Mobile Search Framework might be reused or referred in MCCS. during offline discussion, the suggestion is valuable, and R&amp;A in MSF will be referred or even reused in MCCS.</a:t>
            </a:r>
          </a:p>
          <a:p>
            <a:pPr lvl="1"/>
            <a:endParaRPr lang="en-US" altLang="zh-CN" dirty="0" smtClean="0">
              <a:sym typeface="Wingdings" pitchFamily="2" charset="2"/>
            </a:endParaRPr>
          </a:p>
          <a:p>
            <a:pPr lvl="1"/>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ARC in Sorrento F2F</a:t>
            </a:r>
          </a:p>
          <a:p>
            <a:pPr lvl="1"/>
            <a:r>
              <a:rPr lang="en-US" altLang="zh-CN" dirty="0" smtClean="0"/>
              <a:t>What’s the mechanism for mobile agent to work/interact with MCCS server, especially how authenticate an expert in society and out of control of MCCS server? </a:t>
            </a:r>
            <a:r>
              <a:rPr lang="en-US" altLang="zh-CN" dirty="0" smtClean="0">
                <a:sym typeface="Wingdings" pitchFamily="2" charset="2"/>
              </a:rPr>
              <a:t> the interface between expert MCCS server will provide basic mechanism to assure the authentication needed in the use case. and additionally some further features will also be provided by the interface, e.g., security, charging, interacting, etc.</a:t>
            </a:r>
          </a:p>
          <a:p>
            <a:pPr lvl="1"/>
            <a:r>
              <a:rPr lang="en-US" altLang="zh-CN" dirty="0" smtClean="0">
                <a:sym typeface="Wingdings" pitchFamily="2" charset="2"/>
              </a:rPr>
              <a:t>How to deploy MCCS in reality? How can the customer to use the services provided by MCCS?  MCCS can be deployed by operators, and operators can attract considerable customers and experts based one it’s overwhelming number of customers. Regarding deployment, some already existing facilities of Call Centre can be upgraded to support MCCS services.</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Mobile Communication Centre Service: </a:t>
            </a:r>
            <a:r>
              <a:rPr lang="en-GB" altLang="zh-CN" sz="1800" dirty="0" smtClean="0">
                <a:ea typeface="宋体" charset="-122"/>
              </a:rPr>
              <a:t>http://member.openmobilealliance.org/ftp/Public_documents/TP/Permanent_documents/OMA-WID_0243-MCCS-V1_0-20110404-D.zip</a:t>
            </a:r>
            <a:endParaRPr lang="en-GB" dirty="0" smtClean="0"/>
          </a:p>
          <a:p>
            <a:r>
              <a:rPr lang="en-GB" dirty="0" smtClean="0"/>
              <a:t>Short description</a:t>
            </a:r>
          </a:p>
          <a:p>
            <a:pPr lvl="1"/>
            <a:r>
              <a:rPr lang="en-GB" altLang="zh-CN" dirty="0" smtClean="0">
                <a:ea typeface="宋体" charset="-122"/>
              </a:rPr>
              <a:t>Specification of mobile communication centre services which can provide both customers and enterprises with intelligent and efficient mobile communication centre services.</a:t>
            </a:r>
          </a:p>
          <a:p>
            <a:r>
              <a:rPr lang="en-GB" dirty="0" smtClean="0"/>
              <a:t>WG Handling Proposal</a:t>
            </a:r>
          </a:p>
          <a:p>
            <a:pPr lvl="1"/>
            <a:r>
              <a:rPr lang="en-GB" dirty="0" smtClean="0"/>
              <a:t>TBD</a:t>
            </a:r>
          </a:p>
          <a:p>
            <a:r>
              <a:rPr lang="en-GB" dirty="0" smtClean="0"/>
              <a:t>Status of WID socialisation:</a:t>
            </a:r>
          </a:p>
          <a:p>
            <a:pPr lvl="1"/>
            <a:r>
              <a:rPr lang="en-GB" altLang="zh-CN" dirty="0" smtClean="0">
                <a:ea typeface="宋体" charset="-122"/>
              </a:rPr>
              <a:t>First round to collect feedback and supporters.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2547937" y="3782564"/>
            <a:ext cx="4495800" cy="2672032"/>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7410" name="Picture 2"/>
          <p:cNvPicPr>
            <a:picLocks noChangeAspect="1" noChangeArrowheads="1"/>
          </p:cNvPicPr>
          <p:nvPr/>
        </p:nvPicPr>
        <p:blipFill>
          <a:blip r:embed="rId3"/>
          <a:srcRect/>
          <a:stretch>
            <a:fillRect/>
          </a:stretch>
        </p:blipFill>
        <p:spPr bwMode="auto">
          <a:xfrm>
            <a:off x="185737" y="1149350"/>
            <a:ext cx="4429125" cy="2333625"/>
          </a:xfrm>
          <a:prstGeom prst="rect">
            <a:avLst/>
          </a:prstGeom>
          <a:noFill/>
          <a:ln w="9525">
            <a:noFill/>
            <a:miter lim="800000"/>
            <a:headEnd/>
            <a:tailEnd/>
          </a:ln>
          <a:effectLst/>
        </p:spPr>
      </p:pic>
      <p:pic>
        <p:nvPicPr>
          <p:cNvPr id="17411" name="Picture 3"/>
          <p:cNvPicPr>
            <a:picLocks noChangeAspect="1" noChangeArrowheads="1"/>
          </p:cNvPicPr>
          <p:nvPr/>
        </p:nvPicPr>
        <p:blipFill>
          <a:blip r:embed="rId4"/>
          <a:srcRect/>
          <a:stretch>
            <a:fillRect/>
          </a:stretch>
        </p:blipFill>
        <p:spPr bwMode="auto">
          <a:xfrm>
            <a:off x="4833937" y="1073150"/>
            <a:ext cx="4257675" cy="2381250"/>
          </a:xfrm>
          <a:prstGeom prst="rect">
            <a:avLst/>
          </a:prstGeom>
          <a:noFill/>
          <a:ln w="9525">
            <a:noFill/>
            <a:miter lim="800000"/>
            <a:headEnd/>
            <a:tailEnd/>
          </a:ln>
          <a:effectLst/>
        </p:spPr>
      </p:pic>
      <p:sp>
        <p:nvSpPr>
          <p:cNvPr id="8" name="标题 1"/>
          <p:cNvSpPr txBox="1">
            <a:spLocks/>
          </p:cNvSpPr>
          <p:nvPr/>
        </p:nvSpPr>
        <p:spPr bwMode="auto">
          <a:xfrm>
            <a:off x="3995737" y="6102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9" name="标题 1"/>
          <p:cNvSpPr txBox="1">
            <a:spLocks/>
          </p:cNvSpPr>
          <p:nvPr/>
        </p:nvSpPr>
        <p:spPr bwMode="auto">
          <a:xfrm>
            <a:off x="4071937" y="3435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are becoming restricted under the background of Web2.0 and mobile internet booming, evolution of network to ALL-IP and the tendency of Telco capabilities exposure due to its self-contained system and outdated business mode</a:t>
            </a:r>
            <a:r>
              <a:rPr lang="en-US" altLang="zh-CN" sz="1800" dirty="0" smtClean="0">
                <a:ea typeface="宋体" charset="-122"/>
              </a:rPr>
              <a:t>. </a:t>
            </a:r>
          </a:p>
          <a:p>
            <a:endParaRPr lang="en-US" altLang="zh-CN" sz="1800" dirty="0" smtClean="0">
              <a:ea typeface="宋体" charset="-122"/>
            </a:endParaRPr>
          </a:p>
          <a:p>
            <a:r>
              <a:rPr lang="en-US" altLang="zh-CN" sz="1800" dirty="0" smtClean="0">
                <a:ea typeface="宋体" charset="-122"/>
              </a:rPr>
              <a:t>There have had some standards for communication centre services, including CSTA, TSAPI, Y.2216, etc. However, these standards are majorly designed for legacy network or specifically for network-coupled services, and cannot accommodate emerging\existing new requirement and tendency, especially for Web2.0 and mobile internet scenarios. </a:t>
            </a:r>
          </a:p>
          <a:p>
            <a:endParaRPr lang="en-US" altLang="zh-CN" sz="1800" dirty="0" smtClean="0">
              <a:ea typeface="宋体" charset="-122"/>
            </a:endParaRPr>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Case(1/5)</a:t>
            </a:r>
            <a:endParaRPr lang="zh-CN" altLang="en-US" dirty="0"/>
          </a:p>
        </p:txBody>
      </p:sp>
      <p:sp>
        <p:nvSpPr>
          <p:cNvPr id="9" name="标题 1"/>
          <p:cNvSpPr txBox="1">
            <a:spLocks/>
          </p:cNvSpPr>
          <p:nvPr/>
        </p:nvSpPr>
        <p:spPr bwMode="auto">
          <a:xfrm>
            <a:off x="4071937" y="51117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pic>
        <p:nvPicPr>
          <p:cNvPr id="17410" name="Picture 2"/>
          <p:cNvPicPr>
            <a:picLocks noChangeAspect="1" noChangeArrowheads="1"/>
          </p:cNvPicPr>
          <p:nvPr/>
        </p:nvPicPr>
        <p:blipFill>
          <a:blip r:embed="rId2"/>
          <a:srcRect/>
          <a:stretch>
            <a:fillRect/>
          </a:stretch>
        </p:blipFill>
        <p:spPr bwMode="auto">
          <a:xfrm>
            <a:off x="1457325" y="1997075"/>
            <a:ext cx="6448425" cy="3028950"/>
          </a:xfrm>
          <a:prstGeom prst="rect">
            <a:avLst/>
          </a:prstGeom>
          <a:noFill/>
          <a:ln w="9525">
            <a:noFill/>
            <a:miter lim="800000"/>
            <a:headEnd/>
            <a:tailEnd/>
          </a:ln>
          <a:effectLst/>
        </p:spPr>
      </p:pic>
      <p:sp>
        <p:nvSpPr>
          <p:cNvPr id="6" name="标题 1"/>
          <p:cNvSpPr txBox="1">
            <a:spLocks/>
          </p:cNvSpPr>
          <p:nvPr/>
        </p:nvSpPr>
        <p:spPr bwMode="auto">
          <a:xfrm>
            <a:off x="5291137" y="5264150"/>
            <a:ext cx="2514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The</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a:t>
            </a: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Green</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interface needs to be standardized</a:t>
            </a:r>
            <a:endParaRPr kumimoji="0" lang="zh-CN" altLang="en-US" sz="1400" b="1" i="0" u="none" strike="noStrike" kern="0" cap="none" spc="0" normalizeH="0" baseline="0" noProof="0" dirty="0">
              <a:ln>
                <a:noFill/>
              </a:ln>
              <a:solidFill>
                <a:schemeClr val="accent1">
                  <a:lumMod val="75000"/>
                </a:schemeClr>
              </a:solidFill>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2081213" y="1149350"/>
            <a:ext cx="5200650" cy="5110163"/>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Main Use Case(2/5)</a:t>
            </a:r>
            <a:endParaRPr lang="zh-CN" altLang="en-US" dirty="0"/>
          </a:p>
        </p:txBody>
      </p:sp>
      <p:sp>
        <p:nvSpPr>
          <p:cNvPr id="5" name="标题 1"/>
          <p:cNvSpPr txBox="1">
            <a:spLocks/>
          </p:cNvSpPr>
          <p:nvPr/>
        </p:nvSpPr>
        <p:spPr bwMode="auto">
          <a:xfrm>
            <a:off x="2852737" y="61023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6" name="标题 1"/>
          <p:cNvSpPr txBox="1">
            <a:spLocks/>
          </p:cNvSpPr>
          <p:nvPr/>
        </p:nvSpPr>
        <p:spPr bwMode="auto">
          <a:xfrm>
            <a:off x="6281737" y="5187950"/>
            <a:ext cx="2514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Green</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interfaces need to be standardized</a:t>
            </a:r>
            <a:endParaRPr kumimoji="0" lang="zh-CN" altLang="en-US" sz="1400" b="1" i="0" u="none" strike="noStrike" kern="0" cap="none" spc="0" normalizeH="0" baseline="0" noProof="0" dirty="0">
              <a:ln>
                <a:noFill/>
              </a:ln>
              <a:solidFill>
                <a:schemeClr val="accent1">
                  <a:lumMod val="75000"/>
                </a:schemeClr>
              </a:solidFill>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Case(3/5)</a:t>
            </a:r>
          </a:p>
        </p:txBody>
      </p:sp>
      <p:sp>
        <p:nvSpPr>
          <p:cNvPr id="6147" name="Rectangle 5"/>
          <p:cNvSpPr>
            <a:spLocks noGrp="1" noChangeArrowheads="1"/>
          </p:cNvSpPr>
          <p:nvPr>
            <p:ph type="body" idx="1"/>
          </p:nvPr>
        </p:nvSpPr>
        <p:spPr>
          <a:xfrm>
            <a:off x="292100" y="1073150"/>
            <a:ext cx="8778875" cy="5383212"/>
          </a:xfrm>
        </p:spPr>
        <p:txBody>
          <a:bodyPr/>
          <a:lstStyle/>
          <a:p>
            <a:r>
              <a:rPr lang="en-US" altLang="zh-CN" sz="1600" dirty="0" smtClean="0">
                <a:ea typeface="宋体" charset="-122"/>
              </a:rPr>
              <a:t>The roles and their relevant mechanism in MCCS include:</a:t>
            </a:r>
          </a:p>
          <a:p>
            <a:pPr marL="742950" lvl="1" indent="-285750"/>
            <a:r>
              <a:rPr lang="en-US" altLang="zh-CN" sz="1600" dirty="0" smtClean="0">
                <a:ea typeface="宋体" charset="-122"/>
              </a:rPr>
              <a:t>Customer: A customer can request communication centre services especially expertise to MCCS server through various ways including message, video, audio, web (webpage, widget), etc, based on various access types. </a:t>
            </a:r>
          </a:p>
          <a:p>
            <a:pPr marL="742950" lvl="1" indent="-285750"/>
            <a:r>
              <a:rPr lang="en-US" altLang="zh-CN" sz="1600" dirty="0" smtClean="0">
                <a:ea typeface="宋体" charset="-122"/>
              </a:rPr>
              <a:t>MCCS server: A MCCS server can provide both mobile communication services to customers on one hand and support agent access especially mobile access on the other hand. And MCCS can also provide services to other domains, e.g., Web.2.0. Besides, the MCCS server can also inter-work with other OMA enablers (e.g. messaging, presence, location, etc) for providing rich and intelligent features. </a:t>
            </a:r>
          </a:p>
          <a:p>
            <a:pPr marL="742950" lvl="1" indent="-285750"/>
            <a:endParaRPr lang="en-US" altLang="zh-CN" sz="1600" dirty="0" smtClean="0">
              <a:ea typeface="宋体" charset="-122"/>
            </a:endParaRPr>
          </a:p>
        </p:txBody>
      </p:sp>
      <p:pic>
        <p:nvPicPr>
          <p:cNvPr id="19458" name="Picture 2"/>
          <p:cNvPicPr>
            <a:picLocks noChangeAspect="1" noChangeArrowheads="1"/>
          </p:cNvPicPr>
          <p:nvPr/>
        </p:nvPicPr>
        <p:blipFill>
          <a:blip r:embed="rId3"/>
          <a:srcRect/>
          <a:stretch>
            <a:fillRect/>
          </a:stretch>
        </p:blipFill>
        <p:spPr bwMode="auto">
          <a:xfrm>
            <a:off x="2395537" y="3282950"/>
            <a:ext cx="4800600" cy="32299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Case(4/5)</a:t>
            </a:r>
            <a:endParaRPr lang="zh-CN" altLang="en-US" dirty="0"/>
          </a:p>
        </p:txBody>
      </p:sp>
      <p:sp>
        <p:nvSpPr>
          <p:cNvPr id="3" name="内容占位符 2"/>
          <p:cNvSpPr>
            <a:spLocks noGrp="1"/>
          </p:cNvSpPr>
          <p:nvPr>
            <p:ph idx="1"/>
          </p:nvPr>
        </p:nvSpPr>
        <p:spPr/>
        <p:txBody>
          <a:bodyPr/>
          <a:lstStyle/>
          <a:p>
            <a:pPr marL="742950" lvl="1" indent="-285750"/>
            <a:r>
              <a:rPr lang="en-US" altLang="zh-CN" sz="1600" dirty="0" smtClean="0">
                <a:ea typeface="宋体" charset="-122"/>
              </a:rPr>
              <a:t>Manager: </a:t>
            </a:r>
            <a:r>
              <a:rPr lang="en-GB" sz="1600" dirty="0" smtClean="0"/>
              <a:t>A manager interacts with multiple Web2.0 websites for collecting information required by MCCS server. MCCS server can request Manager to collect information based on specified criteria and the manager can filter and process information and send it back MCCS server. </a:t>
            </a:r>
            <a:r>
              <a:rPr lang="en-US" altLang="zh-CN" sz="1600" dirty="0" smtClean="0">
                <a:ea typeface="宋体" charset="-122"/>
              </a:rPr>
              <a:t> </a:t>
            </a:r>
            <a:endParaRPr lang="en-GB" sz="1600" dirty="0" smtClean="0"/>
          </a:p>
          <a:p>
            <a:pPr marL="742950" lvl="1" indent="-285750"/>
            <a:r>
              <a:rPr lang="en-GB" sz="1600" dirty="0" smtClean="0"/>
              <a:t>Agent: An agent can either locate in communication centre office providing dedicated communication services (e.g. agent hired by carrier providing service assistance) or providing communication services for specific areas (e.g. with expertise in specific area and not hired by communication centre) in which the agent may </a:t>
            </a:r>
            <a:r>
              <a:rPr lang="en-US" sz="1600" dirty="0" smtClean="0"/>
              <a:t>share benefits with MCCS server. Besides, an agent can also work for an enterprise interacting </a:t>
            </a:r>
          </a:p>
          <a:p>
            <a:pPr marL="742950" lvl="1" indent="-285750">
              <a:buNone/>
            </a:pPr>
            <a:r>
              <a:rPr lang="en-US" sz="1600" dirty="0" smtClean="0"/>
              <a:t>	with other domains through MCCS server for providing	communication centre services.</a:t>
            </a:r>
            <a:endParaRPr lang="en-US" altLang="zh-CN" sz="1600" dirty="0" smtClean="0">
              <a:ea typeface="宋体" charset="-122"/>
            </a:endParaRPr>
          </a:p>
          <a:p>
            <a:pPr marL="742950" lvl="1" indent="-285750"/>
            <a:r>
              <a:rPr lang="en-US" altLang="zh-CN" sz="1600" dirty="0" smtClean="0">
                <a:ea typeface="宋体" charset="-122"/>
              </a:rPr>
              <a:t>Other domains:  Other domains include Web2.0 applications, e.g., SNS, Blogger, Micro-Blogger, etc, or others where MCCS can provide services for customers.</a:t>
            </a:r>
            <a:endParaRPr lang="en-US" altLang="zh-CN" sz="1400" dirty="0" smtClean="0">
              <a:ea typeface="宋体" charset="-122"/>
            </a:endParaRPr>
          </a:p>
          <a:p>
            <a:pPr lvl="3">
              <a:buNone/>
            </a:pPr>
            <a:endParaRPr lang="en-US" altLang="zh-CN" sz="800" dirty="0" smtClean="0">
              <a:ea typeface="宋体" charset="-122"/>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Case(5/5)</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MCCS can benefit from MCCS, including:</a:t>
            </a:r>
          </a:p>
          <a:p>
            <a:pPr lvl="1">
              <a:lnSpc>
                <a:spcPct val="80000"/>
              </a:lnSpc>
            </a:pPr>
            <a:r>
              <a:rPr lang="en-US" altLang="zh-CN" sz="1400" dirty="0" smtClean="0">
                <a:ea typeface="宋体" charset="-122"/>
              </a:rPr>
              <a:t>For customers, </a:t>
            </a:r>
            <a:r>
              <a:rPr lang="en-GB" sz="1400" dirty="0" smtClean="0"/>
              <a:t>they can access mobile communication centre services through various communication ways (e.g. video, audio, web, messaging, etc) and acquire intelligent (e.g. context-aware) and appropriate (e.g. expertise) services</a:t>
            </a:r>
            <a:r>
              <a:rPr lang="en-US" altLang="zh-CN" sz="1400" dirty="0" smtClean="0">
                <a:ea typeface="宋体" charset="-122"/>
              </a:rPr>
              <a:t>.</a:t>
            </a:r>
          </a:p>
          <a:p>
            <a:pPr lvl="1">
              <a:lnSpc>
                <a:spcPct val="80000"/>
              </a:lnSpc>
            </a:pPr>
            <a:r>
              <a:rPr lang="en-US" altLang="zh-CN" sz="1400" dirty="0" smtClean="0">
                <a:ea typeface="宋体" charset="-122"/>
              </a:rPr>
              <a:t>For MCCS server, it</a:t>
            </a:r>
            <a:r>
              <a:rPr lang="en-GB" sz="1400" dirty="0" smtClean="0"/>
              <a:t> can provide intelligent (e.g. context-aware) and efficient (e.g. interworking with other enablers or domains) services, and can provide attractive business models (e.g. sharing profit with experts outside of communication centre) and provide communication centre services for Web2.0 application, as a consequence, more customers and experts will be attracted to MCCS.</a:t>
            </a:r>
            <a:r>
              <a:rPr lang="en-US" altLang="zh-CN" sz="1400" dirty="0" smtClean="0">
                <a:ea typeface="宋体" charset="-122"/>
              </a:rPr>
              <a:t>.</a:t>
            </a:r>
          </a:p>
          <a:p>
            <a:pPr lvl="1">
              <a:lnSpc>
                <a:spcPct val="80000"/>
              </a:lnSpc>
            </a:pPr>
            <a:r>
              <a:rPr lang="en-US" altLang="zh-CN" sz="1400" dirty="0" smtClean="0">
                <a:ea typeface="宋体" charset="-122"/>
              </a:rPr>
              <a:t>For Manager, it can provide information collection for one or multiple MCCS servers.</a:t>
            </a:r>
          </a:p>
          <a:p>
            <a:pPr lvl="1">
              <a:lnSpc>
                <a:spcPct val="80000"/>
              </a:lnSpc>
            </a:pPr>
            <a:r>
              <a:rPr lang="en-US" altLang="zh-CN" sz="1400" dirty="0" smtClean="0">
                <a:ea typeface="宋体" charset="-122"/>
              </a:rPr>
              <a:t>For agents, they can provide expert services to customers through various ways especially mobile ways and may share profits with MCCS provider.</a:t>
            </a:r>
          </a:p>
          <a:p>
            <a:pPr>
              <a:lnSpc>
                <a:spcPct val="80000"/>
              </a:lnSpc>
            </a:pPr>
            <a:r>
              <a:rPr lang="en-US" altLang="zh-CN" sz="1800" dirty="0" smtClean="0">
                <a:ea typeface="宋体" charset="-122"/>
              </a:rPr>
              <a:t>The purpose of the proposed work item is to specify architecture, protocols or APIs accordingly for implementing the functions and features mentioned above.</a:t>
            </a:r>
          </a:p>
          <a:p>
            <a:pPr>
              <a:lnSpc>
                <a:spcPct val="80000"/>
              </a:lnSpc>
            </a:pPr>
            <a:r>
              <a:rPr lang="en-US" altLang="zh-CN" sz="1800" dirty="0" smtClean="0">
                <a:ea typeface="宋体" charset="-122"/>
              </a:rPr>
              <a:t>The architecture of MCCS includes functional entities such as:</a:t>
            </a:r>
          </a:p>
          <a:p>
            <a:pPr lvl="1">
              <a:lnSpc>
                <a:spcPct val="80000"/>
              </a:lnSpc>
            </a:pPr>
            <a:r>
              <a:rPr lang="en-US" altLang="zh-CN" sz="1400" dirty="0" smtClean="0">
                <a:ea typeface="宋体" charset="-122"/>
              </a:rPr>
              <a:t>Customer(Client)</a:t>
            </a:r>
          </a:p>
          <a:p>
            <a:pPr lvl="1">
              <a:lnSpc>
                <a:spcPct val="80000"/>
              </a:lnSpc>
            </a:pPr>
            <a:r>
              <a:rPr lang="en-US" altLang="zh-CN" sz="1400" dirty="0" smtClean="0">
                <a:ea typeface="宋体" charset="-122"/>
              </a:rPr>
              <a:t>MCCS server</a:t>
            </a:r>
          </a:p>
          <a:p>
            <a:pPr lvl="1">
              <a:lnSpc>
                <a:spcPct val="80000"/>
              </a:lnSpc>
            </a:pPr>
            <a:r>
              <a:rPr lang="en-US" altLang="zh-CN" sz="1400" dirty="0" smtClean="0">
                <a:ea typeface="宋体" charset="-122"/>
              </a:rPr>
              <a:t>Agent</a:t>
            </a:r>
          </a:p>
          <a:p>
            <a:pPr lvl="1">
              <a:lnSpc>
                <a:spcPct val="80000"/>
              </a:lnSpc>
            </a:pPr>
            <a:r>
              <a:rPr lang="en-US" altLang="zh-CN" sz="1400" dirty="0" smtClean="0">
                <a:ea typeface="宋体" charset="-122"/>
              </a:rPr>
              <a:t>Manager</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marL="742950" lvl="1" indent="-285750">
              <a:lnSpc>
                <a:spcPct val="80000"/>
              </a:lnSpc>
            </a:pPr>
            <a:r>
              <a:rPr lang="en-US" altLang="zh-CN" sz="1800" dirty="0" smtClean="0">
                <a:ea typeface="宋体" charset="-122"/>
              </a:rPr>
              <a:t>Mobile agent management</a:t>
            </a:r>
          </a:p>
          <a:p>
            <a:pPr marL="742950" lvl="1" indent="-285750">
              <a:lnSpc>
                <a:spcPct val="80000"/>
              </a:lnSpc>
            </a:pPr>
            <a:r>
              <a:rPr lang="en-US" altLang="zh-CN" sz="1800" dirty="0" smtClean="0">
                <a:ea typeface="宋体" charset="-122"/>
              </a:rPr>
              <a:t>Queuing  Services</a:t>
            </a:r>
          </a:p>
          <a:p>
            <a:pPr marL="742950" lvl="1" indent="-285750">
              <a:lnSpc>
                <a:spcPct val="80000"/>
              </a:lnSpc>
            </a:pPr>
            <a:r>
              <a:rPr lang="en-US" altLang="zh-CN" sz="1800" dirty="0" smtClean="0">
                <a:ea typeface="宋体" charset="-122"/>
              </a:rPr>
              <a:t>Innovative services providing (e.g. for Web 2.0), etc.</a:t>
            </a:r>
          </a:p>
          <a:p>
            <a:pPr>
              <a:lnSpc>
                <a:spcPct val="80000"/>
              </a:lnSpc>
            </a:pPr>
            <a:r>
              <a:rPr lang="en-US" altLang="zh-CN" sz="1800" dirty="0" smtClean="0">
                <a:ea typeface="宋体" charset="-122"/>
              </a:rPr>
              <a:t>MCCS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8865</TotalTime>
  <Pages>15</Pages>
  <Words>1468</Words>
  <Application>Microsoft PowerPoint 4.0</Application>
  <PresentationFormat>自定义</PresentationFormat>
  <Paragraphs>201</Paragraphs>
  <Slides>16</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OMA Template</vt:lpstr>
      <vt:lpstr>Worksheet</vt:lpstr>
      <vt:lpstr>OMA-CD-2011-0047-INP_WID_MCCS_For_Socialization   Presentation of WID Information WID MCCS - Mobile Communication Centre Service</vt:lpstr>
      <vt:lpstr>General information about the Work Item</vt:lpstr>
      <vt:lpstr>Problem / Opportunity Statement</vt:lpstr>
      <vt:lpstr>Problem / Opportunity Statement</vt:lpstr>
      <vt:lpstr>Main Use Case(1/5)</vt:lpstr>
      <vt:lpstr>Main Use Case(2/5)</vt:lpstr>
      <vt:lpstr>Main Use Case(3/5)</vt:lpstr>
      <vt:lpstr>Main Use Case(4/5)</vt:lpstr>
      <vt:lpstr>Main Use Case(5/5)</vt:lpstr>
      <vt:lpstr>How OMA can help</vt:lpstr>
      <vt:lpstr>Impacts, relationships and dependencies</vt:lpstr>
      <vt:lpstr>Proposed Timeline</vt:lpstr>
      <vt:lpstr>Supporting Companies</vt:lpstr>
      <vt:lpstr>Proposed Resources</vt:lpstr>
      <vt:lpstr>Appendix</vt:lpstr>
      <vt:lpstr>幻灯片 16</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363</cp:revision>
  <cp:lastPrinted>1999-04-27T06:51:51Z</cp:lastPrinted>
  <dcterms:created xsi:type="dcterms:W3CDTF">2002-03-19T14:05:12Z</dcterms:created>
  <dcterms:modified xsi:type="dcterms:W3CDTF">2011-04-13T12:40:12Z</dcterms:modified>
</cp:coreProperties>
</file>