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32" r:id="rId2"/>
    <p:sldId id="384" r:id="rId3"/>
    <p:sldId id="385" r:id="rId4"/>
    <p:sldId id="330"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846E2"/>
    <a:srgbClr val="6A93FA"/>
    <a:srgbClr val="608CFA"/>
    <a:srgbClr val="3A70F8"/>
    <a:srgbClr val="799EFB"/>
    <a:srgbClr val="9AB6FC"/>
    <a:srgbClr val="B5CAFD"/>
    <a:srgbClr val="88A9F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4746" autoAdjust="0"/>
  </p:normalViewPr>
  <p:slideViewPr>
    <p:cSldViewPr>
      <p:cViewPr>
        <p:scale>
          <a:sx n="75" d="100"/>
          <a:sy n="75" d="100"/>
        </p:scale>
        <p:origin x="-984" y="-138"/>
      </p:cViewPr>
      <p:guideLst>
        <p:guide orient="horz" pos="2208"/>
        <p:guide pos="261"/>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d57531\Local%20Settings\Temporary%20Internet%20Files\Content.IE5\RV5BVXCW\OMA-WISPR_Chart-UVE_1_0-20120223091017%5b2%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9.4182825484764546E-2"/>
          <c:y val="1.2323943661971827E-2"/>
          <c:w val="0.9012003693444135"/>
          <c:h val="0.90845070422535179"/>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pt idx="0">
                  <c:v>41202</c:v>
                </c:pt>
                <c:pt idx="1">
                  <c:v>41080</c:v>
                </c:pt>
                <c:pt idx="2">
                  <c:v>41202</c:v>
                </c:pt>
                <c:pt idx="3">
                  <c:v>40962</c:v>
                </c:pt>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yyyy\-mm\-dd;@</c:formatCode>
                <c:ptCount val="7"/>
                <c:pt idx="0">
                  <c:v>41110</c:v>
                </c:pt>
                <c:pt idx="1">
                  <c:v>41019</c:v>
                </c:pt>
                <c:pt idx="2">
                  <c:v>40897</c:v>
                </c:pt>
                <c:pt idx="3">
                  <c:v>40867</c:v>
                </c:pt>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41110</c:v>
                </c:pt>
                <c:pt idx="1">
                  <c:v>41019</c:v>
                </c:pt>
                <c:pt idx="2">
                  <c:v>40897</c:v>
                </c:pt>
                <c:pt idx="3">
                  <c:v>40867</c:v>
                </c:pt>
                <c:pt idx="4">
                  <c:v>40836</c:v>
                </c:pt>
                <c:pt idx="5">
                  <c:v>40806</c:v>
                </c:pt>
                <c:pt idx="6">
                  <c:v>40714</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General</c:formatCode>
                <c:ptCount val="7"/>
                <c:pt idx="4" formatCode="yyyy\-mm\-dd;@">
                  <c:v>40829</c:v>
                </c:pt>
                <c:pt idx="5" formatCode="yyyy\-mm\-dd;@">
                  <c:v>40857</c:v>
                </c:pt>
                <c:pt idx="6" formatCode="yyyy\-mm\-dd;@">
                  <c:v>40709</c:v>
                </c:pt>
              </c:numCache>
            </c:numRef>
          </c:val>
        </c:ser>
        <c:dLbls>
          <c:showSerName val="1"/>
        </c:dLbls>
        <c:axId val="42480000"/>
        <c:axId val="42481536"/>
      </c:barChart>
      <c:scatterChart>
        <c:scatterStyle val="lineMarker"/>
        <c:ser>
          <c:idx val="3"/>
          <c:order val="4"/>
          <c:tx>
            <c:strRef>
              <c:f>Data!$G$1</c:f>
              <c:strCache>
                <c:ptCount val="1"/>
                <c:pt idx="0">
                  <c:v>2012-02-23</c:v>
                </c:pt>
              </c:strCache>
            </c:strRef>
          </c:tx>
          <c:spPr>
            <a:ln w="22225">
              <a:solidFill>
                <a:srgbClr val="FF0000"/>
              </a:solidFill>
            </a:ln>
          </c:spPr>
          <c:marker>
            <c:symbol val="none"/>
          </c:marker>
          <c:dLbls>
            <c:delete val="1"/>
          </c:dLbls>
          <c:xVal>
            <c:numRef>
              <c:f>Data!$G$2:$G$3</c:f>
              <c:numCache>
                <c:formatCode>yyyy\-mm\-dd\ hh:mm</c:formatCode>
                <c:ptCount val="2"/>
                <c:pt idx="0">
                  <c:v>40962.423582523144</c:v>
                </c:pt>
                <c:pt idx="1">
                  <c:v>40962.423582523144</c:v>
                </c:pt>
              </c:numCache>
            </c:numRef>
          </c:xVal>
          <c:yVal>
            <c:numRef>
              <c:f>Data!$H$2:$H$3</c:f>
              <c:numCache>
                <c:formatCode>General</c:formatCode>
                <c:ptCount val="2"/>
                <c:pt idx="0">
                  <c:v>0</c:v>
                </c:pt>
                <c:pt idx="1">
                  <c:v>1</c:v>
                </c:pt>
              </c:numCache>
            </c:numRef>
          </c:yVal>
        </c:ser>
        <c:dLbls>
          <c:showSerName val="1"/>
        </c:dLbls>
        <c:axId val="42483072"/>
        <c:axId val="42493056"/>
      </c:scatterChart>
      <c:catAx>
        <c:axId val="42480000"/>
        <c:scaling>
          <c:orientation val="minMax"/>
        </c:scaling>
        <c:axPos val="l"/>
        <c:numFmt formatCode="m/d/yyyy"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42481536"/>
        <c:crossesAt val="40544"/>
        <c:auto val="1"/>
        <c:lblAlgn val="ctr"/>
        <c:lblOffset val="100"/>
        <c:tickLblSkip val="1"/>
        <c:tickMarkSkip val="1"/>
      </c:catAx>
      <c:valAx>
        <c:axId val="42481536"/>
        <c:scaling>
          <c:orientation val="minMax"/>
          <c:max val="41274"/>
          <c:min val="40544"/>
        </c:scaling>
        <c:delete val="1"/>
        <c:axPos val="b"/>
        <c:numFmt formatCode="yyyy\-mm\-dd;@" sourceLinked="1"/>
        <c:tickLblPos val="none"/>
        <c:crossAx val="42480000"/>
        <c:crosses val="autoZero"/>
        <c:crossBetween val="between"/>
      </c:valAx>
      <c:valAx>
        <c:axId val="42483072"/>
        <c:scaling>
          <c:orientation val="minMax"/>
        </c:scaling>
        <c:delete val="1"/>
        <c:axPos val="b"/>
        <c:numFmt formatCode="yyyy\-mm\-dd\ hh:mm" sourceLinked="1"/>
        <c:tickLblPos val="none"/>
        <c:crossAx val="42493056"/>
        <c:crosses val="autoZero"/>
        <c:crossBetween val="midCat"/>
      </c:valAx>
      <c:valAx>
        <c:axId val="42493056"/>
        <c:scaling>
          <c:orientation val="minMax"/>
          <c:max val="1"/>
          <c:min val="0"/>
        </c:scaling>
        <c:delete val="1"/>
        <c:axPos val="r"/>
        <c:numFmt formatCode="General" sourceLinked="1"/>
        <c:tickLblPos val="none"/>
        <c:crossAx val="42483072"/>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201"/>
          <c:y val="0.93133876751321576"/>
          <c:w val="0.48725002270890999"/>
          <c:h val="3.6971830985915541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dirty="0">
                <a:ea typeface="宋体" charset="-122"/>
                <a:cs typeface="Times New Roman" pitchFamily="18" charset="0"/>
              </a:rPr>
              <a:t>© 2011 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endParaRPr>
          </a:p>
        </p:txBody>
      </p:sp>
      <p:sp>
        <p:nvSpPr>
          <p:cNvPr id="186392" name="Rectangle 24"/>
          <p:cNvSpPr>
            <a:spLocks noChangeArrowheads="1"/>
          </p:cNvSpPr>
          <p:nvPr userDrawn="1"/>
        </p:nvSpPr>
        <p:spPr bwMode="auto">
          <a:xfrm>
            <a:off x="4724400" y="6619875"/>
            <a:ext cx="3352800" cy="33906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OMA-CD-2012-0018</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3BED1C98-0248-4115-8DF0-1595A2B4B9A3}"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[OMA-Template-TPslides-20100226-I]</a:t>
            </a:r>
            <a:endParaRPr lang="en-US" altLang="zh-CN" sz="1800" b="1">
              <a:latin typeface="Arial Narrow" pitchFamily="34" charset="0"/>
              <a:ea typeface="宋体" charset="-122"/>
            </a:endParaRPr>
          </a:p>
        </p:txBody>
      </p:sp>
      <p:sp>
        <p:nvSpPr>
          <p:cNvPr id="2054"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2055"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oma bg_v3_strong_2"/>
          <p:cNvPicPr>
            <a:picLocks noChangeAspect="1" noChangeArrowheads="1"/>
          </p:cNvPicPr>
          <p:nvPr/>
        </p:nvPicPr>
        <p:blipFill>
          <a:blip r:embed="rId3" cstate="print"/>
          <a:srcRect b="6691"/>
          <a:stretch>
            <a:fillRect/>
          </a:stretch>
        </p:blipFill>
        <p:spPr bwMode="auto">
          <a:xfrm>
            <a:off x="0" y="844550"/>
            <a:ext cx="9363075" cy="6553200"/>
          </a:xfrm>
          <a:prstGeom prst="rect">
            <a:avLst/>
          </a:prstGeom>
          <a:noFill/>
          <a:ln w="9525">
            <a:noFill/>
            <a:miter lim="800000"/>
            <a:headEnd/>
            <a:tailEnd/>
          </a:ln>
        </p:spPr>
      </p:pic>
      <p:sp>
        <p:nvSpPr>
          <p:cNvPr id="3075" name="Rectangle 3"/>
          <p:cNvSpPr>
            <a:spLocks noChangeArrowheads="1"/>
          </p:cNvSpPr>
          <p:nvPr/>
        </p:nvSpPr>
        <p:spPr bwMode="auto">
          <a:xfrm>
            <a:off x="642938" y="21336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CD</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23 Feb 2012</a:t>
            </a:r>
            <a:endParaRPr lang="en-US" altLang="zh-CN" sz="2000" b="1" dirty="0">
              <a:solidFill>
                <a:schemeClr val="hlink"/>
              </a:solidFill>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err="1" smtClean="0">
                <a:latin typeface="Tahoma" pitchFamily="34" charset="0"/>
                <a:ea typeface="宋体" charset="-122"/>
              </a:rPr>
              <a:t>Deepanshu</a:t>
            </a:r>
            <a:r>
              <a:rPr lang="en-US" altLang="zh-CN" sz="2000" b="1" dirty="0" smtClean="0">
                <a:latin typeface="Tahoma" pitchFamily="34" charset="0"/>
                <a:ea typeface="宋体" charset="-122"/>
              </a:rPr>
              <a:t> </a:t>
            </a:r>
            <a:r>
              <a:rPr lang="en-US" altLang="zh-CN" sz="2000" b="1" dirty="0" err="1" smtClean="0">
                <a:latin typeface="Tahoma" pitchFamily="34" charset="0"/>
                <a:ea typeface="宋体" charset="-122"/>
              </a:rPr>
              <a:t>Gautam</a:t>
            </a:r>
            <a:r>
              <a:rPr lang="en-US" altLang="zh-CN" sz="2000" b="1" dirty="0" smtClean="0">
                <a:latin typeface="Tahoma" pitchFamily="34" charset="0"/>
                <a:ea typeface="宋体" charset="-122"/>
              </a:rPr>
              <a:t>, </a:t>
            </a:r>
            <a:r>
              <a:rPr lang="en-US" altLang="zh-CN" sz="2000" b="1" dirty="0" err="1" smtClean="0">
                <a:latin typeface="Tahoma" pitchFamily="34" charset="0"/>
                <a:ea typeface="宋体" charset="-122"/>
              </a:rPr>
              <a:t>Huawei</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err="1" smtClean="0">
                <a:latin typeface="Tahoma" pitchFamily="34" charset="0"/>
                <a:ea typeface="宋体" charset="-122"/>
              </a:rPr>
              <a:t>Deepanshu</a:t>
            </a:r>
            <a:r>
              <a:rPr lang="en-US" altLang="zh-CN" sz="2000" b="1" dirty="0" smtClean="0">
                <a:latin typeface="Tahoma" pitchFamily="34" charset="0"/>
                <a:ea typeface="宋体" charset="-122"/>
              </a:rPr>
              <a:t> </a:t>
            </a:r>
            <a:r>
              <a:rPr lang="en-US" altLang="zh-CN" sz="2000" b="1" dirty="0" err="1" smtClean="0">
                <a:latin typeface="Tahoma" pitchFamily="34" charset="0"/>
                <a:ea typeface="宋体" charset="-122"/>
              </a:rPr>
              <a:t>Gautam</a:t>
            </a:r>
            <a:r>
              <a:rPr lang="en-US" altLang="zh-CN" sz="2000" b="1" dirty="0" smtClean="0">
                <a:latin typeface="Tahoma" pitchFamily="34" charset="0"/>
                <a:ea typeface="宋体" charset="-122"/>
              </a:rPr>
              <a:t>, </a:t>
            </a:r>
            <a:r>
              <a:rPr lang="en-US" altLang="zh-CN" sz="2000" b="1" dirty="0" err="1" smtClean="0">
                <a:latin typeface="Tahoma" pitchFamily="34" charset="0"/>
                <a:ea typeface="宋体" charset="-122"/>
              </a:rPr>
              <a:t>Huawei</a:t>
            </a:r>
            <a:endParaRPr lang="en-US" altLang="zh-CN" sz="2000" b="1" dirty="0">
              <a:latin typeface="Tahoma" pitchFamily="34" charset="0"/>
              <a:ea typeface="宋体" charset="-122"/>
            </a:endParaRPr>
          </a:p>
        </p:txBody>
      </p:sp>
      <p:sp>
        <p:nvSpPr>
          <p:cNvPr id="3076" name="Rectangle 4"/>
          <p:cNvSpPr>
            <a:spLocks noGrp="1" noChangeArrowheads="1"/>
          </p:cNvSpPr>
          <p:nvPr>
            <p:ph type="ctrTitle"/>
          </p:nvPr>
        </p:nvSpPr>
        <p:spPr>
          <a:xfrm>
            <a:off x="685800" y="228600"/>
            <a:ext cx="7994650" cy="1752600"/>
          </a:xfrm>
          <a:noFill/>
        </p:spPr>
        <p:txBody>
          <a:bodyPr anchor="t"/>
          <a:lstStyle/>
          <a:p>
            <a:r>
              <a:rPr lang="en-US" sz="2000" dirty="0" smtClean="0"/>
              <a:t>OMA-CD-2012-0018-INP_UVE_Barcelona_Update </a:t>
            </a:r>
            <a:r>
              <a:rPr lang="en-US" altLang="zh-CN" sz="900" dirty="0" smtClean="0">
                <a:ea typeface="宋体" charset="-122"/>
              </a:rPr>
              <a:t/>
            </a:r>
            <a:br>
              <a:rPr lang="en-US" altLang="zh-CN" sz="900" dirty="0" smtClean="0">
                <a:ea typeface="宋体" charset="-122"/>
              </a:rPr>
            </a:br>
            <a:r>
              <a:rPr lang="en-US" altLang="zh-CN" sz="1400" dirty="0" smtClean="0">
                <a:ea typeface="宋体" charset="-122"/>
              </a:rPr>
              <a:t> </a:t>
            </a:r>
            <a:r>
              <a:rPr lang="en-US" altLang="zh-CN" sz="2400" dirty="0" smtClean="0">
                <a:ea typeface="宋体" charset="-122"/>
              </a:rPr>
              <a:t>Work Program Update</a:t>
            </a:r>
            <a:br>
              <a:rPr lang="en-US" altLang="zh-CN" sz="2400" dirty="0" smtClean="0">
                <a:ea typeface="宋体" charset="-122"/>
              </a:rPr>
            </a:br>
            <a:r>
              <a:rPr lang="en-US" altLang="zh-CN" dirty="0" smtClean="0">
                <a:ea typeface="宋体" charset="-122"/>
              </a:rPr>
              <a:t>UVE</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2800" dirty="0" smtClean="0">
                <a:ea typeface="宋体" charset="-122"/>
              </a:rPr>
              <a:t>Barcelona</a:t>
            </a:r>
            <a:endParaRPr lang="en-US" altLang="zh-CN" sz="2000" dirty="0" smtClean="0">
              <a:ea typeface="宋体" charset="-122"/>
            </a:endParaRPr>
          </a:p>
        </p:txBody>
      </p:sp>
      <p:sp>
        <p:nvSpPr>
          <p:cNvPr id="3077"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3078"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a:solidFill>
                  <a:srgbClr val="800000"/>
                </a:solidFill>
                <a:latin typeface="Tahoma" pitchFamily="34" charset="0"/>
                <a:ea typeface="宋体" charset="-122"/>
              </a:rPr>
              <a:t>X</a:t>
            </a:r>
          </a:p>
        </p:txBody>
      </p:sp>
      <p:sp>
        <p:nvSpPr>
          <p:cNvPr id="3079"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3080"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p:txBody>
          <a:bodyPr/>
          <a:lstStyle/>
          <a:p>
            <a:r>
              <a:rPr lang="en-US" altLang="zh-CN" dirty="0" smtClean="0">
                <a:ea typeface="宋体" charset="-122"/>
              </a:rPr>
              <a:t>WI/Release update:</a:t>
            </a:r>
            <a:br>
              <a:rPr lang="en-US" altLang="zh-CN" dirty="0" smtClean="0">
                <a:ea typeface="宋体" charset="-122"/>
              </a:rPr>
            </a:br>
            <a:r>
              <a:rPr lang="en-US" altLang="zh-CN" dirty="0" smtClean="0">
                <a:ea typeface="宋体" charset="-122"/>
              </a:rPr>
              <a:t> UVE </a:t>
            </a:r>
            <a:r>
              <a:rPr lang="en-GB" altLang="ja-JP" dirty="0" smtClean="0">
                <a:ea typeface="MS PGothic" pitchFamily="34" charset="-128"/>
              </a:rPr>
              <a:t>1.0 </a:t>
            </a:r>
            <a:r>
              <a:rPr lang="en-GB" altLang="ja-JP" sz="1600" dirty="0" err="1" smtClean="0">
                <a:ea typeface="MS PGothic" pitchFamily="34" charset="-128"/>
              </a:rPr>
              <a:t>i</a:t>
            </a:r>
            <a:r>
              <a:rPr lang="en-GB" altLang="ja-JP" sz="1600" dirty="0" smtClean="0">
                <a:ea typeface="MS PGothic" pitchFamily="34" charset="-128"/>
              </a:rPr>
              <a:t>/ii</a:t>
            </a:r>
            <a:endParaRPr lang="en-US" altLang="zh-CN" sz="1600" dirty="0" smtClean="0">
              <a:ea typeface="MS PGothic" pitchFamily="34" charset="-128"/>
            </a:endParaRPr>
          </a:p>
        </p:txBody>
      </p:sp>
      <p:sp>
        <p:nvSpPr>
          <p:cNvPr id="14339" name="Rectangle 3"/>
          <p:cNvSpPr>
            <a:spLocks noGrp="1" noChangeArrowheads="1"/>
          </p:cNvSpPr>
          <p:nvPr>
            <p:ph type="body" sz="half" idx="4294967295"/>
          </p:nvPr>
        </p:nvSpPr>
        <p:spPr>
          <a:xfrm>
            <a:off x="292100" y="1100138"/>
            <a:ext cx="8275638" cy="5459412"/>
          </a:xfrm>
        </p:spPr>
        <p:txBody>
          <a:bodyPr/>
          <a:lstStyle/>
          <a:p>
            <a:pPr marL="0" indent="0">
              <a:lnSpc>
                <a:spcPct val="90000"/>
              </a:lnSpc>
            </a:pPr>
            <a:r>
              <a:rPr lang="en-GB" altLang="ja-JP" sz="2400" dirty="0" smtClean="0">
                <a:ea typeface="MS PGothic" pitchFamily="34" charset="-128"/>
              </a:rPr>
              <a:t>Overall progress since last report</a:t>
            </a:r>
          </a:p>
          <a:p>
            <a:pPr marL="444500" lvl="1">
              <a:lnSpc>
                <a:spcPct val="90000"/>
              </a:lnSpc>
            </a:pPr>
            <a:r>
              <a:rPr lang="en-US" altLang="ja-JP" sz="1800" dirty="0" smtClean="0">
                <a:ea typeface="MS PGothic" pitchFamily="34" charset="-128"/>
              </a:rPr>
              <a:t>Requesting to UVE Application</a:t>
            </a:r>
          </a:p>
          <a:p>
            <a:pPr marL="671512" lvl="2">
              <a:lnSpc>
                <a:spcPct val="90000"/>
              </a:lnSpc>
            </a:pPr>
            <a:r>
              <a:rPr lang="en-US" altLang="ja-JP" sz="1600" dirty="0" smtClean="0">
                <a:ea typeface="MS PGothic" pitchFamily="34" charset="-128"/>
              </a:rPr>
              <a:t>Client and VMM behaviors are defined in terms of processing UA access request/response.</a:t>
            </a:r>
          </a:p>
          <a:p>
            <a:pPr marL="671512" lvl="2">
              <a:lnSpc>
                <a:spcPct val="90000"/>
              </a:lnSpc>
            </a:pPr>
            <a:r>
              <a:rPr lang="en-US" altLang="ja-JP" sz="1600" dirty="0" smtClean="0">
                <a:ea typeface="MS PGothic" pitchFamily="34" charset="-128"/>
              </a:rPr>
              <a:t>The format of the request/response itself.</a:t>
            </a:r>
          </a:p>
          <a:p>
            <a:pPr marL="444500" lvl="1">
              <a:lnSpc>
                <a:spcPct val="90000"/>
              </a:lnSpc>
            </a:pPr>
            <a:r>
              <a:rPr lang="en-US" altLang="ja-JP" sz="1800" dirty="0" smtClean="0">
                <a:ea typeface="MS PGothic" pitchFamily="34" charset="-128"/>
              </a:rPr>
              <a:t>Access to VM</a:t>
            </a:r>
          </a:p>
          <a:p>
            <a:pPr marL="671512" lvl="2">
              <a:lnSpc>
                <a:spcPct val="90000"/>
              </a:lnSpc>
            </a:pPr>
            <a:r>
              <a:rPr lang="en-US" altLang="ja-JP" sz="1600" dirty="0" smtClean="0">
                <a:ea typeface="MS PGothic" pitchFamily="34" charset="-128"/>
              </a:rPr>
              <a:t>UA session request/response format</a:t>
            </a:r>
          </a:p>
          <a:p>
            <a:pPr marL="671512" lvl="2">
              <a:lnSpc>
                <a:spcPct val="90000"/>
              </a:lnSpc>
            </a:pPr>
            <a:r>
              <a:rPr lang="en-US" altLang="ja-JP" sz="1600" dirty="0" smtClean="0">
                <a:ea typeface="MS PGothic" pitchFamily="34" charset="-128"/>
              </a:rPr>
              <a:t>VM point of contact is defined, which is to be used by UC to connect to VM with request UA.</a:t>
            </a:r>
          </a:p>
          <a:p>
            <a:pPr marL="444500" lvl="1">
              <a:lnSpc>
                <a:spcPct val="90000"/>
              </a:lnSpc>
            </a:pPr>
            <a:r>
              <a:rPr lang="en-US" altLang="ja-JP" sz="1800" dirty="0" smtClean="0">
                <a:ea typeface="MS PGothic" pitchFamily="34" charset="-128"/>
              </a:rPr>
              <a:t>Monitoring</a:t>
            </a:r>
          </a:p>
          <a:p>
            <a:pPr marL="671512" lvl="2">
              <a:lnSpc>
                <a:spcPct val="90000"/>
              </a:lnSpc>
            </a:pPr>
            <a:r>
              <a:rPr lang="en-US" altLang="ja-JP" sz="1600" dirty="0" smtClean="0">
                <a:ea typeface="MS PGothic" pitchFamily="34" charset="-128"/>
              </a:rPr>
              <a:t>Monitoring request/response format and component behavior.</a:t>
            </a:r>
          </a:p>
          <a:p>
            <a:pPr marL="444500" lvl="1">
              <a:lnSpc>
                <a:spcPct val="90000"/>
              </a:lnSpc>
            </a:pPr>
            <a:r>
              <a:rPr lang="en-US" altLang="ja-JP" sz="1800" dirty="0" smtClean="0">
                <a:ea typeface="MS PGothic" pitchFamily="34" charset="-128"/>
              </a:rPr>
              <a:t>Others</a:t>
            </a:r>
          </a:p>
          <a:p>
            <a:pPr marL="671512" lvl="2">
              <a:lnSpc>
                <a:spcPct val="90000"/>
              </a:lnSpc>
            </a:pPr>
            <a:r>
              <a:rPr lang="en-US" altLang="ja-JP" sz="1600" dirty="0" smtClean="0">
                <a:ea typeface="MS PGothic" pitchFamily="34" charset="-128"/>
              </a:rPr>
              <a:t>User Image File management</a:t>
            </a:r>
            <a:r>
              <a:rPr lang="en-US" altLang="ja-JP" sz="1600" dirty="0" smtClean="0">
                <a:ea typeface="MS PGothic" pitchFamily="34" charset="-128"/>
              </a:rPr>
              <a:t>.</a:t>
            </a:r>
          </a:p>
          <a:p>
            <a:pPr marL="671512" lvl="2">
              <a:lnSpc>
                <a:spcPct val="90000"/>
              </a:lnSpc>
            </a:pPr>
            <a:r>
              <a:rPr lang="en-US" altLang="ja-JP" sz="1600" dirty="0" smtClean="0">
                <a:ea typeface="MS PGothic" pitchFamily="34" charset="-128"/>
              </a:rPr>
              <a:t>ERELD </a:t>
            </a:r>
            <a:r>
              <a:rPr lang="en-US" altLang="ja-JP" sz="1600" smtClean="0">
                <a:ea typeface="MS PGothic" pitchFamily="34" charset="-128"/>
              </a:rPr>
              <a:t>agreed</a:t>
            </a:r>
            <a:r>
              <a:rPr lang="en-US" altLang="ja-JP" sz="1600" smtClean="0">
                <a:ea typeface="MS PGothic" pitchFamily="34" charset="-128"/>
              </a:rPr>
              <a:t>.</a:t>
            </a:r>
            <a:endParaRPr lang="en-US" altLang="ja-JP" sz="1600" dirty="0" smtClean="0">
              <a:ea typeface="MS PGothic" pitchFamily="34" charset="-128"/>
            </a:endParaRPr>
          </a:p>
          <a:p>
            <a:pPr marL="0" indent="0">
              <a:lnSpc>
                <a:spcPct val="90000"/>
              </a:lnSpc>
            </a:pPr>
            <a:r>
              <a:rPr lang="en-GB" altLang="ja-JP" sz="2400" dirty="0" smtClean="0">
                <a:ea typeface="MS PGothic" pitchFamily="34" charset="-128"/>
              </a:rPr>
              <a:t>Plan for the next 3 months</a:t>
            </a:r>
          </a:p>
          <a:p>
            <a:pPr marL="444500" lvl="1">
              <a:lnSpc>
                <a:spcPct val="90000"/>
              </a:lnSpc>
            </a:pPr>
            <a:r>
              <a:rPr lang="en-US" altLang="ja-JP" sz="1800" dirty="0" smtClean="0">
                <a:ea typeface="MS PGothic" pitchFamily="34" charset="-128"/>
              </a:rPr>
              <a:t>Complete TS and start consistency review.</a:t>
            </a:r>
          </a:p>
          <a:p>
            <a:pPr marL="0" indent="0">
              <a:lnSpc>
                <a:spcPct val="90000"/>
              </a:lnSpc>
            </a:pPr>
            <a:r>
              <a:rPr lang="en-US" altLang="ja-JP" sz="2400" dirty="0" smtClean="0">
                <a:ea typeface="MS PGothic" pitchFamily="34" charset="-128"/>
              </a:rPr>
              <a:t>Potential </a:t>
            </a:r>
            <a:r>
              <a:rPr lang="en-US" altLang="ja-JP" sz="2400" dirty="0" smtClean="0">
                <a:ea typeface="MS PGothic" pitchFamily="34" charset="-128"/>
              </a:rPr>
              <a:t>issues which MAY affect schedule</a:t>
            </a:r>
          </a:p>
          <a:p>
            <a:pPr marL="444500" lvl="1">
              <a:lnSpc>
                <a:spcPct val="90000"/>
              </a:lnSpc>
            </a:pPr>
            <a:r>
              <a:rPr lang="en-US" altLang="ja-JP" sz="1800" dirty="0" smtClean="0">
                <a:ea typeface="MS PGothic" pitchFamily="34" charset="-128"/>
              </a:rPr>
              <a:t>None</a:t>
            </a:r>
            <a:endParaRPr lang="en-GB" altLang="ja-JP" sz="1800" dirty="0" smtClean="0">
              <a:ea typeface="MS PGothic" pitchFamily="34" charset="-128"/>
            </a:endParaRPr>
          </a:p>
        </p:txBody>
      </p:sp>
      <p:sp>
        <p:nvSpPr>
          <p:cNvPr id="14340" name="Text Box 4"/>
          <p:cNvSpPr txBox="1">
            <a:spLocks noChangeArrowheads="1"/>
          </p:cNvSpPr>
          <p:nvPr/>
        </p:nvSpPr>
        <p:spPr bwMode="auto">
          <a:xfrm>
            <a:off x="-414338" y="0"/>
            <a:ext cx="414338"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14341" name="Text Box 5"/>
          <p:cNvSpPr txBox="1">
            <a:spLocks noChangeArrowheads="1"/>
          </p:cNvSpPr>
          <p:nvPr/>
        </p:nvSpPr>
        <p:spPr bwMode="auto">
          <a:xfrm>
            <a:off x="2090738" y="387350"/>
            <a:ext cx="414337"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14342"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14343" name="WordArt 11"/>
          <p:cNvSpPr>
            <a:spLocks noChangeArrowheads="1" noChangeShapeType="1" noTextEdit="1"/>
          </p:cNvSpPr>
          <p:nvPr/>
        </p:nvSpPr>
        <p:spPr bwMode="auto">
          <a:xfrm>
            <a:off x="3995737" y="5264150"/>
            <a:ext cx="5029200" cy="914400"/>
          </a:xfrm>
          <a:prstGeom prst="rect">
            <a:avLst/>
          </a:prstGeom>
        </p:spPr>
        <p:txBody>
          <a:bodyPr wrap="none" fromWordArt="1">
            <a:prstTxWarp prst="textCascadeUp">
              <a:avLst>
                <a:gd name="adj" fmla="val 44444"/>
              </a:avLst>
            </a:prstTxWarp>
            <a:scene3d>
              <a:camera prst="legacyPerspectiveFront">
                <a:rot lat="20519976" lon="1080000" rev="0"/>
              </a:camera>
              <a:lightRig rig="legacyHarsh2" dir="b"/>
            </a:scene3d>
            <a:sp3d extrusionH="430200" prstMaterial="legacyMatte">
              <a:extrusionClr>
                <a:srgbClr val="FF6600"/>
              </a:extrusionClr>
            </a:sp3d>
          </a:bodyPr>
          <a:lstStyle/>
          <a:p>
            <a:pPr algn="ctr"/>
            <a:r>
              <a:rPr lang="en-US" altLang="zh-CN" sz="3200" kern="10" dirty="0">
                <a:ln w="9525">
                  <a:round/>
                  <a:headEnd/>
                  <a:tailEnd/>
                </a:ln>
                <a:gradFill rotWithShape="1">
                  <a:gsLst>
                    <a:gs pos="0">
                      <a:srgbClr val="FFE701"/>
                    </a:gs>
                    <a:gs pos="100000">
                      <a:srgbClr val="FE3E02"/>
                    </a:gs>
                  </a:gsLst>
                  <a:lin ang="5400000" scaled="1"/>
                </a:gradFill>
                <a:latin typeface="Impact"/>
              </a:rPr>
              <a:t>On schedule</a:t>
            </a:r>
            <a:endParaRPr lang="zh-CN" altLang="en-US" sz="3200" kern="10" dirty="0">
              <a:ln w="9525">
                <a:round/>
                <a:headEnd/>
                <a:tailEnd/>
              </a:ln>
              <a:gradFill rotWithShape="1">
                <a:gsLst>
                  <a:gs pos="0">
                    <a:srgbClr val="FFE701"/>
                  </a:gs>
                  <a:gs pos="100000">
                    <a:srgbClr val="FE3E02"/>
                  </a:gs>
                </a:gsLst>
                <a:lin ang="5400000" scaled="1"/>
              </a:gradFill>
              <a:latin typeface="Impac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338138" y="234950"/>
            <a:ext cx="8748712" cy="703263"/>
          </a:xfrm>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WRAPI </a:t>
            </a:r>
            <a:r>
              <a:rPr lang="en-GB" altLang="ja-JP" smtClean="0">
                <a:ea typeface="MS PGothic" pitchFamily="34" charset="-128"/>
              </a:rPr>
              <a:t>1.0 </a:t>
            </a:r>
            <a:r>
              <a:rPr lang="en-GB" altLang="ja-JP" sz="1600" smtClean="0">
                <a:ea typeface="MS PGothic" pitchFamily="34" charset="-128"/>
              </a:rPr>
              <a:t>ii/ii</a:t>
            </a:r>
            <a:endParaRPr lang="en-US" altLang="zh-CN" sz="1600" smtClean="0">
              <a:ea typeface="MS PGothic" pitchFamily="34" charset="-128"/>
            </a:endParaRPr>
          </a:p>
        </p:txBody>
      </p:sp>
      <p:sp>
        <p:nvSpPr>
          <p:cNvPr id="1088" name="Rectangle 64"/>
          <p:cNvSpPr>
            <a:spLocks noChangeArrowheads="1"/>
          </p:cNvSpPr>
          <p:nvPr/>
        </p:nvSpPr>
        <p:spPr bwMode="auto">
          <a:xfrm>
            <a:off x="185738" y="1028700"/>
            <a:ext cx="4703532"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2012-02-23</a:t>
            </a:r>
            <a:endParaRPr lang="en-US" altLang="zh-CN" dirty="0">
              <a:solidFill>
                <a:srgbClr val="000066"/>
              </a:solidFill>
              <a:ea typeface="MS PGothic" pitchFamily="34" charset="-128"/>
            </a:endParaRPr>
          </a:p>
        </p:txBody>
      </p:sp>
      <p:graphicFrame>
        <p:nvGraphicFramePr>
          <p:cNvPr id="6" name="Chart 5"/>
          <p:cNvGraphicFramePr>
            <a:graphicFrameLocks/>
          </p:cNvGraphicFramePr>
          <p:nvPr/>
        </p:nvGraphicFramePr>
        <p:xfrm>
          <a:off x="261937" y="1073150"/>
          <a:ext cx="8839200" cy="3657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p:cNvGraphicFramePr>
            <a:graphicFrameLocks noGrp="1"/>
          </p:cNvGraphicFramePr>
          <p:nvPr/>
        </p:nvGraphicFramePr>
        <p:xfrm>
          <a:off x="261937" y="5187950"/>
          <a:ext cx="7315198" cy="1171567"/>
        </p:xfrm>
        <a:graphic>
          <a:graphicData uri="http://schemas.openxmlformats.org/drawingml/2006/table">
            <a:tbl>
              <a:tblPr/>
              <a:tblGrid>
                <a:gridCol w="1116530"/>
                <a:gridCol w="885524"/>
                <a:gridCol w="885524"/>
                <a:gridCol w="885524"/>
                <a:gridCol w="885524"/>
                <a:gridCol w="885524"/>
                <a:gridCol w="885524"/>
                <a:gridCol w="885524"/>
              </a:tblGrid>
              <a:tr h="251802">
                <a:tc>
                  <a:txBody>
                    <a:bodyPr/>
                    <a:lstStyle/>
                    <a:p>
                      <a:pPr algn="ctr" fontAlgn="b"/>
                      <a:endParaRPr lang="en-US" sz="1100" b="1" i="0" u="none" strike="noStrike" dirty="0">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1250">
                <a:tc>
                  <a:txBody>
                    <a:bodyPr/>
                    <a:lstStyle/>
                    <a:p>
                      <a:pPr algn="ctr" fontAlgn="b"/>
                      <a:r>
                        <a:rPr lang="en-US" sz="1000" b="0" i="0" u="none" strike="noStrike" dirty="0">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2012-07-20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2011-12-20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2011-11-20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2011-10-20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2011-09-20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2011-06-20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2012-04-20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1250">
                <a:tc>
                  <a:txBody>
                    <a:bodyPr/>
                    <a:lstStyle/>
                    <a:p>
                      <a:pPr algn="ctr" fontAlgn="b"/>
                      <a:r>
                        <a:rPr lang="en-US" sz="10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2012-07-20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2011-12-20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2011-11-20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2011-09-20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2012-04-20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1250">
                <a:tc>
                  <a:txBody>
                    <a:bodyPr/>
                    <a:lstStyle/>
                    <a:p>
                      <a:pPr algn="ctr" fontAlgn="b"/>
                      <a:r>
                        <a:rPr lang="en-US" sz="10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2012-10-20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2012-10-20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2012-02-23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2011-11-10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2012-06-20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6015">
                <a:tc>
                  <a:txBody>
                    <a:bodyPr/>
                    <a:lstStyle/>
                    <a:p>
                      <a:pPr algn="ctr" fontAlgn="b"/>
                      <a:r>
                        <a:rPr lang="en-US" sz="10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2011-10-13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2011-11-10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2011-06-15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28600" y="233363"/>
            <a:ext cx="8991600" cy="703262"/>
          </a:xfrm>
        </p:spPr>
        <p:txBody>
          <a:bodyPr/>
          <a:lstStyle/>
          <a:p>
            <a:r>
              <a:rPr lang="en-GB" altLang="zh-CN" smtClean="0">
                <a:ea typeface="宋体" charset="-122"/>
              </a:rPr>
              <a:t>Documents nearing TP approval</a:t>
            </a:r>
            <a:endParaRPr lang="en-US" altLang="zh-CN" smtClean="0">
              <a:ea typeface="宋体" charset="-122"/>
            </a:endParaRPr>
          </a:p>
        </p:txBody>
      </p:sp>
      <p:sp>
        <p:nvSpPr>
          <p:cNvPr id="19459" name="Rectangle 3"/>
          <p:cNvSpPr>
            <a:spLocks noGrp="1" noChangeArrowheads="1"/>
          </p:cNvSpPr>
          <p:nvPr>
            <p:ph type="body" idx="1"/>
          </p:nvPr>
        </p:nvSpPr>
        <p:spPr/>
        <p:txBody>
          <a:bodyPr/>
          <a:lstStyle/>
          <a:p>
            <a:r>
              <a:rPr lang="en-GB" altLang="zh-CN" dirty="0" smtClean="0">
                <a:ea typeface="宋体" charset="-122"/>
              </a:rPr>
              <a:t> </a:t>
            </a:r>
            <a:r>
              <a:rPr lang="en-US" altLang="zh-CN" dirty="0" smtClean="0">
                <a:ea typeface="宋体" charset="-122"/>
              </a:rPr>
              <a:t>RD</a:t>
            </a:r>
          </a:p>
          <a:p>
            <a:r>
              <a:rPr lang="en-US" altLang="zh-CN" dirty="0" smtClean="0">
                <a:ea typeface="宋体" charset="-122"/>
              </a:rPr>
              <a:t> ERELD</a:t>
            </a:r>
          </a:p>
          <a:p>
            <a:pPr>
              <a:buNone/>
            </a:pPr>
            <a:endParaRPr lang="sv-SE" altLang="zh-CN" dirty="0" smtClean="0">
              <a:ea typeface="MS PGothic" pitchFamily="34" charset="-128"/>
            </a:endParaRPr>
          </a:p>
          <a:p>
            <a:endParaRPr lang="sv-SE" altLang="zh-CN" dirty="0" smtClean="0">
              <a:ea typeface="MS PGothic" pitchFamily="34" charset="-128"/>
            </a:endParaRPr>
          </a:p>
          <a:p>
            <a:pPr>
              <a:buFontTx/>
              <a:buNone/>
            </a:pPr>
            <a:endParaRPr lang="sv-SE" altLang="zh-CN" dirty="0" smtClean="0">
              <a:ea typeface="MS PGothic" pitchFamily="34" charset="-128"/>
            </a:endParaRP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9208</TotalTime>
  <Pages>15</Pages>
  <Words>351</Words>
  <Application>Microsoft Office PowerPoint</Application>
  <PresentationFormat>Custom</PresentationFormat>
  <Paragraphs>78</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OMA-CD-2012-0018-INP_UVE_Barcelona_Update   Work Program Update UVE  Barcelona</vt:lpstr>
      <vt:lpstr>WI/Release update:  UVE 1.0 i/ii</vt:lpstr>
      <vt:lpstr>WI/Release update:  WRAPI 1.0 ii/ii</vt:lpstr>
      <vt:lpstr>Documents nearing TP approval</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D57531</cp:lastModifiedBy>
  <cp:revision>522</cp:revision>
  <cp:lastPrinted>1999-04-27T06:51:51Z</cp:lastPrinted>
  <dcterms:created xsi:type="dcterms:W3CDTF">2002-03-19T14:05:12Z</dcterms:created>
  <dcterms:modified xsi:type="dcterms:W3CDTF">2012-02-23T09:13:20Z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1329988373</vt:lpwstr>
  </property>
</Properties>
</file>