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
  </p:notesMasterIdLst>
  <p:handoutMasterIdLst>
    <p:handoutMasterId r:id="rId8"/>
  </p:handoutMasterIdLst>
  <p:sldIdLst>
    <p:sldId id="418" r:id="rId2"/>
    <p:sldId id="415" r:id="rId3"/>
    <p:sldId id="416" r:id="rId4"/>
    <p:sldId id="410" r:id="rId5"/>
    <p:sldId id="417" r:id="rId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0846E2"/>
    <a:srgbClr val="6A93FA"/>
    <a:srgbClr val="608CFA"/>
    <a:srgbClr val="3A70F8"/>
    <a:srgbClr val="799EFB"/>
    <a:srgbClr val="9AB6FC"/>
    <a:srgbClr val="B5CAFD"/>
    <a:srgbClr val="88A9F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228" autoAdjust="0"/>
    <p:restoredTop sz="94746" autoAdjust="0"/>
  </p:normalViewPr>
  <p:slideViewPr>
    <p:cSldViewPr>
      <p:cViewPr>
        <p:scale>
          <a:sx n="75" d="100"/>
          <a:sy n="75" d="100"/>
        </p:scale>
        <p:origin x="-984" y="-210"/>
      </p:cViewPr>
      <p:guideLst>
        <p:guide orient="horz" pos="2208"/>
        <p:guide pos="261"/>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66" d="100"/>
        <a:sy n="66" d="100"/>
      </p:scale>
      <p:origin x="0" y="2178"/>
    </p:cViewPr>
  </p:sorterViewPr>
  <p:notesViewPr>
    <p:cSldViewPr>
      <p:cViewPr varScale="1">
        <p:scale>
          <a:sx n="57" d="100"/>
          <a:sy n="57" d="100"/>
        </p:scale>
        <p:origin x="-2592" y="-102"/>
      </p:cViewPr>
      <p:guideLst>
        <p:guide orient="horz" pos="2891"/>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 Target="slides/slide2.xml"/><Relationship Id="rId4"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file:///E:\work\OMA\CD\2011Vancouver\WP\OMA-WISPR_Chart-CPNS_1_0-20110902025031.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sktelecom\Local%20Settings\Temporary%20Internet%20Files\Content.IE5\L93CJ824\OMA-WISPR_Chart-CPNS_1_1-20120418055953%5b1%5d.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ko-KR"/>
  <c:chart>
    <c:plotArea>
      <c:layout>
        <c:manualLayout>
          <c:layoutTarget val="inner"/>
          <c:xMode val="edge"/>
          <c:yMode val="edge"/>
          <c:x val="9.4182825484764546E-2"/>
          <c:y val="1.2323943661971822E-2"/>
          <c:w val="0.9012003693444135"/>
          <c:h val="0.90845070422535157"/>
        </c:manualLayout>
      </c:layout>
      <c:barChart>
        <c:barDir val="bar"/>
        <c:grouping val="clustered"/>
        <c:ser>
          <c:idx val="1"/>
          <c:order val="0"/>
          <c:tx>
            <c:strRef>
              <c:f>Data!$C$1</c:f>
              <c:strCache>
                <c:ptCount val="1"/>
                <c:pt idx="0">
                  <c:v>Current</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Data!$C$2:$C$8</c:f>
              <c:numCache>
                <c:formatCode>General</c:formatCode>
                <c:ptCount val="7"/>
              </c:numCache>
            </c:numRef>
          </c:val>
        </c:ser>
        <c:ser>
          <c:idx val="0"/>
          <c:order val="1"/>
          <c:tx>
            <c:strRef>
              <c:f>Data!$D$1</c:f>
              <c:strCache>
                <c:ptCount val="1"/>
                <c:pt idx="0">
                  <c:v>Previous</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separator> </c:separator>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Data!$D$2:$D$8</c:f>
              <c:numCache>
                <c:formatCode>General</c:formatCode>
                <c:ptCount val="7"/>
              </c:numCache>
            </c:numRef>
          </c:val>
        </c:ser>
        <c:ser>
          <c:idx val="4"/>
          <c:order val="2"/>
          <c:tx>
            <c:strRef>
              <c:f>Data!$E$1</c:f>
              <c:strCache>
                <c:ptCount val="1"/>
                <c:pt idx="0">
                  <c:v>Original</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Data!$E$2:$E$8</c:f>
              <c:numCache>
                <c:formatCode>yyyy\-mm\-dd;@</c:formatCode>
                <c:ptCount val="7"/>
                <c:pt idx="0">
                  <c:v>40298</c:v>
                </c:pt>
                <c:pt idx="1">
                  <c:v>40222</c:v>
                </c:pt>
                <c:pt idx="2">
                  <c:v>40193</c:v>
                </c:pt>
                <c:pt idx="3">
                  <c:v>40050</c:v>
                </c:pt>
                <c:pt idx="4">
                  <c:v>40053</c:v>
                </c:pt>
                <c:pt idx="5">
                  <c:v>39855</c:v>
                </c:pt>
                <c:pt idx="6">
                  <c:v>39742</c:v>
                </c:pt>
              </c:numCache>
            </c:numRef>
          </c:val>
        </c:ser>
        <c:ser>
          <c:idx val="2"/>
          <c:order val="3"/>
          <c:tx>
            <c:strRef>
              <c:f>Data!$B$1</c:f>
              <c:strCache>
                <c:ptCount val="1"/>
                <c:pt idx="0">
                  <c:v>Achieved</c:v>
                </c:pt>
              </c:strCache>
            </c:strRef>
          </c:tx>
          <c:spPr>
            <a:solidFill>
              <a:srgbClr val="339966"/>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Data!$B$2:$B$8</c:f>
              <c:numCache>
                <c:formatCode>yyyy\-mm\-dd;@</c:formatCode>
                <c:ptCount val="7"/>
                <c:pt idx="0">
                  <c:v>40666</c:v>
                </c:pt>
                <c:pt idx="1">
                  <c:v>40562</c:v>
                </c:pt>
                <c:pt idx="2">
                  <c:v>40344</c:v>
                </c:pt>
                <c:pt idx="3">
                  <c:v>40186</c:v>
                </c:pt>
                <c:pt idx="4">
                  <c:v>40134</c:v>
                </c:pt>
                <c:pt idx="5">
                  <c:v>39856</c:v>
                </c:pt>
                <c:pt idx="6">
                  <c:v>39742</c:v>
                </c:pt>
              </c:numCache>
            </c:numRef>
          </c:val>
        </c:ser>
        <c:dLbls>
          <c:showSerName val="1"/>
        </c:dLbls>
        <c:axId val="112598016"/>
        <c:axId val="112628480"/>
      </c:barChart>
      <c:scatterChart>
        <c:scatterStyle val="lineMarker"/>
        <c:ser>
          <c:idx val="3"/>
          <c:order val="4"/>
          <c:tx>
            <c:strRef>
              <c:f>Data!$G$1</c:f>
              <c:strCache>
                <c:ptCount val="1"/>
                <c:pt idx="0">
                  <c:v>2011-09-02</c:v>
                </c:pt>
              </c:strCache>
            </c:strRef>
          </c:tx>
          <c:spPr>
            <a:ln w="22225">
              <a:solidFill>
                <a:srgbClr val="FF0000"/>
              </a:solidFill>
            </a:ln>
          </c:spPr>
          <c:marker>
            <c:symbol val="none"/>
          </c:marker>
          <c:dLbls>
            <c:delete val="1"/>
          </c:dLbls>
          <c:xVal>
            <c:numRef>
              <c:f>Data!$G$2:$G$3</c:f>
              <c:numCache>
                <c:formatCode>yyyy\-mm\-dd\ hh:mm</c:formatCode>
                <c:ptCount val="2"/>
                <c:pt idx="0">
                  <c:v>40788.468659143567</c:v>
                </c:pt>
                <c:pt idx="1">
                  <c:v>40788.468659143567</c:v>
                </c:pt>
              </c:numCache>
            </c:numRef>
          </c:xVal>
          <c:yVal>
            <c:numRef>
              <c:f>Data!$H$2:$H$3</c:f>
              <c:numCache>
                <c:formatCode>General</c:formatCode>
                <c:ptCount val="2"/>
                <c:pt idx="0">
                  <c:v>0</c:v>
                </c:pt>
                <c:pt idx="1">
                  <c:v>1</c:v>
                </c:pt>
              </c:numCache>
            </c:numRef>
          </c:yVal>
        </c:ser>
        <c:dLbls>
          <c:showSerName val="1"/>
        </c:dLbls>
        <c:axId val="112630016"/>
        <c:axId val="112635904"/>
      </c:scatterChart>
      <c:catAx>
        <c:axId val="112598016"/>
        <c:scaling>
          <c:orientation val="minMax"/>
        </c:scaling>
        <c:axPos val="l"/>
        <c:numFmt formatCode="yyyy/m/d"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ko-KR"/>
          </a:p>
        </c:txPr>
        <c:crossAx val="112628480"/>
        <c:crossesAt val="39448"/>
        <c:auto val="1"/>
        <c:lblAlgn val="ctr"/>
        <c:lblOffset val="100"/>
        <c:tickLblSkip val="1"/>
        <c:tickMarkSkip val="1"/>
      </c:catAx>
      <c:valAx>
        <c:axId val="112628480"/>
        <c:scaling>
          <c:orientation val="minMax"/>
          <c:max val="40908"/>
          <c:min val="39448"/>
        </c:scaling>
        <c:delete val="1"/>
        <c:axPos val="b"/>
        <c:numFmt formatCode="General" sourceLinked="1"/>
        <c:tickLblPos val="none"/>
        <c:crossAx val="112598016"/>
        <c:crosses val="autoZero"/>
        <c:crossBetween val="between"/>
      </c:valAx>
      <c:valAx>
        <c:axId val="112630016"/>
        <c:scaling>
          <c:orientation val="minMax"/>
        </c:scaling>
        <c:delete val="1"/>
        <c:axPos val="b"/>
        <c:numFmt formatCode="yyyy\-mm\-dd\ hh:mm" sourceLinked="1"/>
        <c:tickLblPos val="none"/>
        <c:crossAx val="112635904"/>
        <c:crosses val="autoZero"/>
        <c:crossBetween val="midCat"/>
      </c:valAx>
      <c:valAx>
        <c:axId val="112635904"/>
        <c:scaling>
          <c:orientation val="minMax"/>
          <c:max val="1"/>
          <c:min val="0"/>
        </c:scaling>
        <c:delete val="1"/>
        <c:axPos val="r"/>
        <c:numFmt formatCode="General" sourceLinked="1"/>
        <c:tickLblPos val="none"/>
        <c:crossAx val="112630016"/>
        <c:crosses val="max"/>
        <c:crossBetween val="midCat"/>
      </c:valAx>
      <c:spPr>
        <a:solidFill>
          <a:srgbClr val="C0C0C0"/>
        </a:solidFill>
        <a:ln w="12700">
          <a:solidFill>
            <a:srgbClr val="808080"/>
          </a:solidFill>
          <a:prstDash val="solid"/>
        </a:ln>
      </c:spPr>
    </c:plotArea>
    <c:legend>
      <c:legendPos val="r"/>
      <c:layout>
        <c:manualLayout>
          <c:xMode val="edge"/>
          <c:yMode val="edge"/>
          <c:x val="0.24043734970287231"/>
          <c:y val="0.93133876751321576"/>
          <c:w val="0.48725002270890999"/>
          <c:h val="3.6971830985915603E-2"/>
        </c:manualLayout>
      </c:layout>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ko-K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ko-KR"/>
  <c:chart>
    <c:plotArea>
      <c:layout>
        <c:manualLayout>
          <c:layoutTarget val="inner"/>
          <c:xMode val="edge"/>
          <c:yMode val="edge"/>
          <c:x val="9.4182825484764546E-2"/>
          <c:y val="1.2323943661971827E-2"/>
          <c:w val="0.9012003693444135"/>
          <c:h val="0.9084507042253519"/>
        </c:manualLayout>
      </c:layout>
      <c:barChart>
        <c:barDir val="bar"/>
        <c:grouping val="clustered"/>
        <c:ser>
          <c:idx val="1"/>
          <c:order val="0"/>
          <c:tx>
            <c:strRef>
              <c:f>Data!$C$1</c:f>
              <c:strCache>
                <c:ptCount val="1"/>
                <c:pt idx="0">
                  <c:v>Current</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Data!$C$2:$C$8</c:f>
              <c:numCache>
                <c:formatCode>yyyy\-mm\-dd;@</c:formatCode>
                <c:ptCount val="7"/>
                <c:pt idx="2">
                  <c:v>41060</c:v>
                </c:pt>
              </c:numCache>
            </c:numRef>
          </c:val>
        </c:ser>
        <c:ser>
          <c:idx val="0"/>
          <c:order val="1"/>
          <c:tx>
            <c:strRef>
              <c:f>Data!$D$1</c:f>
              <c:strCache>
                <c:ptCount val="1"/>
                <c:pt idx="0">
                  <c:v>Previous</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separator> </c:separator>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Data!$D$2:$D$8</c:f>
              <c:numCache>
                <c:formatCode>yyyy\-mm\-dd;@</c:formatCode>
                <c:ptCount val="7"/>
                <c:pt idx="2">
                  <c:v>40999</c:v>
                </c:pt>
              </c:numCache>
            </c:numRef>
          </c:val>
        </c:ser>
        <c:ser>
          <c:idx val="4"/>
          <c:order val="2"/>
          <c:tx>
            <c:strRef>
              <c:f>Data!$E$1</c:f>
              <c:strCache>
                <c:ptCount val="1"/>
                <c:pt idx="0">
                  <c:v>Original</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Data!$E$2:$E$8</c:f>
              <c:numCache>
                <c:formatCode>yyyy\-mm\-dd;@</c:formatCode>
                <c:ptCount val="7"/>
                <c:pt idx="0">
                  <c:v>41182</c:v>
                </c:pt>
                <c:pt idx="1">
                  <c:v>41110</c:v>
                </c:pt>
                <c:pt idx="2">
                  <c:v>40999</c:v>
                </c:pt>
                <c:pt idx="3">
                  <c:v>40963</c:v>
                </c:pt>
                <c:pt idx="4">
                  <c:v>40933</c:v>
                </c:pt>
                <c:pt idx="5">
                  <c:v>40882</c:v>
                </c:pt>
                <c:pt idx="6">
                  <c:v>40771</c:v>
                </c:pt>
              </c:numCache>
            </c:numRef>
          </c:val>
        </c:ser>
        <c:ser>
          <c:idx val="2"/>
          <c:order val="3"/>
          <c:tx>
            <c:strRef>
              <c:f>Data!$B$1</c:f>
              <c:strCache>
                <c:ptCount val="1"/>
                <c:pt idx="0">
                  <c:v>Achieved</c:v>
                </c:pt>
              </c:strCache>
            </c:strRef>
          </c:tx>
          <c:spPr>
            <a:solidFill>
              <a:srgbClr val="339966"/>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ko-KR"/>
              </a:p>
            </c:txPr>
            <c:showVal val="1"/>
            <c:showSerName val="1"/>
          </c:dLbls>
          <c:cat>
            <c:strRef>
              <c:f>Data!$A$2:$A$8</c:f>
              <c:strCache>
                <c:ptCount val="7"/>
                <c:pt idx="0">
                  <c:v>Candidate</c:v>
                </c:pt>
                <c:pt idx="1">
                  <c:v>CONRR Start</c:v>
                </c:pt>
                <c:pt idx="2">
                  <c:v>AD Approved</c:v>
                </c:pt>
                <c:pt idx="3">
                  <c:v>TS Start</c:v>
                </c:pt>
                <c:pt idx="4">
                  <c:v>RD Approved</c:v>
                </c:pt>
                <c:pt idx="5">
                  <c:v>AD Start</c:v>
                </c:pt>
                <c:pt idx="6">
                  <c:v>RD Start</c:v>
                </c:pt>
              </c:strCache>
            </c:strRef>
          </c:cat>
          <c:val>
            <c:numRef>
              <c:f>Data!$B$2:$B$8</c:f>
              <c:numCache>
                <c:formatCode>yyyy\-mm\-dd;@</c:formatCode>
                <c:ptCount val="7"/>
                <c:pt idx="3">
                  <c:v>40961</c:v>
                </c:pt>
                <c:pt idx="4">
                  <c:v>40981</c:v>
                </c:pt>
                <c:pt idx="5">
                  <c:v>40953</c:v>
                </c:pt>
                <c:pt idx="6">
                  <c:v>40777</c:v>
                </c:pt>
              </c:numCache>
            </c:numRef>
          </c:val>
        </c:ser>
        <c:dLbls>
          <c:showSerName val="1"/>
        </c:dLbls>
        <c:axId val="116238592"/>
        <c:axId val="116673536"/>
      </c:barChart>
      <c:scatterChart>
        <c:scatterStyle val="lineMarker"/>
        <c:ser>
          <c:idx val="3"/>
          <c:order val="4"/>
          <c:tx>
            <c:strRef>
              <c:f>Data!$G$1</c:f>
              <c:strCache>
                <c:ptCount val="1"/>
                <c:pt idx="0">
                  <c:v>2012-04-18</c:v>
                </c:pt>
              </c:strCache>
            </c:strRef>
          </c:tx>
          <c:spPr>
            <a:ln w="22225">
              <a:solidFill>
                <a:srgbClr val="FF0000"/>
              </a:solidFill>
            </a:ln>
          </c:spPr>
          <c:marker>
            <c:symbol val="none"/>
          </c:marker>
          <c:dLbls>
            <c:delete val="1"/>
          </c:dLbls>
          <c:xVal>
            <c:numRef>
              <c:f>Data!$G$2:$G$3</c:f>
              <c:numCache>
                <c:formatCode>yyyy\-mm\-dd\ hh:mm</c:formatCode>
                <c:ptCount val="2"/>
                <c:pt idx="0">
                  <c:v>41017.628603819445</c:v>
                </c:pt>
                <c:pt idx="1">
                  <c:v>41017.628603819445</c:v>
                </c:pt>
              </c:numCache>
            </c:numRef>
          </c:xVal>
          <c:yVal>
            <c:numRef>
              <c:f>Data!$H$2:$H$3</c:f>
              <c:numCache>
                <c:formatCode>General</c:formatCode>
                <c:ptCount val="2"/>
                <c:pt idx="0">
                  <c:v>0</c:v>
                </c:pt>
                <c:pt idx="1">
                  <c:v>1</c:v>
                </c:pt>
              </c:numCache>
            </c:numRef>
          </c:yVal>
        </c:ser>
        <c:dLbls>
          <c:showSerName val="1"/>
        </c:dLbls>
        <c:axId val="121230464"/>
        <c:axId val="121232000"/>
      </c:scatterChart>
      <c:catAx>
        <c:axId val="116238592"/>
        <c:scaling>
          <c:orientation val="minMax"/>
        </c:scaling>
        <c:axPos val="l"/>
        <c:numFmt formatCode="yyyy/mm/dd"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ko-KR"/>
          </a:p>
        </c:txPr>
        <c:crossAx val="116673536"/>
        <c:crossesAt val="40544"/>
        <c:auto val="1"/>
        <c:lblAlgn val="ctr"/>
        <c:lblOffset val="100"/>
        <c:tickLblSkip val="1"/>
        <c:tickMarkSkip val="1"/>
      </c:catAx>
      <c:valAx>
        <c:axId val="116673536"/>
        <c:scaling>
          <c:orientation val="minMax"/>
          <c:max val="41274"/>
          <c:min val="40544"/>
        </c:scaling>
        <c:delete val="1"/>
        <c:axPos val="b"/>
        <c:numFmt formatCode="yyyy\-mm\-dd;@" sourceLinked="1"/>
        <c:tickLblPos val="none"/>
        <c:crossAx val="116238592"/>
        <c:crosses val="autoZero"/>
        <c:crossBetween val="between"/>
      </c:valAx>
      <c:valAx>
        <c:axId val="121230464"/>
        <c:scaling>
          <c:orientation val="minMax"/>
        </c:scaling>
        <c:delete val="1"/>
        <c:axPos val="b"/>
        <c:numFmt formatCode="yyyy\-mm\-dd\ hh:mm" sourceLinked="1"/>
        <c:tickLblPos val="none"/>
        <c:crossAx val="121232000"/>
        <c:crosses val="autoZero"/>
        <c:crossBetween val="midCat"/>
      </c:valAx>
      <c:valAx>
        <c:axId val="121232000"/>
        <c:scaling>
          <c:orientation val="minMax"/>
          <c:max val="1"/>
          <c:min val="0"/>
        </c:scaling>
        <c:delete val="1"/>
        <c:axPos val="r"/>
        <c:numFmt formatCode="General" sourceLinked="1"/>
        <c:tickLblPos val="none"/>
        <c:crossAx val="121230464"/>
        <c:crosses val="max"/>
        <c:crossBetween val="midCat"/>
      </c:valAx>
      <c:spPr>
        <a:solidFill>
          <a:srgbClr val="C0C0C0"/>
        </a:solidFill>
        <a:ln w="12700">
          <a:solidFill>
            <a:srgbClr val="808080"/>
          </a:solidFill>
          <a:prstDash val="solid"/>
        </a:ln>
      </c:spPr>
    </c:plotArea>
    <c:legend>
      <c:legendPos val="r"/>
      <c:layout>
        <c:manualLayout>
          <c:xMode val="edge"/>
          <c:yMode val="edge"/>
          <c:x val="0.24043734970287195"/>
          <c:y val="0.93133876751321576"/>
          <c:w val="0.48725002270890999"/>
          <c:h val="3.697183098591552E-2"/>
        </c:manualLayout>
      </c:layout>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ko-KR"/>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53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6" descr="oma bg_v3_2"/>
          <p:cNvPicPr>
            <a:picLocks noChangeAspect="1" noChangeArrowheads="1"/>
          </p:cNvPicPr>
          <p:nvPr/>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altLang="zh-CN" sz="1000" b="1" dirty="0">
                <a:ea typeface="宋体" charset="-122"/>
                <a:cs typeface="Times New Roman" pitchFamily="18" charset="0"/>
              </a:rPr>
              <a:t>© 2011 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defRPr/>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endParaRPr>
          </a:p>
        </p:txBody>
      </p:sp>
      <p:sp>
        <p:nvSpPr>
          <p:cNvPr id="186392" name="Rectangle 24"/>
          <p:cNvSpPr>
            <a:spLocks noChangeArrowheads="1"/>
          </p:cNvSpPr>
          <p:nvPr/>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altLang="zh-CN" sz="1800" b="1" dirty="0" smtClean="0">
                <a:latin typeface="Arial Narrow" pitchFamily="34" charset="0"/>
                <a:ea typeface="宋体" charset="-122"/>
              </a:rPr>
              <a:t>OMA-TP-2011-0294</a:t>
            </a:r>
            <a:endParaRPr lang="en-US" altLang="zh-CN" sz="1800" b="1" dirty="0">
              <a:latin typeface="Arial Narrow" pitchFamily="34" charset="0"/>
              <a:ea typeface="宋体" charset="-122"/>
            </a:endParaRPr>
          </a:p>
        </p:txBody>
      </p:sp>
      <p:sp>
        <p:nvSpPr>
          <p:cNvPr id="186393" name="Rectangle 25"/>
          <p:cNvSpPr>
            <a:spLocks noChangeArrowheads="1"/>
          </p:cNvSpPr>
          <p:nvPr/>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zh-CN" sz="1800" b="1">
                <a:latin typeface="Arial Narrow" pitchFamily="34" charset="0"/>
                <a:ea typeface="宋体" charset="-122"/>
              </a:rPr>
              <a:t>Slide #</a:t>
            </a:r>
            <a:fld id="{3BED1C98-0248-4115-8DF0-1595A2B4B9A3}" type="slidenum">
              <a:rPr lang="en-US" altLang="zh-CN" sz="1800" b="1">
                <a:latin typeface="Arial Narrow" pitchFamily="34" charset="0"/>
                <a:ea typeface="宋体" charset="-122"/>
              </a:rPr>
              <a:pPr algn="r" defTabSz="403225">
                <a:tabLst>
                  <a:tab pos="5372100" algn="ctr"/>
                  <a:tab pos="9182100" algn="r"/>
                </a:tabLst>
                <a:defRPr/>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[OMA-Template-TPslides-20100226-I]</a:t>
            </a:r>
            <a:endParaRPr lang="en-US" altLang="zh-CN" sz="1800" b="1">
              <a:latin typeface="Arial Narrow" pitchFamily="34" charset="0"/>
              <a:ea typeface="宋体" charset="-122"/>
            </a:endParaRPr>
          </a:p>
        </p:txBody>
      </p:sp>
      <p:sp>
        <p:nvSpPr>
          <p:cNvPr id="2054"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2055"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smtClean="0"/>
              <a:t>1st Level Bullet</a:t>
            </a:r>
          </a:p>
          <a:p>
            <a:pPr lvl="1"/>
            <a:r>
              <a:rPr lang="en-GB" altLang="zh-CN" smtClean="0"/>
              <a:t>2nd Level Bullet</a:t>
            </a:r>
          </a:p>
          <a:p>
            <a:pPr lvl="2"/>
            <a:r>
              <a:rPr lang="en-GB" altLang="zh-CN" smtClean="0"/>
              <a:t>3rd Level Bullet</a:t>
            </a:r>
          </a:p>
          <a:p>
            <a:pPr lvl="3"/>
            <a:r>
              <a:rPr lang="en-GB" altLang="zh-CN" smtClean="0"/>
              <a:t>4th Level Bullet</a:t>
            </a:r>
          </a:p>
          <a:p>
            <a:pPr lvl="4"/>
            <a:r>
              <a:rPr lang="en-GB" altLang="zh-CN" smtClean="0"/>
              <a:t>5th Level Bullet</a:t>
            </a:r>
          </a:p>
        </p:txBody>
      </p:sp>
      <p:sp>
        <p:nvSpPr>
          <p:cNvPr id="186377" name="Line 9"/>
          <p:cNvSpPr>
            <a:spLocks noChangeShapeType="1"/>
          </p:cNvSpPr>
          <p:nvPr/>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sz="2000">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oma bg_v3_strong_2"/>
          <p:cNvPicPr>
            <a:picLocks noChangeAspect="1" noChangeArrowheads="1"/>
          </p:cNvPicPr>
          <p:nvPr/>
        </p:nvPicPr>
        <p:blipFill>
          <a:blip r:embed="rId2" cstate="print"/>
          <a:srcRect b="6691"/>
          <a:stretch>
            <a:fillRect/>
          </a:stretch>
        </p:blipFill>
        <p:spPr bwMode="auto">
          <a:xfrm>
            <a:off x="0" y="234950"/>
            <a:ext cx="9363075" cy="6553200"/>
          </a:xfrm>
          <a:prstGeom prst="rect">
            <a:avLst/>
          </a:prstGeom>
          <a:noFill/>
          <a:ln w="9525">
            <a:noFill/>
            <a:miter lim="800000"/>
            <a:headEnd/>
            <a:tailEnd/>
          </a:ln>
        </p:spPr>
      </p:pic>
      <p:sp>
        <p:nvSpPr>
          <p:cNvPr id="5" name="Rectangle 3"/>
          <p:cNvSpPr>
            <a:spLocks noChangeArrowheads="1"/>
          </p:cNvSpPr>
          <p:nvPr/>
        </p:nvSpPr>
        <p:spPr bwMode="auto">
          <a:xfrm>
            <a:off x="642938" y="2368550"/>
            <a:ext cx="8077200" cy="2819400"/>
          </a:xfrm>
          <a:prstGeom prst="rect">
            <a:avLst/>
          </a:prstGeom>
          <a:noFill/>
          <a:ln w="12700">
            <a:noFill/>
            <a:miter lim="800000"/>
            <a:headEnd/>
            <a:tailEnd/>
          </a:ln>
        </p:spPr>
        <p:txBody>
          <a:bodyPr lIns="90488" tIns="44450" rIns="90488" bIns="44450"/>
          <a:ls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OMA </a:t>
            </a:r>
            <a:r>
              <a:rPr lang="en-US" altLang="zh-CN" sz="2000" b="1" dirty="0" smtClean="0">
                <a:latin typeface="Tahoma" pitchFamily="34" charset="0"/>
                <a:ea typeface="宋体" charset="-122"/>
              </a:rPr>
              <a:t>CD</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smtClean="0">
                <a:latin typeface="Tahoma" pitchFamily="34" charset="0"/>
                <a:ea typeface="宋体" charset="-122"/>
              </a:rPr>
              <a:t>18</a:t>
            </a:r>
            <a:r>
              <a:rPr lang="en-US" altLang="zh-CN" sz="2000" b="1" dirty="0" smtClean="0">
                <a:latin typeface="Tahoma" pitchFamily="34" charset="0"/>
                <a:ea typeface="宋体" charset="-122"/>
              </a:rPr>
              <a:t> </a:t>
            </a:r>
            <a:r>
              <a:rPr lang="en-US" altLang="zh-CN" sz="2000" b="1" dirty="0" smtClean="0">
                <a:latin typeface="Tahoma" pitchFamily="34" charset="0"/>
                <a:ea typeface="宋体" charset="-122"/>
              </a:rPr>
              <a:t>Apr</a:t>
            </a:r>
            <a:r>
              <a:rPr lang="en-US" altLang="zh-CN" sz="2000" b="1" dirty="0" smtClean="0">
                <a:latin typeface="Tahoma" pitchFamily="34" charset="0"/>
                <a:ea typeface="宋体" charset="-122"/>
              </a:rPr>
              <a:t> </a:t>
            </a:r>
            <a:r>
              <a:rPr lang="en-US" altLang="zh-CN" sz="2000" b="1" dirty="0" smtClean="0">
                <a:latin typeface="Tahoma" pitchFamily="34" charset="0"/>
                <a:ea typeface="宋体" charset="-122"/>
              </a:rPr>
              <a:t>2012</a:t>
            </a:r>
            <a:endParaRPr lang="en-US" altLang="zh-CN" sz="2000" b="1" dirty="0">
              <a:solidFill>
                <a:schemeClr val="hlink"/>
              </a:solidFill>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err="1" smtClean="0">
                <a:latin typeface="Tahoma" pitchFamily="34" charset="0"/>
                <a:ea typeface="宋体" charset="-122"/>
              </a:rPr>
              <a:t>Jeonghoon</a:t>
            </a:r>
            <a:r>
              <a:rPr lang="en-US" altLang="zh-CN" sz="2000" b="1" dirty="0" smtClean="0">
                <a:latin typeface="Tahoma" pitchFamily="34" charset="0"/>
                <a:ea typeface="宋体" charset="-122"/>
              </a:rPr>
              <a:t> LEE (jeonghoonlee@sk.com)</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CD </a:t>
            </a:r>
            <a:r>
              <a:rPr lang="en-US" altLang="zh-CN" sz="2000" b="1" dirty="0" smtClean="0">
                <a:latin typeface="Tahoma" pitchFamily="34" charset="0"/>
                <a:ea typeface="宋体" charset="-122"/>
              </a:rPr>
              <a:t>CPNS</a:t>
            </a:r>
            <a:endParaRPr lang="en-US" altLang="zh-CN" sz="2000" b="1" dirty="0">
              <a:latin typeface="Tahoma" pitchFamily="34" charset="0"/>
              <a:ea typeface="宋体" charset="-122"/>
            </a:endParaRPr>
          </a:p>
        </p:txBody>
      </p:sp>
      <p:sp>
        <p:nvSpPr>
          <p:cNvPr id="6" name="Rectangle 4"/>
          <p:cNvSpPr>
            <a:spLocks noGrp="1" noChangeArrowheads="1"/>
          </p:cNvSpPr>
          <p:nvPr/>
        </p:nvSpPr>
        <p:spPr bwMode="auto">
          <a:xfrm>
            <a:off x="685800" y="463550"/>
            <a:ext cx="7994650" cy="17526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en-US" altLang="zh-CN" sz="900" dirty="0" smtClean="0">
                <a:ea typeface="宋体" charset="-122"/>
              </a:rPr>
              <a:t/>
            </a:r>
            <a:br>
              <a:rPr lang="en-US" altLang="zh-CN" sz="900" dirty="0" smtClean="0">
                <a:ea typeface="宋体" charset="-122"/>
              </a:rPr>
            </a:br>
            <a:r>
              <a:rPr lang="en-US" altLang="zh-CN" sz="2400" dirty="0" smtClean="0">
                <a:ea typeface="宋体" charset="-122"/>
              </a:rPr>
              <a:t/>
            </a:r>
            <a:br>
              <a:rPr lang="en-US" altLang="zh-CN" sz="2400" dirty="0" smtClean="0">
                <a:ea typeface="宋体" charset="-122"/>
              </a:rPr>
            </a:br>
            <a:r>
              <a:rPr lang="en-US" altLang="zh-CN" dirty="0" smtClean="0">
                <a:ea typeface="宋体" charset="-122"/>
              </a:rPr>
              <a:t>CD CPNS Report</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GB" altLang="zh-CN" sz="2000" dirty="0" smtClean="0">
                <a:ea typeface="宋体" charset="-122"/>
              </a:rPr>
              <a:t>Saigon</a:t>
            </a:r>
            <a:endParaRPr lang="en-US" altLang="zh-CN" sz="2000" dirty="0" smtClean="0">
              <a:ea typeface="宋体" charset="-122"/>
            </a:endParaRPr>
          </a:p>
        </p:txBody>
      </p:sp>
      <p:sp>
        <p:nvSpPr>
          <p:cNvPr id="7" name="Text Box 5"/>
          <p:cNvSpPr txBox="1">
            <a:spLocks noChangeArrowheads="1"/>
          </p:cNvSpPr>
          <p:nvPr/>
        </p:nvSpPr>
        <p:spPr bwMode="auto">
          <a:xfrm>
            <a:off x="2743200" y="3162300"/>
            <a:ext cx="287338" cy="349250"/>
          </a:xfrm>
          <a:prstGeom prst="rect">
            <a:avLst/>
          </a:prstGeom>
          <a:noFill/>
          <a:ln w="12700">
            <a:solidFill>
              <a:schemeClr val="tx2"/>
            </a:solidFill>
            <a:miter lim="800000"/>
            <a:headEnd/>
            <a:tailEnd/>
          </a:ln>
        </p:spPr>
        <p:txBody>
          <a:bodyPr lIns="0" tIns="44450" rIns="0" bIns="44450" anchor="ctr"/>
          <a:ls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8" name="Text Box 6"/>
          <p:cNvSpPr txBox="1">
            <a:spLocks noChangeArrowheads="1"/>
          </p:cNvSpPr>
          <p:nvPr/>
        </p:nvSpPr>
        <p:spPr bwMode="auto">
          <a:xfrm>
            <a:off x="4398963" y="3162300"/>
            <a:ext cx="288925" cy="349250"/>
          </a:xfrm>
          <a:prstGeom prst="rect">
            <a:avLst/>
          </a:prstGeom>
          <a:noFill/>
          <a:ln w="12700">
            <a:solidFill>
              <a:schemeClr val="tx2"/>
            </a:solidFill>
            <a:miter lim="800000"/>
            <a:headEnd/>
            <a:tailEnd/>
          </a:ln>
        </p:spPr>
        <p:txBody>
          <a:bodyPr lIns="0" tIns="44450" rIns="0" bIns="44450" anchor="ctr"/>
          <a:ls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ctr" defTabSz="762000">
              <a:spcBef>
                <a:spcPct val="50000"/>
              </a:spcBef>
            </a:pPr>
            <a:r>
              <a:rPr lang="en-GB" altLang="zh-CN" sz="1800" b="1">
                <a:solidFill>
                  <a:srgbClr val="800000"/>
                </a:solidFill>
                <a:latin typeface="Tahoma" pitchFamily="34" charset="0"/>
                <a:ea typeface="宋体" charset="-122"/>
              </a:rPr>
              <a:t>X</a:t>
            </a:r>
          </a:p>
        </p:txBody>
      </p:sp>
      <p:sp>
        <p:nvSpPr>
          <p:cNvPr id="9" name="Text Box 9"/>
          <p:cNvSpPr txBox="1">
            <a:spLocks noChangeArrowheads="1"/>
          </p:cNvSpPr>
          <p:nvPr/>
        </p:nvSpPr>
        <p:spPr bwMode="auto">
          <a:xfrm>
            <a:off x="1295400" y="5238750"/>
            <a:ext cx="6781800" cy="635000"/>
          </a:xfrm>
          <a:prstGeom prst="rect">
            <a:avLst/>
          </a:prstGeom>
          <a:solidFill>
            <a:srgbClr val="EAEAEA"/>
          </a:solidFill>
          <a:ln w="6350">
            <a:solidFill>
              <a:schemeClr val="tx1"/>
            </a:solidFill>
            <a:miter lim="800000"/>
            <a:headEnd/>
            <a:tailEnd/>
          </a:ln>
        </p:spPr>
        <p:txBody>
          <a:bodyPr>
            <a:spAutoFit/>
          </a:bodyPr>
          <a:ls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3"/>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10" name="Text Box 10"/>
          <p:cNvSpPr txBox="1">
            <a:spLocks noChangeArrowheads="1"/>
          </p:cNvSpPr>
          <p:nvPr/>
        </p:nvSpPr>
        <p:spPr bwMode="auto">
          <a:xfrm>
            <a:off x="228600" y="5949950"/>
            <a:ext cx="8915400" cy="757238"/>
          </a:xfrm>
          <a:prstGeom prst="rect">
            <a:avLst/>
          </a:prstGeom>
          <a:solidFill>
            <a:srgbClr val="FFFF99"/>
          </a:solidFill>
          <a:ln w="6350">
            <a:solidFill>
              <a:schemeClr val="tx1"/>
            </a:solidFill>
            <a:miter lim="800000"/>
            <a:headEnd/>
            <a:tailEnd/>
          </a:ln>
        </p:spPr>
        <p:txBody>
          <a:bodyPr>
            <a:spAutoFit/>
          </a:bodyPr>
          <a:ls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p:txBody>
          <a:bodyPr/>
          <a:lstStyle/>
          <a:p>
            <a:r>
              <a:rPr lang="en-US" altLang="zh-CN" smtClean="0">
                <a:ea typeface="宋体" charset="-122"/>
              </a:rPr>
              <a:t>WI/Release update:</a:t>
            </a:r>
            <a:br>
              <a:rPr lang="en-US" altLang="zh-CN" smtClean="0">
                <a:ea typeface="宋体" charset="-122"/>
              </a:rPr>
            </a:br>
            <a:r>
              <a:rPr lang="en-US" altLang="zh-CN" smtClean="0">
                <a:ea typeface="宋体" charset="-122"/>
              </a:rPr>
              <a:t> CPNS</a:t>
            </a:r>
            <a:r>
              <a:rPr lang="en-GB" altLang="ja-JP" smtClean="0">
                <a:ea typeface="MS PGothic" pitchFamily="34" charset="-128"/>
              </a:rPr>
              <a:t> 1.0 </a:t>
            </a:r>
            <a:r>
              <a:rPr lang="en-GB" altLang="ja-JP" sz="1600" smtClean="0">
                <a:ea typeface="MS PGothic" pitchFamily="34" charset="-128"/>
              </a:rPr>
              <a:t>i/ii</a:t>
            </a:r>
            <a:endParaRPr lang="en-US" altLang="zh-CN" sz="1600" smtClean="0">
              <a:ea typeface="MS PGothic" pitchFamily="34" charset="-128"/>
            </a:endParaRPr>
          </a:p>
        </p:txBody>
      </p:sp>
      <p:sp>
        <p:nvSpPr>
          <p:cNvPr id="9219" name="Rectangle 3"/>
          <p:cNvSpPr>
            <a:spLocks noGrp="1" noChangeArrowheads="1"/>
          </p:cNvSpPr>
          <p:nvPr>
            <p:ph type="body" sz="half" idx="4294967295"/>
          </p:nvPr>
        </p:nvSpPr>
        <p:spPr>
          <a:xfrm>
            <a:off x="185738" y="1100138"/>
            <a:ext cx="9070975" cy="4240212"/>
          </a:xfrm>
        </p:spPr>
        <p:txBody>
          <a:bodyPr/>
          <a:lstStyle/>
          <a:p>
            <a:pPr marL="0" indent="0">
              <a:lnSpc>
                <a:spcPct val="80000"/>
              </a:lnSpc>
            </a:pPr>
            <a:r>
              <a:rPr lang="en-GB" altLang="ja-JP" sz="2500" b="1" dirty="0" smtClean="0">
                <a:ea typeface="MS PGothic" pitchFamily="34" charset="-128"/>
              </a:rPr>
              <a:t>Overall progress since last report</a:t>
            </a:r>
          </a:p>
          <a:p>
            <a:pPr marL="444500" lvl="1">
              <a:lnSpc>
                <a:spcPct val="80000"/>
              </a:lnSpc>
            </a:pPr>
            <a:r>
              <a:rPr lang="en-US" altLang="ja-JP" sz="2000" dirty="0" smtClean="0">
                <a:ea typeface="MS PGothic" pitchFamily="34" charset="-128"/>
              </a:rPr>
              <a:t>New release CPNS 1.1 was approved at the end of Jul, now working for the </a:t>
            </a:r>
            <a:r>
              <a:rPr lang="en-US" altLang="ja-JP" sz="2000" dirty="0" smtClean="0">
                <a:ea typeface="MS PGothic" pitchFamily="34" charset="-128"/>
              </a:rPr>
              <a:t>AD/TS</a:t>
            </a:r>
            <a:endParaRPr lang="en-US" altLang="ja-JP" sz="2000" dirty="0" smtClean="0">
              <a:ea typeface="MS PGothic" pitchFamily="34" charset="-128"/>
            </a:endParaRPr>
          </a:p>
          <a:p>
            <a:pPr marL="444500" lvl="1">
              <a:lnSpc>
                <a:spcPct val="80000"/>
              </a:lnSpc>
            </a:pPr>
            <a:r>
              <a:rPr lang="en-US" altLang="ja-JP" sz="2000" dirty="0" smtClean="0">
                <a:ea typeface="MS PGothic" pitchFamily="34" charset="-128"/>
              </a:rPr>
              <a:t>All the IOP works (including ETS,EVP) has been completed</a:t>
            </a:r>
          </a:p>
          <a:p>
            <a:pPr marL="444500" lvl="1">
              <a:lnSpc>
                <a:spcPct val="80000"/>
              </a:lnSpc>
              <a:buNone/>
            </a:pPr>
            <a:r>
              <a:rPr lang="en-US" altLang="ja-JP" sz="2000" dirty="0" smtClean="0">
                <a:ea typeface="MS PGothic" pitchFamily="34" charset="-128"/>
              </a:rPr>
              <a:t>   </a:t>
            </a:r>
            <a:endParaRPr lang="en-US" altLang="ja-JP" sz="2000" dirty="0" smtClean="0">
              <a:ea typeface="MS PGothic" pitchFamily="34" charset="-128"/>
            </a:endParaRPr>
          </a:p>
          <a:p>
            <a:pPr marL="0" indent="0">
              <a:lnSpc>
                <a:spcPct val="80000"/>
              </a:lnSpc>
            </a:pPr>
            <a:r>
              <a:rPr lang="en-GB" altLang="ja-JP" sz="2500" b="1" dirty="0" smtClean="0">
                <a:ea typeface="MS PGothic" pitchFamily="34" charset="-128"/>
              </a:rPr>
              <a:t>Plan for the next 3 months</a:t>
            </a:r>
          </a:p>
          <a:p>
            <a:pPr marL="444500" lvl="1">
              <a:lnSpc>
                <a:spcPct val="80000"/>
              </a:lnSpc>
            </a:pPr>
            <a:r>
              <a:rPr lang="en-US" altLang="ja-JP" sz="2000" dirty="0" smtClean="0">
                <a:ea typeface="MS PGothic" pitchFamily="34" charset="-128"/>
              </a:rPr>
              <a:t>May </a:t>
            </a:r>
            <a:r>
              <a:rPr lang="en-US" altLang="ja-JP" sz="2000" dirty="0" smtClean="0">
                <a:ea typeface="MS PGothic" pitchFamily="34" charset="-128"/>
              </a:rPr>
              <a:t>close the public review period (Min Timeout was passed</a:t>
            </a:r>
            <a:r>
              <a:rPr lang="en-US" altLang="ja-JP" sz="2000" dirty="0" smtClean="0">
                <a:ea typeface="MS PGothic" pitchFamily="34" charset="-128"/>
              </a:rPr>
              <a:t>)</a:t>
            </a:r>
          </a:p>
          <a:p>
            <a:pPr marL="444500" lvl="1">
              <a:lnSpc>
                <a:spcPct val="80000"/>
              </a:lnSpc>
            </a:pPr>
            <a:r>
              <a:rPr lang="en-US" altLang="ja-JP" sz="2000" dirty="0" smtClean="0">
                <a:ea typeface="MS PGothic" pitchFamily="34" charset="-128"/>
              </a:rPr>
              <a:t>Final Approval from TP</a:t>
            </a:r>
            <a:endParaRPr lang="en-US" altLang="ja-JP" sz="2000" dirty="0" smtClean="0">
              <a:ea typeface="MS PGothic" pitchFamily="34" charset="-128"/>
            </a:endParaRPr>
          </a:p>
          <a:p>
            <a:pPr marL="444500" lvl="1">
              <a:lnSpc>
                <a:spcPct val="80000"/>
              </a:lnSpc>
              <a:buNone/>
            </a:pPr>
            <a:endParaRPr lang="en-GB" altLang="ja-JP" sz="2000" dirty="0" smtClean="0">
              <a:ea typeface="MS PGothic" pitchFamily="34" charset="-128"/>
            </a:endParaRPr>
          </a:p>
          <a:p>
            <a:pPr marL="0" indent="0">
              <a:lnSpc>
                <a:spcPct val="80000"/>
              </a:lnSpc>
            </a:pPr>
            <a:r>
              <a:rPr lang="en-US" altLang="ja-JP" sz="2500" b="1" dirty="0" smtClean="0">
                <a:ea typeface="MS PGothic" pitchFamily="34" charset="-128"/>
              </a:rPr>
              <a:t>Potential issues which MAY affect schedule - None</a:t>
            </a:r>
          </a:p>
        </p:txBody>
      </p:sp>
      <p:sp>
        <p:nvSpPr>
          <p:cNvPr id="9220" name="Text Box 4"/>
          <p:cNvSpPr txBox="1">
            <a:spLocks noChangeArrowheads="1"/>
          </p:cNvSpPr>
          <p:nvPr/>
        </p:nvSpPr>
        <p:spPr bwMode="auto">
          <a:xfrm>
            <a:off x="1328738" y="234950"/>
            <a:ext cx="414337" cy="290513"/>
          </a:xfrm>
          <a:prstGeom prst="rect">
            <a:avLst/>
          </a:prstGeom>
          <a:solidFill>
            <a:srgbClr val="FFFF00"/>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
        <p:nvSpPr>
          <p:cNvPr id="9221" name="Text Box 6"/>
          <p:cNvSpPr txBox="1">
            <a:spLocks noChangeArrowheads="1"/>
          </p:cNvSpPr>
          <p:nvPr/>
        </p:nvSpPr>
        <p:spPr bwMode="auto">
          <a:xfrm>
            <a:off x="-423863" y="630238"/>
            <a:ext cx="414338" cy="290512"/>
          </a:xfrm>
          <a:prstGeom prst="rect">
            <a:avLst/>
          </a:prstGeom>
          <a:solidFill>
            <a:schemeClr val="hlink"/>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338138" y="234950"/>
            <a:ext cx="8748712" cy="703263"/>
          </a:xfrm>
        </p:spPr>
        <p:txBody>
          <a:bodyPr/>
          <a:lstStyle/>
          <a:p>
            <a:r>
              <a:rPr lang="en-US" altLang="zh-CN" smtClean="0">
                <a:ea typeface="宋体" charset="-122"/>
              </a:rPr>
              <a:t>WI/Release update:</a:t>
            </a:r>
            <a:br>
              <a:rPr lang="en-US" altLang="zh-CN" smtClean="0">
                <a:ea typeface="宋体" charset="-122"/>
              </a:rPr>
            </a:br>
            <a:r>
              <a:rPr lang="en-US" altLang="zh-CN" smtClean="0">
                <a:ea typeface="宋体" charset="-122"/>
              </a:rPr>
              <a:t> CPNS</a:t>
            </a:r>
            <a:r>
              <a:rPr lang="en-GB" altLang="ja-JP" smtClean="0">
                <a:ea typeface="MS PGothic" pitchFamily="34" charset="-128"/>
              </a:rPr>
              <a:t> 1.0 </a:t>
            </a:r>
            <a:r>
              <a:rPr lang="en-GB" altLang="ja-JP" sz="1600" smtClean="0">
                <a:ea typeface="MS PGothic" pitchFamily="34" charset="-128"/>
              </a:rPr>
              <a:t>ii/ii</a:t>
            </a:r>
            <a:endParaRPr lang="en-US" altLang="zh-CN" sz="1600" smtClean="0">
              <a:ea typeface="MS PGothic" pitchFamily="34" charset="-128"/>
            </a:endParaRPr>
          </a:p>
        </p:txBody>
      </p:sp>
      <p:sp>
        <p:nvSpPr>
          <p:cNvPr id="1088" name="Rectangle 64"/>
          <p:cNvSpPr>
            <a:spLocks noChangeArrowheads="1"/>
          </p:cNvSpPr>
          <p:nvPr/>
        </p:nvSpPr>
        <p:spPr bwMode="auto">
          <a:xfrm>
            <a:off x="185738" y="996950"/>
            <a:ext cx="4680705" cy="42473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en-GB" altLang="ja-JP" dirty="0">
                <a:solidFill>
                  <a:srgbClr val="000066"/>
                </a:solidFill>
                <a:ea typeface="MS PGothic" pitchFamily="34" charset="-128"/>
              </a:rPr>
              <a:t>WISPR last updated: </a:t>
            </a:r>
            <a:r>
              <a:rPr lang="en-GB" altLang="ja-JP" dirty="0" smtClean="0">
                <a:solidFill>
                  <a:srgbClr val="000066"/>
                </a:solidFill>
                <a:ea typeface="MS PGothic" pitchFamily="34" charset="-128"/>
              </a:rPr>
              <a:t>2011-07-08</a:t>
            </a:r>
            <a:endParaRPr lang="en-US" altLang="zh-CN" dirty="0">
              <a:solidFill>
                <a:srgbClr val="000066"/>
              </a:solidFill>
              <a:ea typeface="MS PGothic" pitchFamily="34" charset="-128"/>
            </a:endParaRPr>
          </a:p>
        </p:txBody>
      </p:sp>
      <p:graphicFrame>
        <p:nvGraphicFramePr>
          <p:cNvPr id="6" name="Chart 4"/>
          <p:cNvGraphicFramePr>
            <a:graphicFrameLocks/>
          </p:cNvGraphicFramePr>
          <p:nvPr/>
        </p:nvGraphicFramePr>
        <p:xfrm>
          <a:off x="338137" y="1377950"/>
          <a:ext cx="8458200" cy="3886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表格 6"/>
          <p:cNvGraphicFramePr>
            <a:graphicFrameLocks noGrp="1"/>
          </p:cNvGraphicFramePr>
          <p:nvPr/>
        </p:nvGraphicFramePr>
        <p:xfrm>
          <a:off x="1023937" y="5340350"/>
          <a:ext cx="6858000" cy="1202139"/>
        </p:xfrm>
        <a:graphic>
          <a:graphicData uri="http://schemas.openxmlformats.org/drawingml/2006/table">
            <a:tbl>
              <a:tblPr/>
              <a:tblGrid>
                <a:gridCol w="1046747"/>
                <a:gridCol w="830179"/>
                <a:gridCol w="830179"/>
                <a:gridCol w="830179"/>
                <a:gridCol w="830179"/>
                <a:gridCol w="830179"/>
                <a:gridCol w="830179"/>
                <a:gridCol w="830179"/>
              </a:tblGrid>
              <a:tr h="245662">
                <a:tc>
                  <a:txBody>
                    <a:bodyPr/>
                    <a:lstStyle/>
                    <a:p>
                      <a:pPr algn="ctr" fontAlgn="b"/>
                      <a:endParaRPr lang="zh-CN" altLang="en-US" sz="1000" b="1" i="0" u="none" strike="noStrike" baseline="0">
                        <a:latin typeface="Verdana"/>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Candidate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AD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TS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RD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AD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RD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baseline="0">
                          <a:latin typeface="Verdana"/>
                        </a:rPr>
                        <a:t>CR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368">
                <a:tc>
                  <a:txBody>
                    <a:bodyPr/>
                    <a:lstStyle/>
                    <a:p>
                      <a:pPr algn="ctr" fontAlgn="b"/>
                      <a:r>
                        <a:rPr lang="en-US" sz="1000" b="0" i="0" u="none" strike="noStrike" baseline="0">
                          <a:latin typeface="Verdana"/>
                        </a:rPr>
                        <a:t>Original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2010-04-30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2009-08-25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2009-08-28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2009-02-11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2008-10-21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2010-02-13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368">
                <a:tc>
                  <a:txBody>
                    <a:bodyPr/>
                    <a:lstStyle/>
                    <a:p>
                      <a:pPr algn="ctr" fontAlgn="b"/>
                      <a:r>
                        <a:rPr lang="en-US" sz="1000" b="0" i="0" u="none" strike="noStrike" baseline="0">
                          <a:latin typeface="Verdana"/>
                        </a:rPr>
                        <a:t>Previous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2010-07-31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2010-04-30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2009-08-25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2009-09-25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baseline="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baseline="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2010-06-15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5368">
                <a:tc>
                  <a:txBody>
                    <a:bodyPr/>
                    <a:lstStyle/>
                    <a:p>
                      <a:pPr algn="ctr" fontAlgn="b"/>
                      <a:r>
                        <a:rPr lang="en-US" sz="1000" b="0" i="0" u="none" strike="noStrike" baseline="0">
                          <a:latin typeface="Verdana"/>
                        </a:rPr>
                        <a:t>Current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2011-03-31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2010-05-31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2010-01-08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2009-10-31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baseline="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1000" b="0" i="0" u="none" strike="noStrike" baseline="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2011-01-15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1235">
                <a:tc>
                  <a:txBody>
                    <a:bodyPr/>
                    <a:lstStyle/>
                    <a:p>
                      <a:pPr algn="ctr" fontAlgn="b"/>
                      <a:r>
                        <a:rPr lang="en-US" sz="1000" b="0" i="0" u="none" strike="noStrike" baseline="0">
                          <a:latin typeface="Verdana"/>
                        </a:rPr>
                        <a:t>Achieved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2011-05-03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2010-06-15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2010-01-08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2009-11-17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2009-02-12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a:latin typeface="Verdana"/>
                        </a:rPr>
                        <a:t>2008-10-21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000" b="0" i="0" u="none" strike="noStrike" baseline="0" dirty="0">
                          <a:latin typeface="Verdana"/>
                        </a:rPr>
                        <a:t>2011-01-19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p:txBody>
          <a:bodyPr/>
          <a:lstStyle/>
          <a:p>
            <a:r>
              <a:rPr lang="en-US" altLang="zh-CN" dirty="0" smtClean="0">
                <a:ea typeface="宋体" charset="-122"/>
              </a:rPr>
              <a:t>WI/Release update:</a:t>
            </a:r>
            <a:br>
              <a:rPr lang="en-US" altLang="zh-CN" dirty="0" smtClean="0">
                <a:ea typeface="宋体" charset="-122"/>
              </a:rPr>
            </a:br>
            <a:r>
              <a:rPr lang="en-US" altLang="zh-CN" dirty="0" smtClean="0">
                <a:ea typeface="宋体" charset="-122"/>
              </a:rPr>
              <a:t> CPNS</a:t>
            </a:r>
            <a:r>
              <a:rPr lang="en-GB" altLang="ja-JP" dirty="0" smtClean="0">
                <a:ea typeface="MS PGothic" pitchFamily="34" charset="-128"/>
              </a:rPr>
              <a:t> 1.1 </a:t>
            </a:r>
            <a:r>
              <a:rPr lang="en-GB" altLang="ja-JP" sz="1600" dirty="0" err="1" smtClean="0">
                <a:ea typeface="MS PGothic" pitchFamily="34" charset="-128"/>
              </a:rPr>
              <a:t>i</a:t>
            </a:r>
            <a:r>
              <a:rPr lang="en-GB" altLang="ja-JP" sz="1600" dirty="0" smtClean="0">
                <a:ea typeface="MS PGothic" pitchFamily="34" charset="-128"/>
              </a:rPr>
              <a:t>/ii</a:t>
            </a:r>
            <a:endParaRPr lang="en-US" altLang="zh-CN" sz="1600" dirty="0" smtClean="0">
              <a:ea typeface="MS PGothic" pitchFamily="34" charset="-128"/>
            </a:endParaRPr>
          </a:p>
        </p:txBody>
      </p:sp>
      <p:sp>
        <p:nvSpPr>
          <p:cNvPr id="9219" name="Rectangle 3"/>
          <p:cNvSpPr>
            <a:spLocks noGrp="1" noChangeArrowheads="1"/>
          </p:cNvSpPr>
          <p:nvPr>
            <p:ph type="body" sz="half" idx="4294967295"/>
          </p:nvPr>
        </p:nvSpPr>
        <p:spPr>
          <a:xfrm>
            <a:off x="185738" y="1100138"/>
            <a:ext cx="9070975" cy="5154612"/>
          </a:xfrm>
        </p:spPr>
        <p:txBody>
          <a:bodyPr/>
          <a:lstStyle/>
          <a:p>
            <a:pPr marL="0" indent="0">
              <a:lnSpc>
                <a:spcPct val="80000"/>
              </a:lnSpc>
            </a:pPr>
            <a:r>
              <a:rPr lang="en-GB" altLang="ja-JP" sz="2500" b="1" dirty="0" smtClean="0">
                <a:ea typeface="MS PGothic" pitchFamily="34" charset="-128"/>
              </a:rPr>
              <a:t>Overall progress since last report</a:t>
            </a:r>
          </a:p>
          <a:p>
            <a:pPr marL="444500" lvl="1">
              <a:lnSpc>
                <a:spcPct val="80000"/>
              </a:lnSpc>
            </a:pPr>
            <a:r>
              <a:rPr lang="en-US" altLang="ja-JP" sz="2000" dirty="0" smtClean="0">
                <a:ea typeface="MS PGothic" pitchFamily="34" charset="-128"/>
              </a:rPr>
              <a:t>RD has been approved as Candidate (On schedule)</a:t>
            </a:r>
          </a:p>
          <a:p>
            <a:pPr marL="444500" lvl="1">
              <a:lnSpc>
                <a:spcPct val="80000"/>
              </a:lnSpc>
            </a:pPr>
            <a:r>
              <a:rPr lang="en-US" altLang="ja-JP" sz="2000" dirty="0" smtClean="0">
                <a:solidFill>
                  <a:schemeClr val="tx1"/>
                </a:solidFill>
                <a:ea typeface="MS PGothic" pitchFamily="34" charset="-128"/>
              </a:rPr>
              <a:t>AD review started on 3</a:t>
            </a:r>
            <a:r>
              <a:rPr lang="en-US" altLang="ja-JP" sz="2000" baseline="30000" dirty="0" smtClean="0">
                <a:solidFill>
                  <a:schemeClr val="tx1"/>
                </a:solidFill>
                <a:ea typeface="MS PGothic" pitchFamily="34" charset="-128"/>
              </a:rPr>
              <a:t>rd</a:t>
            </a:r>
            <a:r>
              <a:rPr lang="en-US" altLang="ja-JP" sz="2000" dirty="0" smtClean="0">
                <a:solidFill>
                  <a:schemeClr val="tx1"/>
                </a:solidFill>
                <a:ea typeface="MS PGothic" pitchFamily="34" charset="-128"/>
              </a:rPr>
              <a:t> of April</a:t>
            </a:r>
          </a:p>
          <a:p>
            <a:pPr marL="671512" lvl="2">
              <a:lnSpc>
                <a:spcPct val="80000"/>
              </a:lnSpc>
            </a:pPr>
            <a:r>
              <a:rPr lang="en-US" altLang="ja-JP" sz="1800" dirty="0" smtClean="0">
                <a:solidFill>
                  <a:schemeClr val="tx1"/>
                </a:solidFill>
                <a:ea typeface="MS PGothic" pitchFamily="34" charset="-128"/>
              </a:rPr>
              <a:t>43 Comments are submitted</a:t>
            </a:r>
          </a:p>
          <a:p>
            <a:pPr marL="671512" lvl="2">
              <a:lnSpc>
                <a:spcPct val="80000"/>
              </a:lnSpc>
            </a:pPr>
            <a:r>
              <a:rPr lang="en-US" altLang="ja-JP" sz="1800" dirty="0" smtClean="0">
                <a:solidFill>
                  <a:schemeClr val="tx1"/>
                </a:solidFill>
                <a:ea typeface="MS PGothic" pitchFamily="34" charset="-128"/>
              </a:rPr>
              <a:t>ARC Group provided comments regarding “Charging” </a:t>
            </a:r>
            <a:r>
              <a:rPr lang="en-US" altLang="ja-JP" sz="1800" dirty="0" smtClean="0">
                <a:solidFill>
                  <a:schemeClr val="tx1"/>
                </a:solidFill>
                <a:ea typeface="MS PGothic" pitchFamily="34" charset="-128"/>
              </a:rPr>
              <a:t>functionalities</a:t>
            </a:r>
            <a:endParaRPr lang="en-US" altLang="ja-JP" sz="1800" dirty="0" smtClean="0">
              <a:solidFill>
                <a:schemeClr val="tx1"/>
              </a:solidFill>
              <a:ea typeface="MS PGothic" pitchFamily="34" charset="-128"/>
            </a:endParaRPr>
          </a:p>
          <a:p>
            <a:pPr marL="444500" lvl="1">
              <a:lnSpc>
                <a:spcPct val="80000"/>
              </a:lnSpc>
            </a:pPr>
            <a:r>
              <a:rPr lang="en-US" altLang="ja-JP" sz="2000" dirty="0" smtClean="0">
                <a:solidFill>
                  <a:schemeClr val="tx1"/>
                </a:solidFill>
                <a:ea typeface="MS PGothic" pitchFamily="34" charset="-128"/>
              </a:rPr>
              <a:t>Almost 90% AD review comments are closed</a:t>
            </a:r>
            <a:endParaRPr lang="en-US" altLang="ja-JP" sz="2000" dirty="0" smtClean="0">
              <a:solidFill>
                <a:schemeClr val="tx1"/>
              </a:solidFill>
              <a:ea typeface="MS PGothic" pitchFamily="34" charset="-128"/>
            </a:endParaRPr>
          </a:p>
          <a:p>
            <a:pPr marL="671512" lvl="2">
              <a:lnSpc>
                <a:spcPct val="80000"/>
              </a:lnSpc>
            </a:pPr>
            <a:r>
              <a:rPr lang="en-US" altLang="ja-JP" sz="1800" dirty="0" smtClean="0">
                <a:solidFill>
                  <a:schemeClr val="tx1"/>
                </a:solidFill>
                <a:ea typeface="MS PGothic" pitchFamily="34" charset="-128"/>
              </a:rPr>
              <a:t>1 CR that will close all remaining comments will be discussed in the next CC</a:t>
            </a:r>
            <a:endParaRPr lang="en-US" altLang="ja-JP" sz="1800" dirty="0" smtClean="0">
              <a:solidFill>
                <a:schemeClr val="tx1"/>
              </a:solidFill>
              <a:ea typeface="MS PGothic" pitchFamily="34" charset="-128"/>
            </a:endParaRPr>
          </a:p>
          <a:p>
            <a:pPr marL="444500" lvl="1">
              <a:lnSpc>
                <a:spcPct val="80000"/>
              </a:lnSpc>
            </a:pPr>
            <a:r>
              <a:rPr lang="en-US" altLang="ja-JP" sz="2000" dirty="0" smtClean="0">
                <a:ea typeface="MS PGothic" pitchFamily="34" charset="-128"/>
              </a:rPr>
              <a:t>TS contributions are discussed</a:t>
            </a:r>
          </a:p>
          <a:p>
            <a:pPr marL="671512" lvl="2">
              <a:lnSpc>
                <a:spcPct val="80000"/>
              </a:lnSpc>
            </a:pPr>
            <a:r>
              <a:rPr lang="en-US" altLang="ja-JP" sz="1800" dirty="0" smtClean="0">
                <a:ea typeface="MS PGothic" pitchFamily="34" charset="-128"/>
              </a:rPr>
              <a:t>15+ CRs are discussed regarding Service Group, Mode Switching, PN Admin, etc.</a:t>
            </a:r>
            <a:endParaRPr lang="en-US" altLang="ja-JP" sz="1800" dirty="0" smtClean="0">
              <a:ea typeface="MS PGothic" pitchFamily="34" charset="-128"/>
            </a:endParaRPr>
          </a:p>
          <a:p>
            <a:pPr marL="671512" lvl="2">
              <a:lnSpc>
                <a:spcPct val="80000"/>
              </a:lnSpc>
            </a:pPr>
            <a:endParaRPr lang="en-GB" altLang="ja-JP" sz="2000" dirty="0" smtClean="0">
              <a:solidFill>
                <a:srgbClr val="FF0000"/>
              </a:solidFill>
              <a:ea typeface="MS PGothic" pitchFamily="34" charset="-128"/>
            </a:endParaRPr>
          </a:p>
          <a:p>
            <a:pPr marL="0" indent="0">
              <a:lnSpc>
                <a:spcPct val="80000"/>
              </a:lnSpc>
            </a:pPr>
            <a:r>
              <a:rPr lang="en-GB" altLang="ja-JP" sz="2500" b="1" dirty="0" smtClean="0">
                <a:ea typeface="MS PGothic" pitchFamily="34" charset="-128"/>
              </a:rPr>
              <a:t>Plan for the next 3 months</a:t>
            </a:r>
          </a:p>
          <a:p>
            <a:pPr marL="444500" lvl="1">
              <a:lnSpc>
                <a:spcPct val="80000"/>
              </a:lnSpc>
            </a:pPr>
            <a:r>
              <a:rPr lang="en-US" altLang="ja-JP" sz="2000" dirty="0" smtClean="0">
                <a:ea typeface="MS PGothic" pitchFamily="34" charset="-128"/>
              </a:rPr>
              <a:t>Approval of AD as candidate – 31</a:t>
            </a:r>
            <a:r>
              <a:rPr lang="en-US" altLang="ja-JP" sz="2000" baseline="30000" dirty="0" smtClean="0">
                <a:ea typeface="MS PGothic" pitchFamily="34" charset="-128"/>
              </a:rPr>
              <a:t>st</a:t>
            </a:r>
            <a:r>
              <a:rPr lang="en-US" altLang="ja-JP" sz="2000" dirty="0" smtClean="0">
                <a:ea typeface="MS PGothic" pitchFamily="34" charset="-128"/>
              </a:rPr>
              <a:t> of May (will be achieved on schedule)</a:t>
            </a:r>
          </a:p>
          <a:p>
            <a:pPr marL="444500" lvl="1">
              <a:lnSpc>
                <a:spcPct val="80000"/>
              </a:lnSpc>
            </a:pPr>
            <a:r>
              <a:rPr lang="en-US" altLang="ja-JP" sz="2000" dirty="0" smtClean="0">
                <a:ea typeface="MS PGothic" pitchFamily="34" charset="-128"/>
              </a:rPr>
              <a:t>Final TS discussion in New </a:t>
            </a:r>
            <a:r>
              <a:rPr lang="en-US" altLang="ja-JP" sz="2000" dirty="0" smtClean="0">
                <a:ea typeface="MS PGothic" pitchFamily="34" charset="-128"/>
              </a:rPr>
              <a:t>York City (will be achieved on schedule)</a:t>
            </a:r>
            <a:endParaRPr lang="en-US" altLang="ja-JP" sz="2000" dirty="0" smtClean="0">
              <a:ea typeface="MS PGothic" pitchFamily="34" charset="-128"/>
            </a:endParaRPr>
          </a:p>
          <a:p>
            <a:pPr marL="444500" lvl="1">
              <a:lnSpc>
                <a:spcPct val="80000"/>
              </a:lnSpc>
            </a:pPr>
            <a:r>
              <a:rPr lang="en-US" altLang="ja-JP" sz="2000" dirty="0" smtClean="0">
                <a:ea typeface="MS PGothic" pitchFamily="34" charset="-128"/>
              </a:rPr>
              <a:t>Start </a:t>
            </a:r>
            <a:r>
              <a:rPr lang="en-US" altLang="ja-JP" sz="2000" dirty="0" smtClean="0">
                <a:ea typeface="MS PGothic" pitchFamily="34" charset="-128"/>
              </a:rPr>
              <a:t>Consistency Review right after the meeting in NY</a:t>
            </a:r>
            <a:endParaRPr lang="en-US" altLang="ja-JP" sz="2000" dirty="0" smtClean="0">
              <a:ea typeface="MS PGothic" pitchFamily="34" charset="-128"/>
            </a:endParaRPr>
          </a:p>
          <a:p>
            <a:pPr marL="444500" lvl="1">
              <a:lnSpc>
                <a:spcPct val="80000"/>
              </a:lnSpc>
            </a:pPr>
            <a:endParaRPr lang="en-US" altLang="ja-JP" sz="2000" dirty="0" smtClean="0">
              <a:solidFill>
                <a:srgbClr val="FF0000"/>
              </a:solidFill>
              <a:ea typeface="MS PGothic" pitchFamily="34" charset="-128"/>
            </a:endParaRPr>
          </a:p>
          <a:p>
            <a:pPr marL="0" indent="0">
              <a:lnSpc>
                <a:spcPct val="80000"/>
              </a:lnSpc>
            </a:pPr>
            <a:r>
              <a:rPr lang="en-US" altLang="ja-JP" sz="2500" b="1" dirty="0" smtClean="0">
                <a:ea typeface="MS PGothic" pitchFamily="34" charset="-128"/>
              </a:rPr>
              <a:t>Potential issues which MAY affect schedule</a:t>
            </a:r>
          </a:p>
          <a:p>
            <a:pPr marL="444500" lvl="1">
              <a:lnSpc>
                <a:spcPct val="80000"/>
              </a:lnSpc>
            </a:pPr>
            <a:r>
              <a:rPr lang="en-GB" altLang="ja-JP" sz="2000" dirty="0" smtClean="0">
                <a:ea typeface="MS PGothic" pitchFamily="34" charset="-128"/>
              </a:rPr>
              <a:t>None</a:t>
            </a:r>
          </a:p>
        </p:txBody>
      </p:sp>
      <p:sp>
        <p:nvSpPr>
          <p:cNvPr id="9220" name="Text Box 4"/>
          <p:cNvSpPr txBox="1">
            <a:spLocks noChangeArrowheads="1"/>
          </p:cNvSpPr>
          <p:nvPr/>
        </p:nvSpPr>
        <p:spPr bwMode="auto">
          <a:xfrm>
            <a:off x="1328738" y="234950"/>
            <a:ext cx="414337" cy="290513"/>
          </a:xfrm>
          <a:prstGeom prst="rect">
            <a:avLst/>
          </a:prstGeom>
          <a:solidFill>
            <a:srgbClr val="FFFF00"/>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
        <p:nvSpPr>
          <p:cNvPr id="9221" name="Text Box 6"/>
          <p:cNvSpPr txBox="1">
            <a:spLocks noChangeArrowheads="1"/>
          </p:cNvSpPr>
          <p:nvPr/>
        </p:nvSpPr>
        <p:spPr bwMode="auto">
          <a:xfrm>
            <a:off x="-423863" y="630238"/>
            <a:ext cx="414338" cy="290512"/>
          </a:xfrm>
          <a:prstGeom prst="rect">
            <a:avLst/>
          </a:prstGeom>
          <a:solidFill>
            <a:schemeClr val="hlink"/>
          </a:solidFill>
          <a:ln w="6350">
            <a:solidFill>
              <a:srgbClr val="B2B2B2"/>
            </a:solidFill>
            <a:miter lim="800000"/>
            <a:headEnd/>
            <a:tailEnd/>
          </a:ln>
        </p:spPr>
        <p:txBody>
          <a:bodyPr lIns="91434" tIns="45718" rIns="91434" bIns="45718">
            <a:spAutoFit/>
          </a:bodyPr>
          <a:lstStyle/>
          <a:p>
            <a:pPr defTabSz="912813"/>
            <a:r>
              <a:rPr lang="en-US" altLang="zh-CN" sz="1400">
                <a:ea typeface="宋体" charset="-122"/>
                <a:cs typeface="Arial" charset="0"/>
              </a:rPr>
              <a:t>▼</a:t>
            </a:r>
          </a:p>
        </p:txBody>
      </p:sp>
      <p:sp>
        <p:nvSpPr>
          <p:cNvPr id="7" name="WordArt 11"/>
          <p:cNvSpPr>
            <a:spLocks noChangeArrowheads="1" noChangeShapeType="1" noTextEdit="1"/>
          </p:cNvSpPr>
          <p:nvPr/>
        </p:nvSpPr>
        <p:spPr bwMode="auto">
          <a:xfrm>
            <a:off x="3843337" y="5340350"/>
            <a:ext cx="5029200" cy="914400"/>
          </a:xfrm>
          <a:prstGeom prst="rect">
            <a:avLst/>
          </a:prstGeom>
        </p:spPr>
        <p:txBody>
          <a:bodyPr wrap="none" fromWordArt="1">
            <a:prstTxWarp prst="textCascadeUp">
              <a:avLst>
                <a:gd name="adj" fmla="val 44444"/>
              </a:avLst>
            </a:prstTxWarp>
            <a:scene3d>
              <a:camera prst="legacyPerspectiveFront">
                <a:rot lat="20519976" lon="1080000" rev="0"/>
              </a:camera>
              <a:lightRig rig="legacyHarsh2" dir="b"/>
            </a:scene3d>
            <a:sp3d extrusionH="430200" prstMaterial="legacyMatte">
              <a:extrusionClr>
                <a:srgbClr val="FF6600"/>
              </a:extrusionClr>
            </a:sp3d>
          </a:bodyPr>
          <a:lstStyle/>
          <a:p>
            <a:pPr algn="ctr"/>
            <a:r>
              <a:rPr lang="en-US" altLang="zh-CN" sz="3200" kern="10" dirty="0">
                <a:ln w="9525">
                  <a:round/>
                  <a:headEnd/>
                  <a:tailEnd/>
                </a:ln>
                <a:gradFill rotWithShape="1">
                  <a:gsLst>
                    <a:gs pos="0">
                      <a:srgbClr val="FFE701"/>
                    </a:gs>
                    <a:gs pos="100000">
                      <a:srgbClr val="FE3E02"/>
                    </a:gs>
                  </a:gsLst>
                  <a:lin ang="5400000" scaled="1"/>
                </a:gradFill>
                <a:latin typeface="Impact"/>
              </a:rPr>
              <a:t>On schedule</a:t>
            </a:r>
            <a:endParaRPr lang="zh-CN" altLang="en-US" sz="3200" kern="10" dirty="0">
              <a:ln w="9525">
                <a:round/>
                <a:headEnd/>
                <a:tailEnd/>
              </a:ln>
              <a:gradFill rotWithShape="1">
                <a:gsLst>
                  <a:gs pos="0">
                    <a:srgbClr val="FFE701"/>
                  </a:gs>
                  <a:gs pos="100000">
                    <a:srgbClr val="FE3E02"/>
                  </a:gs>
                </a:gsLst>
                <a:lin ang="5400000" scaled="1"/>
              </a:gradFill>
              <a:latin typeface="Impac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338138" y="234950"/>
            <a:ext cx="8748712" cy="703263"/>
          </a:xfrm>
        </p:spPr>
        <p:txBody>
          <a:bodyPr/>
          <a:lstStyle/>
          <a:p>
            <a:r>
              <a:rPr lang="en-US" altLang="zh-CN" dirty="0" smtClean="0">
                <a:ea typeface="宋体" charset="-122"/>
              </a:rPr>
              <a:t>WI/Release update:</a:t>
            </a:r>
            <a:br>
              <a:rPr lang="en-US" altLang="zh-CN" dirty="0" smtClean="0">
                <a:ea typeface="宋体" charset="-122"/>
              </a:rPr>
            </a:br>
            <a:r>
              <a:rPr lang="en-US" altLang="zh-CN" dirty="0" smtClean="0">
                <a:ea typeface="宋体" charset="-122"/>
              </a:rPr>
              <a:t> CPNS</a:t>
            </a:r>
            <a:r>
              <a:rPr lang="en-GB" altLang="ja-JP" dirty="0" smtClean="0">
                <a:ea typeface="MS PGothic" pitchFamily="34" charset="-128"/>
              </a:rPr>
              <a:t> 1.1 </a:t>
            </a:r>
            <a:r>
              <a:rPr lang="en-GB" altLang="ja-JP" sz="1600" dirty="0" smtClean="0">
                <a:ea typeface="MS PGothic" pitchFamily="34" charset="-128"/>
              </a:rPr>
              <a:t>ii/ii</a:t>
            </a:r>
            <a:endParaRPr lang="en-US" altLang="zh-CN" sz="1600" dirty="0" smtClean="0">
              <a:ea typeface="MS PGothic" pitchFamily="34" charset="-128"/>
            </a:endParaRPr>
          </a:p>
        </p:txBody>
      </p:sp>
      <p:sp>
        <p:nvSpPr>
          <p:cNvPr id="1088" name="Rectangle 64"/>
          <p:cNvSpPr>
            <a:spLocks noChangeArrowheads="1"/>
          </p:cNvSpPr>
          <p:nvPr/>
        </p:nvSpPr>
        <p:spPr bwMode="auto">
          <a:xfrm>
            <a:off x="185738" y="996950"/>
            <a:ext cx="4703532" cy="42473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en-GB" altLang="ja-JP" dirty="0">
                <a:solidFill>
                  <a:srgbClr val="000066"/>
                </a:solidFill>
                <a:ea typeface="MS PGothic" pitchFamily="34" charset="-128"/>
              </a:rPr>
              <a:t>WISPR last updated: </a:t>
            </a:r>
            <a:r>
              <a:rPr lang="en-GB" altLang="ja-JP" dirty="0" smtClean="0">
                <a:solidFill>
                  <a:srgbClr val="000066"/>
                </a:solidFill>
                <a:ea typeface="MS PGothic" pitchFamily="34" charset="-128"/>
              </a:rPr>
              <a:t>2012-04-18</a:t>
            </a:r>
            <a:endParaRPr lang="en-US" altLang="zh-CN" dirty="0">
              <a:solidFill>
                <a:srgbClr val="000066"/>
              </a:solidFill>
              <a:ea typeface="MS PGothic" pitchFamily="34" charset="-128"/>
            </a:endParaRPr>
          </a:p>
        </p:txBody>
      </p:sp>
      <p:graphicFrame>
        <p:nvGraphicFramePr>
          <p:cNvPr id="6" name="Chart 4"/>
          <p:cNvGraphicFramePr>
            <a:graphicFrameLocks/>
          </p:cNvGraphicFramePr>
          <p:nvPr/>
        </p:nvGraphicFramePr>
        <p:xfrm>
          <a:off x="414337" y="1454150"/>
          <a:ext cx="8001000" cy="3962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표 7"/>
          <p:cNvGraphicFramePr>
            <a:graphicFrameLocks noGrp="1"/>
          </p:cNvGraphicFramePr>
          <p:nvPr/>
        </p:nvGraphicFramePr>
        <p:xfrm>
          <a:off x="414337" y="5492750"/>
          <a:ext cx="8077197" cy="838200"/>
        </p:xfrm>
        <a:graphic>
          <a:graphicData uri="http://schemas.openxmlformats.org/drawingml/2006/table">
            <a:tbl>
              <a:tblPr/>
              <a:tblGrid>
                <a:gridCol w="1232835"/>
                <a:gridCol w="977766"/>
                <a:gridCol w="977766"/>
                <a:gridCol w="977766"/>
                <a:gridCol w="977766"/>
                <a:gridCol w="977766"/>
                <a:gridCol w="977766"/>
                <a:gridCol w="977766"/>
              </a:tblGrid>
              <a:tr h="180152">
                <a:tc>
                  <a:txBody>
                    <a:bodyPr/>
                    <a:lstStyle/>
                    <a:p>
                      <a:pPr algn="ctr" fontAlgn="b"/>
                      <a:endParaRPr lang="ko-KR" altLang="en-US" sz="900" b="1" i="0" u="none" strike="noStrike">
                        <a:latin typeface="Verdana"/>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Candidate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AD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TS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RD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AD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RD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CR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2603">
                <a:tc>
                  <a:txBody>
                    <a:bodyPr/>
                    <a:lstStyle/>
                    <a:p>
                      <a:pPr algn="ctr" fontAlgn="b"/>
                      <a:r>
                        <a:rPr lang="en-US" sz="700" b="0" i="0" u="none" strike="noStrike">
                          <a:latin typeface="Verdana"/>
                        </a:rPr>
                        <a:t>Original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2012-09-30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2012-03-31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2012-02-24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2011-12-05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2011-08-16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2012-07-20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2603">
                <a:tc>
                  <a:txBody>
                    <a:bodyPr/>
                    <a:lstStyle/>
                    <a:p>
                      <a:pPr algn="ctr" fontAlgn="b"/>
                      <a:r>
                        <a:rPr lang="en-US" sz="700" b="0" i="0" u="none" strike="noStrike">
                          <a:latin typeface="Verdana"/>
                        </a:rPr>
                        <a:t>Previous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2012-03-31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2603">
                <a:tc>
                  <a:txBody>
                    <a:bodyPr/>
                    <a:lstStyle/>
                    <a:p>
                      <a:pPr algn="ctr" fontAlgn="b"/>
                      <a:r>
                        <a:rPr lang="en-US" sz="700" b="0" i="0" u="none" strike="noStrike">
                          <a:latin typeface="Verdana"/>
                        </a:rPr>
                        <a:t>Current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2012-05-31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2012-03-14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0239">
                <a:tc>
                  <a:txBody>
                    <a:bodyPr/>
                    <a:lstStyle/>
                    <a:p>
                      <a:pPr algn="ctr" fontAlgn="b"/>
                      <a:r>
                        <a:rPr lang="en-US" sz="700" b="0" i="0" u="none" strike="noStrike">
                          <a:latin typeface="Verdana"/>
                        </a:rPr>
                        <a:t>Achieved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2012-02-22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2012-03-13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2012-02-14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ko-KR" sz="700" b="0" i="0" u="none" strike="noStrike">
                          <a:latin typeface="Verdana"/>
                        </a:rPr>
                        <a:t>2011-08-22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ko-KR" altLang="en-US" sz="700" b="0" i="0" u="none" strike="noStrike" dirty="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9415</TotalTime>
  <Pages>15</Pages>
  <Words>489</Words>
  <Application>Microsoft Office PowerPoint</Application>
  <PresentationFormat>사용자 지정</PresentationFormat>
  <Paragraphs>126</Paragraphs>
  <Slides>5</Slides>
  <Notes>4</Notes>
  <HiddenSlides>0</HiddenSlides>
  <MMClips>0</MMClips>
  <ScaleCrop>false</ScaleCrop>
  <HeadingPairs>
    <vt:vector size="4" baseType="variant">
      <vt:variant>
        <vt:lpstr>테마</vt:lpstr>
      </vt:variant>
      <vt:variant>
        <vt:i4>1</vt:i4>
      </vt:variant>
      <vt:variant>
        <vt:lpstr>슬라이드 제목</vt:lpstr>
      </vt:variant>
      <vt:variant>
        <vt:i4>5</vt:i4>
      </vt:variant>
    </vt:vector>
  </HeadingPairs>
  <TitlesOfParts>
    <vt:vector size="6" baseType="lpstr">
      <vt:lpstr>OMA Template</vt:lpstr>
      <vt:lpstr>슬라이드 1</vt:lpstr>
      <vt:lpstr>WI/Release update:  CPNS 1.0 i/ii</vt:lpstr>
      <vt:lpstr>WI/Release update:  CPNS 1.0 ii/ii</vt:lpstr>
      <vt:lpstr>WI/Release update:  CPNS 1.1 i/ii</vt:lpstr>
      <vt:lpstr>WI/Release update:  CPNS 1.1 ii/ii</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skt</cp:lastModifiedBy>
  <cp:revision>543</cp:revision>
  <cp:lastPrinted>1999-04-27T06:51:51Z</cp:lastPrinted>
  <dcterms:created xsi:type="dcterms:W3CDTF">2002-03-19T14:05:12Z</dcterms:created>
  <dcterms:modified xsi:type="dcterms:W3CDTF">2012-04-18T06:08:32Z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1302742201</vt:lpwstr>
  </property>
</Properties>
</file>