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100" d="100"/>
          <a:sy n="100" d="100"/>
        </p:scale>
        <p:origin x="-246" y="486"/>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whywhy\Local%20Settings\Temporary%20Internet%20Files\Content.IE5\7HBJKN0I\OMA-WISPR_Chart-RCC_1_0-20130604110524%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9.4182825484764546E-2"/>
          <c:y val="1.2323943661971828E-2"/>
          <c:w val="0.90120036934441361"/>
          <c:h val="0.90845070422535201"/>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41364</c:v>
                </c:pt>
                <c:pt idx="1">
                  <c:v>41333</c:v>
                </c:pt>
                <c:pt idx="2">
                  <c:v>41182</c:v>
                </c:pt>
                <c:pt idx="3">
                  <c:v>41131</c:v>
                </c:pt>
                <c:pt idx="4">
                  <c:v>41090</c:v>
                </c:pt>
                <c:pt idx="5">
                  <c:v>40848</c:v>
                </c:pt>
                <c:pt idx="6">
                  <c:v>40756</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3">
                  <c:v>40960</c:v>
                </c:pt>
                <c:pt idx="4">
                  <c:v>40981</c:v>
                </c:pt>
                <c:pt idx="5">
                  <c:v>40959</c:v>
                </c:pt>
                <c:pt idx="6">
                  <c:v>40774</c:v>
                </c:pt>
              </c:numCache>
            </c:numRef>
          </c:val>
        </c:ser>
        <c:dLbls>
          <c:showSerName val="1"/>
        </c:dLbls>
        <c:axId val="70989312"/>
        <c:axId val="71140864"/>
      </c:barChart>
      <c:scatterChart>
        <c:scatterStyle val="lineMarker"/>
        <c:ser>
          <c:idx val="3"/>
          <c:order val="4"/>
          <c:tx>
            <c:strRef>
              <c:f>Data!$G$1</c:f>
              <c:strCache>
                <c:ptCount val="1"/>
                <c:pt idx="0">
                  <c:v>2013-06-04</c:v>
                </c:pt>
              </c:strCache>
            </c:strRef>
          </c:tx>
          <c:spPr>
            <a:ln w="22225">
              <a:solidFill>
                <a:srgbClr val="FF0000"/>
              </a:solidFill>
            </a:ln>
          </c:spPr>
          <c:marker>
            <c:symbol val="none"/>
          </c:marker>
          <c:dLbls>
            <c:delete val="1"/>
          </c:dLbls>
          <c:xVal>
            <c:numRef>
              <c:f>Data!$G$2:$G$3</c:f>
              <c:numCache>
                <c:formatCode>yyyy\-mm\-dd\ hh:mm</c:formatCode>
                <c:ptCount val="2"/>
                <c:pt idx="0">
                  <c:v>41429.800647685188</c:v>
                </c:pt>
                <c:pt idx="1">
                  <c:v>41429.800647685188</c:v>
                </c:pt>
              </c:numCache>
            </c:numRef>
          </c:xVal>
          <c:yVal>
            <c:numRef>
              <c:f>Data!$H$2:$H$3</c:f>
              <c:numCache>
                <c:formatCode>General</c:formatCode>
                <c:ptCount val="2"/>
                <c:pt idx="0">
                  <c:v>0</c:v>
                </c:pt>
                <c:pt idx="1">
                  <c:v>1</c:v>
                </c:pt>
              </c:numCache>
            </c:numRef>
          </c:yVal>
        </c:ser>
        <c:dLbls>
          <c:showSerName val="1"/>
        </c:dLbls>
        <c:axId val="81072896"/>
        <c:axId val="81090816"/>
      </c:scatterChart>
      <c:catAx>
        <c:axId val="70989312"/>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zh-CN"/>
          </a:p>
        </c:txPr>
        <c:crossAx val="71140864"/>
        <c:crossesAt val="40544"/>
        <c:auto val="1"/>
        <c:lblAlgn val="ctr"/>
        <c:lblOffset val="100"/>
        <c:tickLblSkip val="1"/>
        <c:tickMarkSkip val="1"/>
      </c:catAx>
      <c:valAx>
        <c:axId val="71140864"/>
        <c:scaling>
          <c:orientation val="minMax"/>
          <c:max val="41639"/>
          <c:min val="40544"/>
        </c:scaling>
        <c:delete val="1"/>
        <c:axPos val="b"/>
        <c:numFmt formatCode="yyyy\-mm\-dd;@" sourceLinked="1"/>
        <c:tickLblPos val="none"/>
        <c:crossAx val="70989312"/>
        <c:crosses val="autoZero"/>
        <c:crossBetween val="between"/>
      </c:valAx>
      <c:valAx>
        <c:axId val="81072896"/>
        <c:scaling>
          <c:orientation val="minMax"/>
        </c:scaling>
        <c:delete val="1"/>
        <c:axPos val="b"/>
        <c:numFmt formatCode="yyyy\-mm\-dd\ hh:mm" sourceLinked="1"/>
        <c:tickLblPos val="none"/>
        <c:crossAx val="81090816"/>
        <c:crosses val="autoZero"/>
        <c:crossBetween val="midCat"/>
      </c:valAx>
      <c:valAx>
        <c:axId val="81090816"/>
        <c:scaling>
          <c:orientation val="minMax"/>
          <c:max val="1"/>
          <c:min val="0"/>
        </c:scaling>
        <c:delete val="1"/>
        <c:axPos val="r"/>
        <c:numFmt formatCode="General" sourceLinked="1"/>
        <c:tickLblPos val="none"/>
        <c:crossAx val="81072896"/>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89"/>
          <c:y val="0.93133876751321576"/>
          <c:w val="0.48725002270890999"/>
          <c:h val="3.6971830985915506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zh-CN"/>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ln/>
        </p:spPr>
      </p:sp>
      <p:sp>
        <p:nvSpPr>
          <p:cNvPr id="21506"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2012 Open Mobile Alliance Ltd.  All Rights Reserved.</a:t>
            </a:r>
            <a:endParaRPr lang="en-US" altLang="zh-CN" sz="1000" b="1" dirty="0">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OMA-TP-2012-0446</a:t>
            </a: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Slide #</a:t>
            </a:r>
            <a:fld id="{0F67D209-7F22-4EBF-9F19-D2D1710BE3C8}"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[OMA-Template-TPslides-20120101-I]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a:latin typeface="Tahoma" pitchFamily="34" charset="0"/>
                <a:ea typeface="宋体" charset="-122"/>
              </a:rPr>
              <a:t>0</a:t>
            </a:r>
            <a:r>
              <a:rPr lang="en-US" altLang="zh-CN" sz="2000" b="1" dirty="0" smtClean="0">
                <a:latin typeface="Tahoma" pitchFamily="34" charset="0"/>
                <a:ea typeface="宋体" charset="-122"/>
              </a:rPr>
              <a:t>6 Jun2013</a:t>
            </a:r>
            <a:endParaRPr lang="en-US" altLang="zh-CN" sz="2000" b="1" dirty="0">
              <a:latin typeface="Tahoma" pitchFamily="34" charset="0"/>
              <a:ea typeface="宋体" charset="-122"/>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Yan Wu, ZTE Corporation</a:t>
            </a:r>
            <a:endParaRPr lang="en-US" altLang="zh-CN" sz="2000" b="1" dirty="0">
              <a:latin typeface="Tahoma" pitchFamily="34" charset="0"/>
              <a:ea typeface="宋体" charset="-122"/>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CD</a:t>
            </a:r>
            <a:r>
              <a:rPr lang="en-US" altLang="zh-CN" sz="2000" b="1" dirty="0" smtClean="0">
                <a:latin typeface="Tahoma" pitchFamily="34" charset="0"/>
                <a:ea typeface="宋体" charset="-122"/>
              </a:rPr>
              <a:t> </a:t>
            </a:r>
            <a:r>
              <a:rPr lang="en-US" altLang="zh-CN" sz="2000" b="1" dirty="0">
                <a:latin typeface="Tahoma" pitchFamily="34" charset="0"/>
                <a:ea typeface="宋体" charset="-122"/>
              </a:rPr>
              <a:t>WG</a:t>
            </a: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2000" smtClean="0">
                <a:ea typeface="宋体" charset="-122"/>
              </a:rPr>
              <a:t>OMA-TP-2012-0446-INP_LightweightM2M_V1_0_Slip_Request </a:t>
            </a:r>
            <a:r>
              <a:rPr lang="en-US" altLang="zh-CN" sz="2400" smtClean="0">
                <a:ea typeface="宋体" charset="-122"/>
              </a:rPr>
              <a:t/>
            </a:r>
            <a:br>
              <a:rPr lang="en-US" altLang="zh-CN" sz="2400" smtClean="0">
                <a:ea typeface="宋体" charset="-122"/>
              </a:rPr>
            </a:br>
            <a:r>
              <a:rPr lang="en-US" altLang="zh-CN" sz="2400" smtClean="0">
                <a:ea typeface="宋体" charset="-122"/>
              </a:rPr>
              <a:t/>
            </a:r>
            <a:br>
              <a:rPr lang="en-US" altLang="zh-CN" sz="2400" smtClean="0">
                <a:ea typeface="宋体" charset="-122"/>
              </a:rPr>
            </a:br>
            <a:r>
              <a:rPr lang="en-US" altLang="zh-CN" smtClean="0">
                <a:ea typeface="宋体" charset="-122"/>
              </a:rPr>
              <a:t>LightweightM2M v1.0 Slip Request</a:t>
            </a:r>
            <a:br>
              <a:rPr lang="en-US" altLang="zh-CN" smtClean="0">
                <a:ea typeface="宋体" charset="-122"/>
              </a:rPr>
            </a:br>
            <a:r>
              <a:rPr lang="en-US" altLang="zh-CN" sz="600" smtClean="0">
                <a:ea typeface="宋体" charset="-122"/>
              </a:rPr>
              <a:t/>
            </a:r>
            <a:br>
              <a:rPr lang="en-US" altLang="zh-CN" sz="600" smtClean="0">
                <a:ea typeface="宋体" charset="-122"/>
              </a:rPr>
            </a:br>
            <a:r>
              <a:rPr lang="en-US" altLang="zh-CN" sz="600" smtClean="0">
                <a:ea typeface="宋体" charset="-122"/>
              </a:rPr>
              <a:t/>
            </a:r>
            <a:br>
              <a:rPr lang="en-US" altLang="zh-CN" sz="600" smtClean="0">
                <a:ea typeface="宋体" charset="-122"/>
              </a:rPr>
            </a:br>
            <a:r>
              <a:rPr lang="en-US" altLang="zh-CN" sz="600" smtClean="0">
                <a:ea typeface="宋体" charset="-122"/>
              </a:rPr>
              <a:t/>
            </a:r>
            <a:br>
              <a:rPr lang="en-US" altLang="zh-CN" sz="600" smtClean="0">
                <a:ea typeface="宋体" charset="-122"/>
              </a:rPr>
            </a:br>
            <a:endParaRPr lang="en-US" altLang="zh-CN" smtClean="0">
              <a:ea typeface="宋体" charset="-122"/>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charset="-122"/>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a:solidFill>
                  <a:srgbClr val="800000"/>
                </a:solidFill>
                <a:latin typeface="Tahoma" pitchFamily="34" charset="0"/>
                <a:ea typeface="宋体" charset="-122"/>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a:ea typeface="宋体" charset="-122"/>
                <a:cs typeface="Times New Roman" pitchFamily="18" charset="0"/>
              </a:rPr>
              <a:t>Intellectual Property Rights</a:t>
            </a:r>
          </a:p>
          <a:p>
            <a:pPr defTabSz="762000" eaLnBrk="0" hangingPunct="0">
              <a:lnSpc>
                <a:spcPct val="90000"/>
              </a:lnSpc>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18434" name="Rectangle 2"/>
          <p:cNvSpPr>
            <a:spLocks noGrp="1" noChangeArrowheads="1"/>
          </p:cNvSpPr>
          <p:nvPr>
            <p:ph type="body" idx="1"/>
          </p:nvPr>
        </p:nvSpPr>
        <p:spPr>
          <a:xfrm>
            <a:off x="292100" y="1011238"/>
            <a:ext cx="8778875" cy="5091112"/>
          </a:xfrm>
        </p:spPr>
        <p:txBody>
          <a:bodyPr/>
          <a:lstStyle/>
          <a:p>
            <a:pPr>
              <a:lnSpc>
                <a:spcPct val="90000"/>
              </a:lnSpc>
            </a:pPr>
            <a:r>
              <a:rPr lang="en-CA" altLang="zh-CN" sz="2000" dirty="0" smtClean="0">
                <a:ea typeface="宋体" charset="-122"/>
              </a:rPr>
              <a:t>New </a:t>
            </a:r>
            <a:r>
              <a:rPr lang="en-CA" altLang="zh-CN" sz="2000" dirty="0" smtClean="0">
                <a:ea typeface="宋体" charset="-122"/>
              </a:rPr>
              <a:t>CONRR </a:t>
            </a:r>
            <a:r>
              <a:rPr lang="en-CA" altLang="zh-CN" sz="2000" dirty="0" smtClean="0">
                <a:ea typeface="宋体" charset="-122"/>
              </a:rPr>
              <a:t>start and Candidate A</a:t>
            </a:r>
            <a:r>
              <a:rPr lang="en-CA" altLang="ko-KR" sz="2000" dirty="0" smtClean="0">
                <a:ea typeface="굴림" pitchFamily="34" charset="-127"/>
              </a:rPr>
              <a:t>pproval</a:t>
            </a:r>
            <a:r>
              <a:rPr lang="en-CA" altLang="zh-CN" sz="2000" dirty="0" smtClean="0">
                <a:ea typeface="宋体" charset="-122"/>
              </a:rPr>
              <a:t> Date</a:t>
            </a:r>
            <a:r>
              <a:rPr lang="en-CA" altLang="ko-KR" sz="2000" dirty="0" smtClean="0">
                <a:ea typeface="굴림" pitchFamily="34" charset="-127"/>
              </a:rPr>
              <a:t>s</a:t>
            </a:r>
            <a:r>
              <a:rPr lang="en-CA" altLang="zh-CN" sz="2000" dirty="0" smtClean="0">
                <a:ea typeface="宋体" charset="-122"/>
              </a:rPr>
              <a:t> Request</a:t>
            </a:r>
            <a:r>
              <a:rPr lang="en-CA" altLang="ko-KR" sz="2000" dirty="0" smtClean="0">
                <a:ea typeface="굴림" pitchFamily="34" charset="-127"/>
              </a:rPr>
              <a:t> for </a:t>
            </a:r>
            <a:br>
              <a:rPr lang="en-CA" altLang="ko-KR" sz="2000" dirty="0" smtClean="0">
                <a:ea typeface="굴림" pitchFamily="34" charset="-127"/>
              </a:rPr>
            </a:br>
            <a:r>
              <a:rPr lang="en-US" altLang="ko-KR" sz="2000" dirty="0" smtClean="0">
                <a:ea typeface="굴림" pitchFamily="34" charset="-127"/>
              </a:rPr>
              <a:t>WI </a:t>
            </a:r>
            <a:r>
              <a:rPr lang="en-US" altLang="ko-KR" sz="2000" dirty="0" smtClean="0">
                <a:ea typeface="굴림" pitchFamily="34" charset="-127"/>
              </a:rPr>
              <a:t>(</a:t>
            </a:r>
            <a:r>
              <a:rPr lang="en-US" altLang="zh-CN" sz="2000" dirty="0" smtClean="0"/>
              <a:t>W0243) </a:t>
            </a:r>
            <a:r>
              <a:rPr lang="en-US" altLang="ko-KR" sz="2000" dirty="0" smtClean="0">
                <a:ea typeface="굴림" pitchFamily="34" charset="-127"/>
              </a:rPr>
              <a:t>RCC </a:t>
            </a:r>
            <a:r>
              <a:rPr lang="en-US" altLang="ko-KR" sz="2000" dirty="0" smtClean="0">
                <a:ea typeface="굴림" pitchFamily="34" charset="-127"/>
              </a:rPr>
              <a:t>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Progress on AD is delay, more time is needed to develop TS. </a:t>
            </a:r>
          </a:p>
          <a:p>
            <a:pPr lvl="1">
              <a:lnSpc>
                <a:spcPct val="90000"/>
              </a:lnSpc>
            </a:pPr>
            <a:r>
              <a:rPr lang="en-US" altLang="zh-CN" sz="1800" dirty="0" smtClean="0">
                <a:ea typeface="宋体" charset="-122"/>
              </a:rPr>
              <a:t>Champion changed because of Hunter Li’s leaving from ZTE Corporation. </a:t>
            </a:r>
          </a:p>
          <a:p>
            <a:pPr lvl="1">
              <a:lnSpc>
                <a:spcPct val="90000"/>
              </a:lnSpc>
            </a:pPr>
            <a:r>
              <a:rPr lang="en-US" altLang="zh-CN" sz="1800" dirty="0" smtClean="0">
                <a:ea typeface="宋体" charset="-122"/>
              </a:rPr>
              <a:t>There’s a lot of problem in the ER doc need to be fixed in the consistency review, so need more time of consistency review.</a:t>
            </a:r>
            <a:endParaRPr lang="en-US" altLang="zh-CN" sz="1800" dirty="0" smtClean="0">
              <a:ea typeface="宋体" charset="-122"/>
            </a:endParaRPr>
          </a:p>
          <a:p>
            <a:pPr>
              <a:lnSpc>
                <a:spcPct val="90000"/>
              </a:lnSpc>
            </a:pPr>
            <a:r>
              <a:rPr lang="en-US" altLang="zh-CN" sz="2000" dirty="0" smtClean="0">
                <a:ea typeface="굴림" pitchFamily="34" charset="-127"/>
              </a:rPr>
              <a:t>Soft/</a:t>
            </a:r>
            <a:r>
              <a:rPr lang="en-CA" altLang="ko-KR" sz="2000" dirty="0" smtClean="0">
                <a:ea typeface="굴림" pitchFamily="34" charset="-127"/>
              </a:rPr>
              <a:t>“Hard</a:t>
            </a:r>
            <a:r>
              <a:rPr lang="en-CA" altLang="ko-KR" sz="2000" dirty="0" smtClean="0">
                <a:ea typeface="굴림" pitchFamily="34" charset="-127"/>
              </a:rPr>
              <a:t>” WISPR dates affected: </a:t>
            </a:r>
          </a:p>
          <a:p>
            <a:pPr lvl="1">
              <a:lnSpc>
                <a:spcPct val="90000"/>
              </a:lnSpc>
            </a:pPr>
            <a:r>
              <a:rPr lang="en-CA" altLang="ko-KR" sz="1600" dirty="0" smtClean="0">
                <a:ea typeface="굴림" pitchFamily="34" charset="-127"/>
              </a:rPr>
              <a:t>ER </a:t>
            </a:r>
            <a:r>
              <a:rPr lang="en-CA" altLang="ko-KR" sz="1600" dirty="0" smtClean="0">
                <a:ea typeface="굴림" pitchFamily="34" charset="-127"/>
              </a:rPr>
              <a:t>doc </a:t>
            </a:r>
            <a:r>
              <a:rPr lang="en-CA" altLang="ko-KR" sz="1600" dirty="0" smtClean="0">
                <a:ea typeface="굴림" pitchFamily="34" charset="-127"/>
              </a:rPr>
              <a:t>Consistency review start </a:t>
            </a:r>
            <a:r>
              <a:rPr lang="en-CA" altLang="ko-KR" sz="1600" dirty="0" smtClean="0">
                <a:ea typeface="굴림" pitchFamily="34" charset="-127"/>
              </a:rPr>
              <a:t>: </a:t>
            </a:r>
            <a:r>
              <a:rPr lang="en-CA" altLang="ko-KR" sz="1600" dirty="0" smtClean="0">
                <a:ea typeface="굴림" pitchFamily="34" charset="-127"/>
              </a:rPr>
              <a:t>Existing Date: </a:t>
            </a:r>
            <a:r>
              <a:rPr lang="en-CA" altLang="ko-KR" sz="1600" dirty="0" smtClean="0">
                <a:ea typeface="굴림" pitchFamily="34" charset="-127"/>
              </a:rPr>
              <a:t>2013-02-28 </a:t>
            </a:r>
            <a:r>
              <a:rPr lang="en-CA" altLang="ko-KR" sz="1600" dirty="0" err="1" smtClean="0">
                <a:solidFill>
                  <a:srgbClr val="FF0000"/>
                </a:solidFill>
                <a:ea typeface="굴림" pitchFamily="34" charset="-127"/>
              </a:rPr>
              <a:t>2013-02-28</a:t>
            </a:r>
            <a:r>
              <a:rPr lang="en-CA" altLang="ko-KR" sz="1600" dirty="0" smtClean="0">
                <a:solidFill>
                  <a:schemeClr val="hlink"/>
                </a:solidFill>
                <a:ea typeface="굴림" pitchFamily="34" charset="-127"/>
              </a:rPr>
              <a:t> </a:t>
            </a:r>
            <a:r>
              <a:rPr lang="en-CA" altLang="ko-KR" sz="1600" dirty="0" smtClean="0">
                <a:ea typeface="굴림" pitchFamily="34" charset="-127"/>
              </a:rPr>
              <a:t>-&gt;  New Dates: </a:t>
            </a:r>
            <a:r>
              <a:rPr lang="en-CA" altLang="ko-KR" sz="1600" dirty="0" smtClean="0">
                <a:solidFill>
                  <a:srgbClr val="FF0000"/>
                </a:solidFill>
                <a:ea typeface="굴림" pitchFamily="34" charset="-127"/>
              </a:rPr>
              <a:t>2013-06-</a:t>
            </a:r>
            <a:r>
              <a:rPr lang="en-US" altLang="ko-KR" sz="1600" dirty="0" smtClean="0">
                <a:solidFill>
                  <a:srgbClr val="FF0000"/>
                </a:solidFill>
                <a:ea typeface="굴림" pitchFamily="34" charset="-127"/>
              </a:rPr>
              <a:t>30</a:t>
            </a:r>
            <a:endParaRPr lang="en-CA" altLang="ko-KR" sz="1600" dirty="0" smtClean="0">
              <a:ea typeface="굴림" pitchFamily="34" charset="-127"/>
            </a:endParaRPr>
          </a:p>
          <a:p>
            <a:pPr lvl="1">
              <a:lnSpc>
                <a:spcPct val="90000"/>
              </a:lnSpc>
            </a:pPr>
            <a:r>
              <a:rPr lang="en-CA" altLang="ko-KR" sz="1600" dirty="0" smtClean="0">
                <a:ea typeface="굴림" pitchFamily="34" charset="-127"/>
              </a:rPr>
              <a:t>ER approved as candidate d</a:t>
            </a:r>
            <a:r>
              <a:rPr lang="en-US" altLang="ko-KR" sz="1600" dirty="0" err="1" smtClean="0">
                <a:ea typeface="굴림" pitchFamily="34" charset="-127"/>
              </a:rPr>
              <a:t>ates</a:t>
            </a:r>
            <a:r>
              <a:rPr lang="en-US" altLang="ko-KR" sz="1600" dirty="0" smtClean="0">
                <a:ea typeface="굴림" pitchFamily="34" charset="-127"/>
              </a:rPr>
              <a:t>: </a:t>
            </a:r>
            <a:r>
              <a:rPr lang="en-US" sz="1600" dirty="0" smtClean="0">
                <a:solidFill>
                  <a:srgbClr val="FF0000"/>
                </a:solidFill>
                <a:ea typeface="굴림" pitchFamily="34" charset="-127"/>
              </a:rPr>
              <a:t>2013-03-31</a:t>
            </a:r>
            <a:r>
              <a:rPr lang="en-US" sz="1500" dirty="0" smtClean="0">
                <a:ea typeface="굴림" pitchFamily="34" charset="-127"/>
              </a:rPr>
              <a:t>-</a:t>
            </a:r>
            <a:r>
              <a:rPr lang="en-US" sz="1500" dirty="0" smtClean="0">
                <a:ea typeface="굴림" pitchFamily="34" charset="-127"/>
              </a:rPr>
              <a:t>&gt; New Dates: </a:t>
            </a:r>
            <a:r>
              <a:rPr lang="en-US" sz="1600" dirty="0" smtClean="0">
                <a:solidFill>
                  <a:srgbClr val="FF0000"/>
                </a:solidFill>
                <a:ea typeface="굴림" pitchFamily="34" charset="-127"/>
              </a:rPr>
              <a:t>2013-09-30</a:t>
            </a:r>
            <a:endParaRPr lang="en-US" sz="1600" dirty="0" smtClean="0">
              <a:solidFill>
                <a:srgbClr val="FF0000"/>
              </a:solidFill>
              <a:ea typeface="굴림"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4"/>
          <p:cNvGraphicFramePr>
            <a:graphicFrameLocks/>
          </p:cNvGraphicFramePr>
          <p:nvPr/>
        </p:nvGraphicFramePr>
        <p:xfrm>
          <a:off x="-1" y="234950"/>
          <a:ext cx="9024937" cy="3733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表格 8"/>
          <p:cNvGraphicFramePr>
            <a:graphicFrameLocks noGrp="1"/>
          </p:cNvGraphicFramePr>
          <p:nvPr/>
        </p:nvGraphicFramePr>
        <p:xfrm>
          <a:off x="185738" y="4425950"/>
          <a:ext cx="7086600" cy="1865631"/>
        </p:xfrm>
        <a:graphic>
          <a:graphicData uri="http://schemas.openxmlformats.org/drawingml/2006/table">
            <a:tbl>
              <a:tblPr/>
              <a:tblGrid>
                <a:gridCol w="2016125"/>
                <a:gridCol w="1095375"/>
                <a:gridCol w="1301750"/>
                <a:gridCol w="1371600"/>
                <a:gridCol w="1301750"/>
              </a:tblGrid>
              <a:tr h="984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Verdana" pitchFamily="34" charset="0"/>
                        </a:rPr>
                        <a:t>Milestone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Original 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Current Target</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Proposed Target</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Slippage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74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1" i="0" u="none" strike="noStrike" kern="1200" cap="none" normalizeH="0" baseline="0" dirty="0" smtClean="0">
                          <a:ln>
                            <a:noFill/>
                          </a:ln>
                          <a:solidFill>
                            <a:schemeClr val="tx1"/>
                          </a:solidFill>
                          <a:effectLst/>
                          <a:latin typeface="Verdana" pitchFamily="34" charset="0"/>
                          <a:ea typeface="+mn-ea"/>
                          <a:cs typeface="+mn-cs"/>
                        </a:rPr>
                        <a:t>Consistency/Closure Review Start </a:t>
                      </a:r>
                      <a:endParaRPr kumimoji="0" lang="en-US" sz="900" b="1" i="0" u="none" strike="noStrike" kern="1200" cap="none" normalizeH="0" baseline="0" dirty="0" smtClean="0">
                        <a:ln>
                          <a:noFill/>
                        </a:ln>
                        <a:solidFill>
                          <a:schemeClr val="tx1"/>
                        </a:solidFill>
                        <a:effectLst/>
                        <a:latin typeface="Verdana" pitchFamily="34" charset="0"/>
                        <a:ea typeface="+mn-ea"/>
                        <a:cs typeface="+mn-cs"/>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2013-02-28</a:t>
                      </a:r>
                      <a:endParaRPr kumimoji="0" lang="en-US" altLang="zh-CN" sz="9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2013-02-28</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2013-06-30</a:t>
                      </a:r>
                      <a:r>
                        <a:rPr kumimoji="0" lang="zh-CN" altLang="en-US" sz="900" b="0" i="0" u="none" strike="noStrike" cap="none" normalizeH="0" baseline="0" dirty="0" smtClean="0">
                          <a:ln>
                            <a:noFill/>
                          </a:ln>
                          <a:solidFill>
                            <a:schemeClr val="tx1"/>
                          </a:solidFill>
                          <a:effectLst/>
                          <a:latin typeface="Verdana" pitchFamily="34" charset="0"/>
                          <a:ea typeface="宋体" charset="-122"/>
                        </a:rPr>
                        <a:t>　</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Verdana" pitchFamily="34" charset="0"/>
                          <a:ea typeface="宋体" charset="-122"/>
                        </a:rPr>
                        <a:t>4 months</a:t>
                      </a:r>
                      <a:r>
                        <a:rPr kumimoji="0" lang="zh-CN" altLang="en-US" sz="900" b="0" i="0" u="none" strike="noStrike" cap="none" normalizeH="0" baseline="0" dirty="0" smtClean="0">
                          <a:ln>
                            <a:noFill/>
                          </a:ln>
                          <a:solidFill>
                            <a:schemeClr val="tx1"/>
                          </a:solidFill>
                          <a:effectLst/>
                          <a:latin typeface="Verdana" pitchFamily="34" charset="0"/>
                          <a:ea typeface="宋体" charset="-122"/>
                        </a:rPr>
                        <a:t>　</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74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Verdana" pitchFamily="34" charset="0"/>
                        </a:rPr>
                        <a:t>ER as </a:t>
                      </a:r>
                      <a:r>
                        <a:rPr kumimoji="0" lang="en-US" sz="900" b="1" i="0" u="none" strike="noStrike" cap="none" normalizeH="0" baseline="0" dirty="0" smtClean="0">
                          <a:ln>
                            <a:noFill/>
                          </a:ln>
                          <a:solidFill>
                            <a:schemeClr val="tx1"/>
                          </a:solidFill>
                          <a:effectLst/>
                          <a:latin typeface="Verdana" pitchFamily="34" charset="0"/>
                        </a:rPr>
                        <a:t>candidate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2013-03-31</a:t>
                      </a:r>
                      <a:endParaRPr kumimoji="0" lang="en-US" altLang="zh-CN" sz="9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2013-03-31</a:t>
                      </a:r>
                      <a:endParaRPr kumimoji="0" lang="en-US" altLang="zh-CN" sz="9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Verdana" pitchFamily="34" charset="0"/>
                          <a:ea typeface="宋体" charset="-122"/>
                        </a:rPr>
                        <a:t>2013-09-31</a:t>
                      </a:r>
                      <a:endParaRPr kumimoji="0" lang="en-US" altLang="zh-CN" sz="900" b="0"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Verdana" pitchFamily="34" charset="0"/>
                        </a:rPr>
                        <a:t>6 </a:t>
                      </a:r>
                      <a:r>
                        <a:rPr kumimoji="0" lang="en-US" sz="900" b="0" i="0" u="none" strike="noStrike" cap="none" normalizeH="0" baseline="0" dirty="0" smtClean="0">
                          <a:ln>
                            <a:noFill/>
                          </a:ln>
                          <a:solidFill>
                            <a:schemeClr val="tx1"/>
                          </a:solidFill>
                          <a:effectLst/>
                          <a:latin typeface="Verdana" pitchFamily="34" charset="0"/>
                        </a:rPr>
                        <a:t>months</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r>
              <a:tr h="149225">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dirty="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w="12700" cap="flat" cmpd="sng" algn="ctr">
                      <a:solidFill>
                        <a:srgbClr val="C0C0C0"/>
                      </a:solidFill>
                      <a:prstDash val="solid"/>
                      <a:round/>
                      <a:headEnd type="none" w="med" len="med"/>
                      <a:tailEnd type="none" w="med" len="med"/>
                    </a:lnT>
                    <a:lnB>
                      <a:noFill/>
                    </a:lnB>
                    <a:lnTlToBr>
                      <a:noFill/>
                    </a:lnTlToBr>
                    <a:lnBlToTr>
                      <a:noFill/>
                    </a:lnBlToTr>
                    <a:noFill/>
                  </a:tcPr>
                </a:tc>
              </a:tr>
              <a:tr h="149225">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a:noFill/>
                    </a:lnB>
                    <a:lnTlToBr>
                      <a:noFill/>
                    </a:lnTlToBr>
                    <a:lnBlToTr>
                      <a:noFill/>
                    </a:lnBlToTr>
                    <a:noFill/>
                  </a:tcPr>
                </a:tc>
              </a:tr>
              <a:tr h="157163">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0"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w="12700" cap="flat" cmpd="sng" algn="ctr">
                      <a:solidFill>
                        <a:srgbClr val="C0C0C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CN" altLang="en-US" sz="800" b="1" i="0" u="none" strike="noStrike" cap="none" normalizeH="0" baseline="0" smtClean="0">
                        <a:ln>
                          <a:noFill/>
                        </a:ln>
                        <a:solidFill>
                          <a:schemeClr val="tx1"/>
                        </a:solidFill>
                        <a:effectLst/>
                        <a:latin typeface="Verdana" pitchFamily="34" charset="0"/>
                        <a:ea typeface="宋体" charset="-122"/>
                      </a:endParaRPr>
                    </a:p>
                  </a:txBody>
                  <a:tcPr marL="0" marR="0" marT="0" marB="0" anchor="b" horzOverflow="overflow">
                    <a:lnL>
                      <a:noFill/>
                    </a:lnL>
                    <a:lnR>
                      <a:noFill/>
                    </a:lnR>
                    <a:lnT>
                      <a:noFill/>
                    </a:lnT>
                    <a:lnB w="12700" cap="flat" cmpd="sng" algn="ctr">
                      <a:solidFill>
                        <a:srgbClr val="C0C0C0"/>
                      </a:solidFill>
                      <a:prstDash val="solid"/>
                      <a:round/>
                      <a:headEnd type="none" w="med" len="med"/>
                      <a:tailEnd type="none" w="med" len="med"/>
                    </a:lnB>
                    <a:lnTlToBr>
                      <a:noFill/>
                    </a:lnTlToBr>
                    <a:lnBlToTr>
                      <a:noFill/>
                    </a:lnBlToTr>
                    <a:noFill/>
                  </a:tcPr>
                </a:tc>
              </a:tr>
              <a:tr h="350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Reason for delayed milestones</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Verdana" pitchFamily="34" charset="0"/>
                        </a:rPr>
                        <a:t>Already delayed for to finalize the ER document and need more time for CONRR</a:t>
                      </a:r>
                      <a:endParaRPr kumimoji="0" lang="en-US" sz="900" b="0" i="0" u="none" strike="noStrike" cap="none" normalizeH="0" baseline="0" dirty="0" smtClean="0">
                        <a:ln>
                          <a:noFill/>
                        </a:ln>
                        <a:solidFill>
                          <a:schemeClr val="tx1"/>
                        </a:solidFill>
                        <a:effectLst/>
                        <a:latin typeface="Verdana" pitchFamily="34" charset="0"/>
                      </a:endParaRP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hMerge="1">
                  <a:txBody>
                    <a:bodyPr/>
                    <a:lstStyle/>
                    <a:p>
                      <a:endParaRPr lang="it-IT"/>
                    </a:p>
                  </a:txBody>
                  <a:tcPr/>
                </a:tc>
                <a:tc hMerge="1">
                  <a:txBody>
                    <a:bodyPr/>
                    <a:lstStyle/>
                    <a:p>
                      <a:endParaRPr lang="it-IT"/>
                    </a:p>
                  </a:txBody>
                  <a:tcPr/>
                </a:tc>
                <a:tc hMerge="1">
                  <a:txBody>
                    <a:bodyPr/>
                    <a:lstStyle/>
                    <a:p>
                      <a:endParaRPr lang="it-IT"/>
                    </a:p>
                  </a:txBody>
                  <a:tcPr/>
                </a:tc>
              </a:tr>
              <a:tr h="4730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Verdana" pitchFamily="34" charset="0"/>
                        </a:rPr>
                        <a:t>Corrective action</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FFFF"/>
                    </a:solid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Verdana" pitchFamily="34" charset="0"/>
                        </a:rPr>
                        <a:t>1. </a:t>
                      </a:r>
                      <a:r>
                        <a:rPr kumimoji="0" lang="en-US" sz="900" b="0" i="0" u="none" strike="noStrike" cap="none" normalizeH="0" baseline="0" dirty="0" smtClean="0">
                          <a:ln>
                            <a:noFill/>
                          </a:ln>
                          <a:solidFill>
                            <a:schemeClr val="tx1"/>
                          </a:solidFill>
                          <a:effectLst/>
                          <a:latin typeface="Verdana" pitchFamily="34" charset="0"/>
                        </a:rPr>
                        <a:t>Already finished the main function of ER document. 2</a:t>
                      </a:r>
                      <a:r>
                        <a:rPr kumimoji="0" lang="en-US" sz="900" b="0" i="0" u="none" strike="noStrike" cap="none" normalizeH="0" baseline="0" dirty="0" smtClean="0">
                          <a:ln>
                            <a:noFill/>
                          </a:ln>
                          <a:solidFill>
                            <a:schemeClr val="tx1"/>
                          </a:solidFill>
                          <a:effectLst/>
                          <a:latin typeface="Verdana" pitchFamily="34" charset="0"/>
                        </a:rPr>
                        <a:t>. To postpone the deadline for </a:t>
                      </a:r>
                      <a:r>
                        <a:rPr kumimoji="0" lang="en-US" sz="900" b="0" i="0" u="none" strike="noStrike" cap="none" normalizeH="0" baseline="0" dirty="0" smtClean="0">
                          <a:ln>
                            <a:noFill/>
                          </a:ln>
                          <a:solidFill>
                            <a:schemeClr val="tx1"/>
                          </a:solidFill>
                          <a:effectLst/>
                          <a:latin typeface="Verdana" pitchFamily="34" charset="0"/>
                        </a:rPr>
                        <a:t>CONRR </a:t>
                      </a:r>
                      <a:r>
                        <a:rPr kumimoji="0" lang="en-US" sz="900" b="0" i="0" u="none" strike="noStrike" cap="none" normalizeH="0" baseline="0" dirty="0" smtClean="0">
                          <a:ln>
                            <a:noFill/>
                          </a:ln>
                          <a:solidFill>
                            <a:schemeClr val="tx1"/>
                          </a:solidFill>
                          <a:effectLst/>
                          <a:latin typeface="Verdana" pitchFamily="34" charset="0"/>
                        </a:rPr>
                        <a:t>and deadline for </a:t>
                      </a:r>
                      <a:r>
                        <a:rPr kumimoji="0" lang="en-US" sz="900" b="0" i="0" u="none" strike="noStrike" cap="none" normalizeH="0" baseline="0" dirty="0" smtClean="0">
                          <a:ln>
                            <a:noFill/>
                          </a:ln>
                          <a:solidFill>
                            <a:schemeClr val="tx1"/>
                          </a:solidFill>
                          <a:effectLst/>
                          <a:latin typeface="Verdana" pitchFamily="34" charset="0"/>
                        </a:rPr>
                        <a:t>ER </a:t>
                      </a:r>
                      <a:r>
                        <a:rPr kumimoji="0" lang="en-US" sz="900" b="0" i="0" u="none" strike="noStrike" cap="none" normalizeH="0" baseline="0" dirty="0" smtClean="0">
                          <a:ln>
                            <a:noFill/>
                          </a:ln>
                          <a:solidFill>
                            <a:schemeClr val="tx1"/>
                          </a:solidFill>
                          <a:effectLst/>
                          <a:latin typeface="Verdana" pitchFamily="34" charset="0"/>
                        </a:rPr>
                        <a:t>approved as candidate.</a:t>
                      </a:r>
                    </a:p>
                  </a:txBody>
                  <a:tcPr marL="0" marR="0" marT="0" marB="0" anchor="b"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22530"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US" altLang="ko-KR" sz="2400" dirty="0" smtClean="0">
                <a:solidFill>
                  <a:srgbClr val="01186C"/>
                </a:solidFill>
                <a:ea typeface="굴림" pitchFamily="34" charset="-127"/>
              </a:rPr>
              <a:t>RCC v1.0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300</TotalTime>
  <Pages>15</Pages>
  <Words>298</Words>
  <Application>Microsoft Office PowerPoint</Application>
  <PresentationFormat>自定义</PresentationFormat>
  <Paragraphs>41</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OMA Template</vt:lpstr>
      <vt:lpstr>OMA-TP-2012-0446-INP_LightweightM2M_V1_0_Slip_Request   LightweightM2M v1.0 Slip Request    </vt:lpstr>
      <vt:lpstr>WISPR date slips for approval</vt:lpstr>
      <vt:lpstr>幻灯片 3</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whywhy</cp:lastModifiedBy>
  <cp:revision>540</cp:revision>
  <cp:lastPrinted>1999-04-27T06:51:51Z</cp:lastPrinted>
  <dcterms:created xsi:type="dcterms:W3CDTF">2002-03-19T14:05:12Z</dcterms:created>
  <dcterms:modified xsi:type="dcterms:W3CDTF">2013-06-04T11:23:15Z</dcterms:modified>
</cp:coreProperties>
</file>