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6A93FA"/>
    <a:srgbClr val="608CFA"/>
    <a:srgbClr val="3A70F8"/>
    <a:srgbClr val="799EFB"/>
    <a:srgbClr val="9AB6FC"/>
    <a:srgbClr val="B5CAFD"/>
    <a:srgbClr val="88A9FC"/>
    <a:srgbClr val="FFCC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323" autoAdjust="0"/>
    <p:restoredTop sz="94746" autoAdjust="0"/>
  </p:normalViewPr>
  <p:slideViewPr>
    <p:cSldViewPr>
      <p:cViewPr>
        <p:scale>
          <a:sx n="75" d="100"/>
          <a:sy n="75" d="100"/>
        </p:scale>
        <p:origin x="-1092" y="-72"/>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smtClean="0">
              <a:cs typeface="宋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ln/>
        </p:spPr>
      </p:sp>
      <p:sp>
        <p:nvSpPr>
          <p:cNvPr id="21506" name="Rectangle 3"/>
          <p:cNvSpPr>
            <a:spLocks noGrp="1" noChangeArrowheads="1"/>
          </p:cNvSpPr>
          <p:nvPr>
            <p:ph type="body" idx="1"/>
          </p:nvPr>
        </p:nvSpPr>
        <p:spPr>
          <a:noFill/>
          <a:ln w="9525"/>
        </p:spPr>
        <p:txBody>
          <a:bodyPr/>
          <a:lstStyle/>
          <a:p>
            <a:endParaRPr lang="en-GB" altLang="zh-CN" smtClean="0">
              <a:cs typeface="宋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2012 Open Mobile Alliance Ltd.  All Rights Reserved.</a:t>
            </a:r>
            <a:endParaRPr lang="en-US" altLang="zh-CN" sz="1000" b="1" dirty="0">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zh-CN" sz="1800" b="1">
                <a:latin typeface="Arial Narrow" pitchFamily="34" charset="0"/>
                <a:ea typeface="宋体"/>
                <a:cs typeface="宋体"/>
              </a:rPr>
              <a:t>OMA-TP-2013-0058R01</a:t>
            </a: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dirty="0">
                <a:latin typeface="Arial Narrow" pitchFamily="34" charset="0"/>
                <a:ea typeface="宋体" charset="-122"/>
              </a:rPr>
              <a:t>Slide #</a:t>
            </a:r>
            <a:fld id="{0237101F-A15D-4AF8-BAEC-D5E5C1B763B6}"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[OMA-Template-TPslides-20120101-I]</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6"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Submitted To:	CD</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Date:	06 Jun2013</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Contact:	Camillo Carlini</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Source:	CD WG</a:t>
            </a:r>
          </a:p>
        </p:txBody>
      </p:sp>
      <p:sp>
        <p:nvSpPr>
          <p:cNvPr id="16387" name="Rectangle 4"/>
          <p:cNvSpPr>
            <a:spLocks noGrp="1" noChangeArrowheads="1"/>
          </p:cNvSpPr>
          <p:nvPr>
            <p:ph type="ctrTitle"/>
          </p:nvPr>
        </p:nvSpPr>
        <p:spPr>
          <a:xfrm>
            <a:off x="414338" y="228600"/>
            <a:ext cx="8458200" cy="2139950"/>
          </a:xfrm>
        </p:spPr>
        <p:txBody>
          <a:bodyPr anchor="t"/>
          <a:lstStyle/>
          <a:p>
            <a:r>
              <a:rPr lang="en-US" altLang="zh-CN" sz="2400" smtClean="0">
                <a:ea typeface="宋体"/>
                <a:cs typeface="宋体"/>
              </a:rPr>
              <a:t>OMA-CD-2013-0058R01</a:t>
            </a:r>
            <a:r>
              <a:rPr lang="en-US" altLang="zh-CN" sz="2800" smtClean="0">
                <a:ea typeface="宋体"/>
                <a:cs typeface="宋体"/>
              </a:rPr>
              <a:t/>
            </a:r>
            <a:br>
              <a:rPr lang="en-US" altLang="zh-CN" sz="2800" smtClean="0">
                <a:ea typeface="宋体"/>
                <a:cs typeface="宋体"/>
              </a:rPr>
            </a:br>
            <a:r>
              <a:rPr lang="en-US" altLang="zh-CN" sz="2800" smtClean="0">
                <a:ea typeface="宋体"/>
                <a:cs typeface="宋体"/>
              </a:rPr>
              <a:t/>
            </a:r>
            <a:br>
              <a:rPr lang="en-US" altLang="zh-CN" sz="2800" smtClean="0">
                <a:ea typeface="宋体"/>
                <a:cs typeface="宋体"/>
              </a:rPr>
            </a:br>
            <a:r>
              <a:rPr lang="en-US" altLang="zh-CN" sz="3600" smtClean="0">
                <a:ea typeface="宋体"/>
                <a:cs typeface="宋体"/>
              </a:rPr>
              <a:t>DANE V1.0 slip request</a:t>
            </a:r>
            <a:br>
              <a:rPr lang="en-US" altLang="zh-CN" sz="3600" smtClean="0">
                <a:ea typeface="宋体"/>
                <a:cs typeface="宋体"/>
              </a:rPr>
            </a:br>
            <a:r>
              <a:rPr lang="en-US" altLang="zh-CN" sz="700" smtClean="0">
                <a:ea typeface="宋体"/>
                <a:cs typeface="宋体"/>
              </a:rPr>
              <a:t/>
            </a:r>
            <a:br>
              <a:rPr lang="en-US" altLang="zh-CN" sz="700" smtClean="0">
                <a:ea typeface="宋体"/>
                <a:cs typeface="宋体"/>
              </a:rPr>
            </a:br>
            <a:r>
              <a:rPr lang="en-US" altLang="zh-CN" sz="700" smtClean="0">
                <a:ea typeface="宋体"/>
                <a:cs typeface="宋体"/>
              </a:rPr>
              <a:t/>
            </a:r>
            <a:br>
              <a:rPr lang="en-US" altLang="zh-CN" sz="700" smtClean="0">
                <a:ea typeface="宋体"/>
                <a:cs typeface="宋体"/>
              </a:rPr>
            </a:br>
            <a:r>
              <a:rPr lang="en-US" altLang="zh-CN" sz="700" smtClean="0">
                <a:ea typeface="宋体"/>
                <a:cs typeface="宋体"/>
              </a:rPr>
              <a:t/>
            </a:r>
            <a:br>
              <a:rPr lang="en-US" altLang="zh-CN" sz="700" smtClean="0">
                <a:ea typeface="宋体"/>
                <a:cs typeface="宋体"/>
              </a:rPr>
            </a:br>
            <a:endParaRPr lang="en-US" altLang="zh-CN" sz="3600" smtClean="0">
              <a:ea typeface="宋体"/>
              <a:cs typeface="宋体"/>
            </a:endParaRPr>
          </a:p>
        </p:txBody>
      </p:sp>
      <p:sp>
        <p:nvSpPr>
          <p:cNvPr id="16388"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a:cs typeface="宋体"/>
            </a:endParaRPr>
          </a:p>
        </p:txBody>
      </p:sp>
      <p:sp>
        <p:nvSpPr>
          <p:cNvPr id="16389"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zh-CN" sz="1800" b="1">
                <a:solidFill>
                  <a:srgbClr val="800000"/>
                </a:solidFill>
                <a:latin typeface="Tahoma" pitchFamily="34" charset="0"/>
                <a:ea typeface="宋体"/>
                <a:cs typeface="宋体"/>
              </a:rPr>
              <a:t>X</a:t>
            </a:r>
          </a:p>
        </p:txBody>
      </p:sp>
      <p:sp>
        <p:nvSpPr>
          <p:cNvPr id="16390"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a:ea typeface="宋体"/>
                <a:cs typeface="Times New Roman" pitchFamily="18" charset="0"/>
              </a:rPr>
              <a:t>USE OF THIS DOCUMENT BY NON-OMA MEMBERS IS SUBJECT TO ALL OF THE TERMS AND CONDITIONS OF THE USE AGREEMENT (located at </a:t>
            </a:r>
            <a:r>
              <a:rPr lang="en-US" altLang="zh-CN" sz="900">
                <a:ea typeface="宋体"/>
                <a:cs typeface="Times New Roman" pitchFamily="18" charset="0"/>
                <a:hlinkClick r:id="rId4"/>
              </a:rPr>
              <a:t>http://www.openmobilealliance.org/UseAgreement.html</a:t>
            </a:r>
            <a:r>
              <a:rPr lang="en-US" altLang="zh-CN" sz="900">
                <a:ea typeface="宋体"/>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a:ea typeface="宋体"/>
                <a:cs typeface="Times New Roman" pitchFamily="18" charset="0"/>
              </a:rPr>
              <a:t>THIS DOCUMENT IS PROVIDED ON AN "AS IS" "AS AVAILABLE" AND "WITH ALL FAULTS" BASIS.</a:t>
            </a:r>
          </a:p>
        </p:txBody>
      </p:sp>
      <p:sp>
        <p:nvSpPr>
          <p:cNvPr id="16391"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a:ea typeface="宋体"/>
                <a:cs typeface="Times New Roman" pitchFamily="18" charset="0"/>
              </a:rPr>
              <a:t>Intellectual Property Rights</a:t>
            </a:r>
          </a:p>
          <a:p>
            <a:pPr defTabSz="762000" eaLnBrk="0" hangingPunct="0">
              <a:lnSpc>
                <a:spcPct val="90000"/>
              </a:lnSpc>
              <a:spcBef>
                <a:spcPct val="35000"/>
              </a:spcBef>
            </a:pPr>
            <a:r>
              <a:rPr lang="en-US" altLang="zh-CN" sz="900">
                <a:ea typeface="宋体"/>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title"/>
          </p:nvPr>
        </p:nvSpPr>
        <p:spPr/>
        <p:txBody>
          <a:bodyPr/>
          <a:lstStyle/>
          <a:p>
            <a:r>
              <a:rPr lang="en-GB" altLang="ko-KR" smtClean="0">
                <a:ea typeface="굴림"/>
                <a:cs typeface="굴림"/>
              </a:rPr>
              <a:t>WISPR date slips</a:t>
            </a:r>
            <a:r>
              <a:rPr lang="en-GB" altLang="zh-CN" smtClean="0">
                <a:ea typeface="宋体"/>
                <a:cs typeface="宋体"/>
              </a:rPr>
              <a:t> for approval</a:t>
            </a:r>
          </a:p>
        </p:txBody>
      </p:sp>
      <p:sp>
        <p:nvSpPr>
          <p:cNvPr id="18434" name="Rectangle 2"/>
          <p:cNvSpPr>
            <a:spLocks noGrp="1" noChangeArrowheads="1"/>
          </p:cNvSpPr>
          <p:nvPr>
            <p:ph type="body" idx="1"/>
          </p:nvPr>
        </p:nvSpPr>
        <p:spPr>
          <a:xfrm>
            <a:off x="292100" y="1011238"/>
            <a:ext cx="8778875" cy="5091112"/>
          </a:xfrm>
        </p:spPr>
        <p:txBody>
          <a:bodyPr/>
          <a:lstStyle/>
          <a:p>
            <a:pPr>
              <a:lnSpc>
                <a:spcPct val="90000"/>
              </a:lnSpc>
            </a:pPr>
            <a:r>
              <a:rPr lang="en-CA" altLang="zh-CN" sz="2000" smtClean="0">
                <a:ea typeface="宋体"/>
                <a:cs typeface="宋体"/>
              </a:rPr>
              <a:t>New ADRR start and AD Candidate A</a:t>
            </a:r>
            <a:r>
              <a:rPr lang="en-CA" altLang="ko-KR" sz="2000" smtClean="0">
                <a:ea typeface="굴림"/>
                <a:cs typeface="굴림"/>
              </a:rPr>
              <a:t>pproval</a:t>
            </a:r>
            <a:r>
              <a:rPr lang="en-CA" altLang="zh-CN" sz="2000" smtClean="0">
                <a:ea typeface="宋体"/>
                <a:cs typeface="宋体"/>
              </a:rPr>
              <a:t> Date</a:t>
            </a:r>
            <a:r>
              <a:rPr lang="en-CA" altLang="ko-KR" sz="2000" smtClean="0">
                <a:ea typeface="굴림"/>
                <a:cs typeface="굴림"/>
              </a:rPr>
              <a:t>s</a:t>
            </a:r>
            <a:r>
              <a:rPr lang="en-CA" altLang="zh-CN" sz="2000" smtClean="0">
                <a:ea typeface="宋体"/>
                <a:cs typeface="宋体"/>
              </a:rPr>
              <a:t> Request</a:t>
            </a:r>
            <a:r>
              <a:rPr lang="en-CA" altLang="ko-KR" sz="2000" smtClean="0">
                <a:ea typeface="굴림"/>
                <a:cs typeface="굴림"/>
              </a:rPr>
              <a:t> for </a:t>
            </a:r>
            <a:br>
              <a:rPr lang="en-CA" altLang="ko-KR" sz="2000" smtClean="0">
                <a:ea typeface="굴림"/>
                <a:cs typeface="굴림"/>
              </a:rPr>
            </a:br>
            <a:r>
              <a:rPr lang="en-US" altLang="ko-KR" sz="2000" smtClean="0">
                <a:ea typeface="굴림"/>
                <a:cs typeface="굴림"/>
              </a:rPr>
              <a:t>WI 0279 DANE V1.0</a:t>
            </a:r>
          </a:p>
          <a:p>
            <a:pPr>
              <a:lnSpc>
                <a:spcPct val="90000"/>
              </a:lnSpc>
            </a:pPr>
            <a:r>
              <a:rPr lang="en-CA" altLang="ko-KR" sz="2000" smtClean="0">
                <a:ea typeface="굴림"/>
                <a:cs typeface="굴림"/>
              </a:rPr>
              <a:t>Justification</a:t>
            </a:r>
            <a:r>
              <a:rPr lang="en-CA" altLang="zh-CN" sz="2000" smtClean="0">
                <a:ea typeface="宋体"/>
                <a:cs typeface="宋体"/>
              </a:rPr>
              <a:t>:</a:t>
            </a:r>
            <a:endParaRPr lang="en-US" altLang="zh-CN" sz="2000" smtClean="0">
              <a:ea typeface="宋体"/>
              <a:cs typeface="宋体"/>
            </a:endParaRPr>
          </a:p>
          <a:p>
            <a:pPr lvl="1">
              <a:lnSpc>
                <a:spcPct val="90000"/>
              </a:lnSpc>
            </a:pPr>
            <a:r>
              <a:rPr lang="en-US" altLang="zh-CN" sz="1800" smtClean="0">
                <a:ea typeface="宋体"/>
                <a:cs typeface="宋体"/>
              </a:rPr>
              <a:t>Need for more consensus and in-depth discussion about WI architecture principles</a:t>
            </a:r>
          </a:p>
          <a:p>
            <a:pPr lvl="1">
              <a:lnSpc>
                <a:spcPct val="90000"/>
              </a:lnSpc>
            </a:pPr>
            <a:endParaRPr lang="en-US" altLang="zh-CN" sz="1800" smtClean="0">
              <a:ea typeface="宋体"/>
              <a:cs typeface="宋体"/>
            </a:endParaRPr>
          </a:p>
          <a:p>
            <a:pPr>
              <a:lnSpc>
                <a:spcPct val="90000"/>
              </a:lnSpc>
            </a:pPr>
            <a:r>
              <a:rPr lang="en-US" altLang="zh-CN" sz="2000" smtClean="0">
                <a:ea typeface="굴림"/>
                <a:cs typeface="굴림"/>
              </a:rPr>
              <a:t>Soft/</a:t>
            </a:r>
            <a:r>
              <a:rPr lang="en-CA" altLang="ko-KR" sz="2000" smtClean="0">
                <a:ea typeface="굴림"/>
                <a:cs typeface="굴림"/>
              </a:rPr>
              <a:t>“Hard” WISPR dates affected: </a:t>
            </a:r>
          </a:p>
          <a:p>
            <a:pPr lvl="1">
              <a:lnSpc>
                <a:spcPct val="90000"/>
              </a:lnSpc>
            </a:pPr>
            <a:r>
              <a:rPr lang="en-CA" altLang="ko-KR" sz="1600" smtClean="0">
                <a:ea typeface="굴림"/>
                <a:cs typeface="굴림"/>
              </a:rPr>
              <a:t>ADRR start : Existing Date:  </a:t>
            </a:r>
            <a:r>
              <a:rPr lang="en-CA" altLang="ko-KR" sz="1600" smtClean="0">
                <a:solidFill>
                  <a:srgbClr val="FF0000"/>
                </a:solidFill>
                <a:ea typeface="굴림"/>
                <a:cs typeface="굴림"/>
              </a:rPr>
              <a:t>2013-04-15</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2013-07-</a:t>
            </a:r>
            <a:r>
              <a:rPr lang="en-US" altLang="ko-KR" sz="1600" smtClean="0">
                <a:solidFill>
                  <a:srgbClr val="FF0000"/>
                </a:solidFill>
                <a:ea typeface="굴림"/>
                <a:cs typeface="굴림"/>
              </a:rPr>
              <a:t>05</a:t>
            </a:r>
            <a:endParaRPr lang="en-CA" altLang="ko-KR" sz="1600" smtClean="0">
              <a:ea typeface="굴림"/>
              <a:cs typeface="굴림"/>
            </a:endParaRPr>
          </a:p>
          <a:p>
            <a:pPr lvl="1">
              <a:lnSpc>
                <a:spcPct val="90000"/>
              </a:lnSpc>
            </a:pPr>
            <a:r>
              <a:rPr lang="en-CA" altLang="ko-KR" sz="1600" smtClean="0">
                <a:ea typeface="굴림"/>
                <a:cs typeface="굴림"/>
              </a:rPr>
              <a:t>AD approved as Candidate</a:t>
            </a:r>
            <a:r>
              <a:rPr lang="en-US" altLang="ko-KR" sz="1600" smtClean="0">
                <a:ea typeface="굴림"/>
                <a:cs typeface="굴림"/>
              </a:rPr>
              <a:t>: </a:t>
            </a:r>
            <a:r>
              <a:rPr lang="en-US" sz="1600" smtClean="0">
                <a:solidFill>
                  <a:srgbClr val="FF0000"/>
                </a:solidFill>
                <a:ea typeface="굴림"/>
                <a:cs typeface="굴림"/>
              </a:rPr>
              <a:t>2013-06-15</a:t>
            </a:r>
            <a:r>
              <a:rPr lang="en-US" sz="1500" smtClean="0">
                <a:ea typeface="굴림"/>
                <a:cs typeface="굴림"/>
              </a:rPr>
              <a:t>-&gt; New Dates: </a:t>
            </a:r>
            <a:r>
              <a:rPr lang="en-US" sz="1600" smtClean="0">
                <a:solidFill>
                  <a:srgbClr val="FF0000"/>
                </a:solidFill>
                <a:ea typeface="굴림"/>
                <a:cs typeface="굴림"/>
              </a:rPr>
              <a:t>2013-08-02</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37" name="Object 57"/>
          <p:cNvGraphicFramePr>
            <a:graphicFrameLocks noChangeAspect="1"/>
          </p:cNvGraphicFramePr>
          <p:nvPr/>
        </p:nvGraphicFramePr>
        <p:xfrm>
          <a:off x="1023938" y="1301750"/>
          <a:ext cx="7802562" cy="3886200"/>
        </p:xfrm>
        <a:graphic>
          <a:graphicData uri="http://schemas.openxmlformats.org/presentationml/2006/ole">
            <p:oleObj spid="_x0000_s20537" name="Chart" r:id="rId4" imgW="10020300" imgH="3267075" progId="Excel.Chart.8">
              <p:embed/>
            </p:oleObj>
          </a:graphicData>
        </a:graphic>
      </p:graphicFrame>
      <p:sp>
        <p:nvSpPr>
          <p:cNvPr id="20539" name="Text Box 59"/>
          <p:cNvSpPr txBox="1">
            <a:spLocks noChangeArrowheads="1"/>
          </p:cNvSpPr>
          <p:nvPr/>
        </p:nvSpPr>
        <p:spPr bwMode="auto">
          <a:xfrm>
            <a:off x="185738" y="1758950"/>
            <a:ext cx="8382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pPr>
            <a:endParaRPr lang="it-IT"/>
          </a:p>
        </p:txBody>
      </p:sp>
      <p:sp>
        <p:nvSpPr>
          <p:cNvPr id="20540" name="Text Box 60"/>
          <p:cNvSpPr txBox="1">
            <a:spLocks noChangeArrowheads="1"/>
          </p:cNvSpPr>
          <p:nvPr/>
        </p:nvSpPr>
        <p:spPr bwMode="auto">
          <a:xfrm>
            <a:off x="261938" y="1530350"/>
            <a:ext cx="7620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pPr>
            <a:r>
              <a:rPr lang="en-US"/>
              <a:t>RD</a:t>
            </a:r>
          </a:p>
        </p:txBody>
      </p:sp>
      <p:sp>
        <p:nvSpPr>
          <p:cNvPr id="20541" name="Text Box 61"/>
          <p:cNvSpPr txBox="1">
            <a:spLocks noChangeArrowheads="1"/>
          </p:cNvSpPr>
          <p:nvPr/>
        </p:nvSpPr>
        <p:spPr bwMode="auto">
          <a:xfrm>
            <a:off x="261938" y="2825750"/>
            <a:ext cx="7620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pPr>
            <a:r>
              <a:rPr lang="en-US"/>
              <a:t>AD</a:t>
            </a:r>
          </a:p>
        </p:txBody>
      </p:sp>
      <p:sp>
        <p:nvSpPr>
          <p:cNvPr id="20542" name="Text Box 62"/>
          <p:cNvSpPr txBox="1">
            <a:spLocks noChangeArrowheads="1"/>
          </p:cNvSpPr>
          <p:nvPr/>
        </p:nvSpPr>
        <p:spPr bwMode="auto">
          <a:xfrm>
            <a:off x="0" y="3892550"/>
            <a:ext cx="1100138" cy="36671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pPr>
            <a:r>
              <a:rPr lang="en-US" sz="1800"/>
              <a:t>Release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p:nvPr>
        </p:nvSpPr>
        <p:spPr/>
        <p:txBody>
          <a:bodyPr/>
          <a:lstStyle/>
          <a:p>
            <a:r>
              <a:rPr lang="en-GB" altLang="ko-KR" smtClean="0">
                <a:ea typeface="굴림"/>
                <a:cs typeface="굴림"/>
              </a:rPr>
              <a:t>Recommendation</a:t>
            </a:r>
            <a:endParaRPr lang="en-GB" altLang="zh-CN" smtClean="0">
              <a:ea typeface="宋体"/>
              <a:cs typeface="宋体"/>
            </a:endParaRPr>
          </a:p>
        </p:txBody>
      </p:sp>
      <p:sp>
        <p:nvSpPr>
          <p:cNvPr id="22530" name="Rectangle 5"/>
          <p:cNvSpPr>
            <a:spLocks noGrp="1" noChangeArrowheads="1"/>
          </p:cNvSpPr>
          <p:nvPr>
            <p:ph type="body" idx="1"/>
          </p:nvPr>
        </p:nvSpPr>
        <p:spPr/>
        <p:txBody>
          <a:bodyPr/>
          <a:lstStyle/>
          <a:p>
            <a:pPr marL="0" indent="0">
              <a:buFontTx/>
              <a:buNone/>
            </a:pPr>
            <a:r>
              <a:rPr lang="en-GB" altLang="ko-KR" sz="2400" smtClean="0">
                <a:solidFill>
                  <a:srgbClr val="01186C"/>
                </a:solidFill>
                <a:ea typeface="굴림"/>
                <a:cs typeface="굴림"/>
              </a:rPr>
              <a:t>TP is kindly requested to agree on the new WISPR dates for the </a:t>
            </a:r>
            <a:r>
              <a:rPr lang="en-US" altLang="ko-KR" sz="2400" smtClean="0">
                <a:solidFill>
                  <a:srgbClr val="01186C"/>
                </a:solidFill>
                <a:ea typeface="굴림"/>
                <a:cs typeface="굴림"/>
              </a:rPr>
              <a:t>DANE V1.0 </a:t>
            </a:r>
            <a:r>
              <a:rPr lang="en-GB" altLang="ko-KR" sz="2400" smtClean="0">
                <a:solidFill>
                  <a:srgbClr val="01186C"/>
                </a:solidFill>
                <a:ea typeface="굴림"/>
                <a:cs typeface="굴림"/>
              </a:rPr>
              <a:t>work item</a:t>
            </a:r>
          </a:p>
          <a:p>
            <a:pPr marL="0" indent="0">
              <a:buFontTx/>
              <a:buNone/>
            </a:pPr>
            <a:endParaRPr lang="en-GB" altLang="zh-CN" sz="2400" smtClean="0">
              <a:solidFill>
                <a:srgbClr val="01186C"/>
              </a:solidFill>
              <a:ea typeface="宋体"/>
              <a:cs typeface="宋体"/>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356</TotalTime>
  <Pages>15</Pages>
  <Words>266</Words>
  <Application>Microsoft Office PowerPoint</Application>
  <PresentationFormat>Custom</PresentationFormat>
  <Paragraphs>24</Paragraphs>
  <Slides>4</Slides>
  <Notes>4</Notes>
  <HiddenSlides>0</HiddenSlides>
  <MMClips>0</MMClips>
  <ScaleCrop>false</ScaleCrop>
  <HeadingPairs>
    <vt:vector size="8" baseType="variant">
      <vt:variant>
        <vt:lpstr>Caratteri utilizzati</vt:lpstr>
      </vt:variant>
      <vt:variant>
        <vt:i4>6</vt:i4>
      </vt:variant>
      <vt:variant>
        <vt:lpstr>Modello struttura</vt:lpstr>
      </vt:variant>
      <vt:variant>
        <vt:i4>1</vt:i4>
      </vt:variant>
      <vt:variant>
        <vt:lpstr>Server OLE incorporati</vt:lpstr>
      </vt:variant>
      <vt:variant>
        <vt:i4>1</vt:i4>
      </vt:variant>
      <vt:variant>
        <vt:lpstr>Titoli diapositive</vt:lpstr>
      </vt:variant>
      <vt:variant>
        <vt:i4>4</vt:i4>
      </vt:variant>
    </vt:vector>
  </HeadingPairs>
  <TitlesOfParts>
    <vt:vector size="12" baseType="lpstr">
      <vt:lpstr>Arial</vt:lpstr>
      <vt:lpstr>Tahoma</vt:lpstr>
      <vt:lpstr>Arial Narrow</vt:lpstr>
      <vt:lpstr>宋体</vt:lpstr>
      <vt:lpstr>Times New Roman</vt:lpstr>
      <vt:lpstr>굴림</vt:lpstr>
      <vt:lpstr>OMA Template</vt:lpstr>
      <vt:lpstr>Microsoft Office Excel Chart</vt:lpstr>
      <vt:lpstr>OMA-CD-2013-0058R01  DANE V1.0 slip request    </vt:lpstr>
      <vt:lpstr>WISPR date slips for approval</vt:lpstr>
      <vt:lpstr>Diapositiva 3</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11614913</cp:lastModifiedBy>
  <cp:revision>542</cp:revision>
  <cp:lastPrinted>1999-04-27T06:51:51Z</cp:lastPrinted>
  <dcterms:created xsi:type="dcterms:W3CDTF">2002-03-19T14:05:12Z</dcterms:created>
  <dcterms:modified xsi:type="dcterms:W3CDTF">2013-06-19T06:39:14Z</dcterms:modified>
</cp:coreProperties>
</file>