
<file path=[Content_Types].xml><?xml version="1.0" encoding="utf-8"?>
<Types xmlns="http://schemas.openxmlformats.org/package/2006/content-types">
  <Override PartName="/ppt/slides/slide5.xml" ContentType="application/vnd.openxmlformats-officedocument.presentationml.slide+xml"/>
  <Override PartName="/ppt/slides/slide6.xml" ContentType="application/vnd.openxmlformats-officedocument.presentationml.slide+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notesSlides/notesSlide1.xml" ContentType="application/vnd.openxmlformats-officedocument.presentationml.notesSlide+xml"/>
  <Default Extension="bin" ContentType="application/vnd.openxmlformats-officedocument.oleObject"/>
  <Override PartName="/ppt/slideMasters/slideMaster1.xml" ContentType="application/vnd.openxmlformats-officedocument.presentationml.slideMaster+xml"/>
  <Override PartName="/ppt/slides/slide3.xml" ContentType="application/vnd.openxmlformats-officedocument.presentationml.slide+xml"/>
  <Override PartName="/ppt/slides/slide4.xml" ContentType="application/vnd.openxmlformats-officedocument.presentationml.slide+xml"/>
  <Override PartName="/ppt/presProps.xml" ContentType="application/vnd.openxmlformats-officedocument.presentationml.presProps+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theme/theme2.xml" ContentType="application/vnd.openxmlformats-officedocument.theme+xml"/>
  <Override PartName="/ppt/theme/theme3.xml" ContentType="application/vnd.openxmlformats-officedocument.theme+xml"/>
  <Override PartName="/ppt/slides/slide1.xml" ContentType="application/vnd.openxmlformats-officedocument.presentationml.slide+xml"/>
  <Override PartName="/ppt/slides/slide2.xml" ContentType="application/vnd.openxmlformats-officedocument.presentationml.slide+xml"/>
  <Override PartName="/ppt/theme/theme1.xml" ContentType="application/vnd.openxmlformats-officedocument.theme+xml"/>
  <Override PartName="/ppt/slideLayouts/slideLayout2.xml" ContentType="application/vnd.openxmlformats-officedocument.presentationml.slideLayout+xml"/>
  <Override PartName="/ppt/slideLayouts/slideLayout3.xml" ContentType="application/vnd.openxmlformats-officedocument.presentationml.slideLayout+xml"/>
  <Default Extension="jpeg" ContentType="image/jpeg"/>
  <Default Extension="emf" ContentType="image/x-emf"/>
  <Default Extension="rels" ContentType="application/vnd.openxmlformats-package.relationships+xml"/>
  <Default Extension="xml" ContentType="application/xml"/>
  <Override PartName="/ppt/presentation.xml" ContentType="application/vnd.openxmlformats-officedocument.presentationml.presentation.main+xml"/>
  <Override PartName="/ppt/notesMasters/notesMaster1.xml" ContentType="application/vnd.openxmlformats-officedocument.presentationml.notesMaster+xml"/>
  <Override PartName="/ppt/slideLayouts/slideLayout1.xml" ContentType="application/vnd.openxmlformats-officedocument.presentationml.slideLayout+xml"/>
  <Override PartName="/docProps/app.xml" ContentType="application/vnd.openxmlformats-officedocument.extended-properties+xml"/>
  <Override PartName="/ppt/tableStyles.xml" ContentType="application/vnd.openxmlformats-officedocument.presentationml.tableStyles+xml"/>
  <Override PartName="/ppt/slideLayouts/slideLayout11.xml" ContentType="application/vnd.openxmlformats-officedocument.presentationml.slideLayout+xml"/>
  <Override PartName="/docProps/custom.xml" ContentType="application/vnd.openxmlformats-officedocument.custom-properties+xml"/>
  <Override PartName="/ppt/slideLayouts/slideLayout10.xml" ContentType="application/vnd.openxmlformats-officedocument.presentationml.slideLayout+xml"/>
  <Default Extension="vml" ContentType="application/vnd.openxmlformats-officedocument.vmlDrawing"/>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handoutMasters/handoutMaster1.xml" ContentType="application/vnd.openxmlformats-officedocument.presentationml.handoutMaster+xml"/>
  <Override PartName="/ppt/viewProps.xml" ContentType="application/vnd.openxmlformats-officedocument.presentationml.viewProps+xml"/>
  <Override PartName="/ppt/slideLayouts/slideLayout9.xml" ContentType="application/vnd.openxmlformats-officedocument.presentationml.slideLayout+xml"/>
  <Override PartName="/docProps/core.xml" ContentType="application/vnd.openxmlformats-package.core-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trictFirstAndLastChars="0" saveSubsetFonts="1" bookmarkIdSeed="2">
  <p:sldMasterIdLst>
    <p:sldMasterId id="2147483649" r:id="rId1"/>
  </p:sldMasterIdLst>
  <p:notesMasterIdLst>
    <p:notesMasterId r:id="rId11"/>
  </p:notesMasterIdLst>
  <p:handoutMasterIdLst>
    <p:handoutMasterId r:id="rId12"/>
  </p:handoutMasterIdLst>
  <p:sldIdLst>
    <p:sldId id="293" r:id="rId2"/>
    <p:sldId id="324" r:id="rId3"/>
    <p:sldId id="337" r:id="rId4"/>
    <p:sldId id="336" r:id="rId5"/>
    <p:sldId id="339" r:id="rId6"/>
    <p:sldId id="341" r:id="rId7"/>
    <p:sldId id="342" r:id="rId8"/>
    <p:sldId id="343" r:id="rId9"/>
    <p:sldId id="320" r:id="rId10"/>
  </p:sldIdLst>
  <p:sldSz cx="9363075" cy="7023100"/>
  <p:notesSz cx="6858000" cy="9180513"/>
  <p:kinsoku lang="ja-JP" invalStChars="、。，．・：；？！゛゜ヽヾゝゞ々ー’”）〕］｝〉》」』】°‰′″℃￠％ぁぃぅぇぉっゃゅょゎァィゥェォッャュョヮヵヶ!%),.:;?]}｡｣､･ｧｨｩｪｫｬｭｮｯｰﾞﾟ" invalEndChars="‘“（〔［｛〈《「『【￥＄$([\{｢￡"/>
  <p:defaultTextStyle>
    <a:defPPr>
      <a:defRPr lang="en-US"/>
    </a:defPPr>
    <a:lvl1pPr algn="l" rtl="0" fontAlgn="base">
      <a:spcBef>
        <a:spcPct val="0"/>
      </a:spcBef>
      <a:spcAft>
        <a:spcPct val="0"/>
      </a:spcAft>
      <a:defRPr sz="2000" kern="1200">
        <a:solidFill>
          <a:schemeClr val="tx1"/>
        </a:solidFill>
        <a:latin typeface="Arial" charset="0"/>
        <a:ea typeface="+mn-ea"/>
        <a:cs typeface="+mn-cs"/>
      </a:defRPr>
    </a:lvl1pPr>
    <a:lvl2pPr marL="457200" algn="l" rtl="0" fontAlgn="base">
      <a:spcBef>
        <a:spcPct val="0"/>
      </a:spcBef>
      <a:spcAft>
        <a:spcPct val="0"/>
      </a:spcAft>
      <a:defRPr sz="2000" kern="1200">
        <a:solidFill>
          <a:schemeClr val="tx1"/>
        </a:solidFill>
        <a:latin typeface="Arial" charset="0"/>
        <a:ea typeface="+mn-ea"/>
        <a:cs typeface="+mn-cs"/>
      </a:defRPr>
    </a:lvl2pPr>
    <a:lvl3pPr marL="914400" algn="l" rtl="0" fontAlgn="base">
      <a:spcBef>
        <a:spcPct val="0"/>
      </a:spcBef>
      <a:spcAft>
        <a:spcPct val="0"/>
      </a:spcAft>
      <a:defRPr sz="2000" kern="1200">
        <a:solidFill>
          <a:schemeClr val="tx1"/>
        </a:solidFill>
        <a:latin typeface="Arial" charset="0"/>
        <a:ea typeface="+mn-ea"/>
        <a:cs typeface="+mn-cs"/>
      </a:defRPr>
    </a:lvl3pPr>
    <a:lvl4pPr marL="1371600" algn="l" rtl="0" fontAlgn="base">
      <a:spcBef>
        <a:spcPct val="0"/>
      </a:spcBef>
      <a:spcAft>
        <a:spcPct val="0"/>
      </a:spcAft>
      <a:defRPr sz="2000" kern="1200">
        <a:solidFill>
          <a:schemeClr val="tx1"/>
        </a:solidFill>
        <a:latin typeface="Arial" charset="0"/>
        <a:ea typeface="+mn-ea"/>
        <a:cs typeface="+mn-cs"/>
      </a:defRPr>
    </a:lvl4pPr>
    <a:lvl5pPr marL="1828800" algn="l" rtl="0" fontAlgn="base">
      <a:spcBef>
        <a:spcPct val="0"/>
      </a:spcBef>
      <a:spcAft>
        <a:spcPct val="0"/>
      </a:spcAft>
      <a:defRPr sz="2000" kern="1200">
        <a:solidFill>
          <a:schemeClr val="tx1"/>
        </a:solidFill>
        <a:latin typeface="Arial" charset="0"/>
        <a:ea typeface="+mn-ea"/>
        <a:cs typeface="+mn-cs"/>
      </a:defRPr>
    </a:lvl5pPr>
    <a:lvl6pPr marL="2286000" algn="l" defTabSz="914400" rtl="0" eaLnBrk="1" latinLnBrk="0" hangingPunct="1">
      <a:defRPr sz="2000" kern="1200">
        <a:solidFill>
          <a:schemeClr val="tx1"/>
        </a:solidFill>
        <a:latin typeface="Arial" charset="0"/>
        <a:ea typeface="+mn-ea"/>
        <a:cs typeface="+mn-cs"/>
      </a:defRPr>
    </a:lvl6pPr>
    <a:lvl7pPr marL="2743200" algn="l" defTabSz="914400" rtl="0" eaLnBrk="1" latinLnBrk="0" hangingPunct="1">
      <a:defRPr sz="2000" kern="1200">
        <a:solidFill>
          <a:schemeClr val="tx1"/>
        </a:solidFill>
        <a:latin typeface="Arial" charset="0"/>
        <a:ea typeface="+mn-ea"/>
        <a:cs typeface="+mn-cs"/>
      </a:defRPr>
    </a:lvl7pPr>
    <a:lvl8pPr marL="3200400" algn="l" defTabSz="914400" rtl="0" eaLnBrk="1" latinLnBrk="0" hangingPunct="1">
      <a:defRPr sz="2000" kern="1200">
        <a:solidFill>
          <a:schemeClr val="tx1"/>
        </a:solidFill>
        <a:latin typeface="Arial" charset="0"/>
        <a:ea typeface="+mn-ea"/>
        <a:cs typeface="+mn-cs"/>
      </a:defRPr>
    </a:lvl8pPr>
    <a:lvl9pPr marL="3657600" algn="l" defTabSz="914400" rtl="0" eaLnBrk="1" latinLnBrk="0" hangingPunct="1">
      <a:defRPr sz="2000" kern="1200">
        <a:solidFill>
          <a:schemeClr val="tx1"/>
        </a:solidFill>
        <a:latin typeface="Arial" charset="0"/>
        <a:ea typeface="+mn-ea"/>
        <a:cs typeface="+mn-cs"/>
      </a:defRPr>
    </a:lvl9pPr>
  </p:defaultTextStyle>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useTimings="0">
    <p:present/>
    <p:sldAll/>
    <p:penClr>
      <a:schemeClr val="tx1"/>
    </p:penClr>
  </p:showPr>
  <p:clrMru>
    <a:srgbClr val="330066"/>
    <a:srgbClr val="FFFF99"/>
    <a:srgbClr val="FDB5C3"/>
    <a:srgbClr val="99FFCC"/>
    <a:srgbClr val="FFCCCC"/>
    <a:srgbClr val="FEEDCE"/>
    <a:srgbClr val="543800"/>
    <a:srgbClr val="009900"/>
  </p:clrMru>
</p:presentationPr>
</file>

<file path=ppt/tableStyles.xml><?xml version="1.0" encoding="utf-8"?>
<a:tblStyleLst xmlns:a="http://schemas.openxmlformats.org/drawingml/2006/main" def="{5C22544A-7EE6-4342-B048-85BDC9FD1C3A}">
  <a:tblStyle styleId="{5C22544A-7EE6-4342-B048-85BDC9FD1C3A}" styleName="Stile medio 2 - Colore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p:normalViewPr showOutlineIcons="0">
    <p:restoredLeft sz="15556" autoAdjust="0"/>
    <p:restoredTop sz="87752" autoAdjust="0"/>
  </p:normalViewPr>
  <p:slideViewPr>
    <p:cSldViewPr>
      <p:cViewPr>
        <p:scale>
          <a:sx n="75" d="100"/>
          <a:sy n="75" d="100"/>
        </p:scale>
        <p:origin x="-846" y="90"/>
      </p:cViewPr>
      <p:guideLst>
        <p:guide orient="horz" pos="2212"/>
        <p:guide pos="2949"/>
      </p:guideLst>
    </p:cSldViewPr>
  </p:slideViewPr>
  <p:outlineViewPr>
    <p:cViewPr>
      <p:scale>
        <a:sx n="33" d="100"/>
        <a:sy n="33" d="100"/>
      </p:scale>
      <p:origin x="0" y="0"/>
    </p:cViewPr>
  </p:outlineViewPr>
  <p:notesTextViewPr>
    <p:cViewPr>
      <p:scale>
        <a:sx n="100" d="100"/>
        <a:sy n="100" d="100"/>
      </p:scale>
      <p:origin x="0" y="0"/>
    </p:cViewPr>
  </p:notesTextViewPr>
  <p:sorterViewPr>
    <p:cViewPr>
      <p:scale>
        <a:sx n="66" d="100"/>
        <a:sy n="66" d="100"/>
      </p:scale>
      <p:origin x="0" y="0"/>
    </p:cViewPr>
  </p:sorterViewPr>
  <p:notesViewPr>
    <p:cSldViewPr>
      <p:cViewPr varScale="1">
        <p:scale>
          <a:sx n="55" d="100"/>
          <a:sy n="55" d="100"/>
        </p:scale>
        <p:origin x="-1284" y="-90"/>
      </p:cViewPr>
      <p:guideLst>
        <p:guide orient="horz" pos="2892"/>
        <p:guide pos="2160"/>
      </p:guideLst>
    </p:cSldViewPr>
  </p:notesViewPr>
  <p:gridSpacing cx="78028800" cy="78028800"/>
</p:viewPr>
</file>

<file path=ppt/_rels/presentation.xml.rels><?xml version="1.0" encoding="UTF-8" standalone="yes"?>
<Relationships xmlns="http://schemas.openxmlformats.org/package/2006/relationships"><Relationship Id="rId8" Type="http://schemas.openxmlformats.org/officeDocument/2006/relationships/slide" Target="slides/slide7.xml"/><Relationship Id="rId13" Type="http://schemas.openxmlformats.org/officeDocument/2006/relationships/presProps" Target="presProps.xml"/><Relationship Id="rId3" Type="http://schemas.openxmlformats.org/officeDocument/2006/relationships/slide" Target="slides/slide2.xml"/><Relationship Id="rId7" Type="http://schemas.openxmlformats.org/officeDocument/2006/relationships/slide" Target="slides/slide6.xml"/><Relationship Id="rId12" Type="http://schemas.openxmlformats.org/officeDocument/2006/relationships/handoutMaster" Target="handoutMasters/handoutMaster1.xml"/><Relationship Id="rId2" Type="http://schemas.openxmlformats.org/officeDocument/2006/relationships/slide" Target="slides/slide1.xml"/><Relationship Id="rId16" Type="http://schemas.openxmlformats.org/officeDocument/2006/relationships/tableStyles" Target="tableStyles.xml"/><Relationship Id="rId1" Type="http://schemas.openxmlformats.org/officeDocument/2006/relationships/slideMaster" Target="slideMasters/slideMaster1.xml"/><Relationship Id="rId6" Type="http://schemas.openxmlformats.org/officeDocument/2006/relationships/slide" Target="slides/slide5.xml"/><Relationship Id="rId11" Type="http://schemas.openxmlformats.org/officeDocument/2006/relationships/notesMaster" Target="notesMasters/notesMaster1.xml"/><Relationship Id="rId5" Type="http://schemas.openxmlformats.org/officeDocument/2006/relationships/slide" Target="slides/slide4.xml"/><Relationship Id="rId15" Type="http://schemas.openxmlformats.org/officeDocument/2006/relationships/theme" Target="theme/theme1.xml"/><Relationship Id="rId10" Type="http://schemas.openxmlformats.org/officeDocument/2006/relationships/slide" Target="slides/slide9.xml"/><Relationship Id="rId4" Type="http://schemas.openxmlformats.org/officeDocument/2006/relationships/slide" Target="slides/slide3.xml"/><Relationship Id="rId9" Type="http://schemas.openxmlformats.org/officeDocument/2006/relationships/slide" Target="slides/slide8.xml"/><Relationship Id="rId14" Type="http://schemas.openxmlformats.org/officeDocument/2006/relationships/viewProps" Target="viewProps.xml"/></Relationships>
</file>

<file path=ppt/drawings/_rels/vmlDrawing1.vml.rels><?xml version="1.0" encoding="UTF-8" standalone="yes"?>
<Relationships xmlns="http://schemas.openxmlformats.org/package/2006/relationships"><Relationship Id="rId1" Type="http://schemas.openxmlformats.org/officeDocument/2006/relationships/image" Target="../media/image3.emf"/></Relationships>
</file>

<file path=ppt/handoutMasters/_rels/handoutMaster1.xml.rels><?xml version="1.0" encoding="UTF-8" standalone="yes"?>
<Relationships xmlns="http://schemas.openxmlformats.org/package/2006/relationships"><Relationship Id="rId1" Type="http://schemas.openxmlformats.org/officeDocument/2006/relationships/theme" Target="../theme/theme3.xml"/></Relationships>
</file>

<file path=ppt/handoutMasters/handoutMaster1.xml><?xml version="1.0" encoding="utf-8"?>
<p:handout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Tree>
  </p:cSld>
  <p:clrMap bg1="lt1" tx1="dk1" bg2="lt2" tx2="dk2" accent1="accent1" accent2="accent2" accent3="accent3" accent4="accent4" accent5="accent5" accent6="accent6" hlink="hlink" folHlink="folHlink"/>
</p:handoutMaster>
</file>

<file path=ppt/notesMasters/_rels/notesMaster1.xml.rels><?xml version="1.0" encoding="UTF-8" standalone="yes"?>
<Relationships xmlns="http://schemas.openxmlformats.org/package/2006/relationships"><Relationship Id="rId1" Type="http://schemas.openxmlformats.org/officeDocument/2006/relationships/theme" Target="../theme/theme2.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Rectangle 2"/>
          <p:cNvSpPr>
            <a:spLocks noGrp="1" noChangeArrowheads="1"/>
          </p:cNvSpPr>
          <p:nvPr>
            <p:ph type="body" sz="quarter" idx="3"/>
          </p:nvPr>
        </p:nvSpPr>
        <p:spPr bwMode="auto">
          <a:xfrm>
            <a:off x="914400" y="4376738"/>
            <a:ext cx="5029200" cy="4149725"/>
          </a:xfrm>
          <a:prstGeom prst="rect">
            <a:avLst/>
          </a:prstGeom>
          <a:noFill/>
          <a:ln w="12700">
            <a:noFill/>
            <a:miter lim="800000"/>
            <a:headEnd/>
            <a:tailEnd/>
          </a:ln>
          <a:effectLst/>
        </p:spPr>
        <p:txBody>
          <a:bodyPr vert="horz" wrap="square" lIns="89446" tIns="43938" rIns="89446" bIns="43938" numCol="1" anchor="t" anchorCtr="0" compatLnSpc="1">
            <a:prstTxWarp prst="textNoShape">
              <a:avLst/>
            </a:prstTxWarp>
          </a:bodyPr>
          <a:lstStyle/>
          <a:p>
            <a:pPr lvl="0"/>
            <a:r>
              <a:rPr lang="en-US" noProof="0" smtClean="0"/>
              <a:t>Body Text</a:t>
            </a:r>
          </a:p>
          <a:p>
            <a:pPr lvl="1"/>
            <a:r>
              <a:rPr lang="en-US" noProof="0" smtClean="0"/>
              <a:t>Second Level</a:t>
            </a:r>
          </a:p>
          <a:p>
            <a:pPr lvl="2"/>
            <a:r>
              <a:rPr lang="en-US" noProof="0" smtClean="0"/>
              <a:t>Third Level</a:t>
            </a:r>
          </a:p>
          <a:p>
            <a:pPr lvl="3"/>
            <a:r>
              <a:rPr lang="en-US" noProof="0" smtClean="0"/>
              <a:t>Fourth Level</a:t>
            </a:r>
          </a:p>
          <a:p>
            <a:pPr lvl="4"/>
            <a:r>
              <a:rPr lang="en-US" noProof="0" smtClean="0"/>
              <a:t>Fifth Level</a:t>
            </a:r>
          </a:p>
        </p:txBody>
      </p:sp>
      <p:sp>
        <p:nvSpPr>
          <p:cNvPr id="13315" name="Rectangle 3"/>
          <p:cNvSpPr>
            <a:spLocks noGrp="1" noRot="1" noChangeAspect="1" noChangeArrowheads="1" noTextEdit="1"/>
          </p:cNvSpPr>
          <p:nvPr>
            <p:ph type="sldImg" idx="2"/>
          </p:nvPr>
        </p:nvSpPr>
        <p:spPr bwMode="auto">
          <a:xfrm>
            <a:off x="1284288" y="796925"/>
            <a:ext cx="4289425" cy="3217863"/>
          </a:xfrm>
          <a:prstGeom prst="rect">
            <a:avLst/>
          </a:prstGeom>
          <a:noFill/>
          <a:ln w="12700">
            <a:solidFill>
              <a:schemeClr val="tx1"/>
            </a:solidFill>
            <a:miter lim="800000"/>
            <a:headEnd/>
            <a:tailEnd/>
          </a:ln>
        </p:spPr>
      </p:sp>
    </p:spTree>
  </p:cSld>
  <p:clrMap bg1="lt1" tx1="dk1" bg2="lt2" tx2="dk2" accent1="accent1" accent2="accent2" accent3="accent3" accent4="accent4" accent5="accent5" accent6="accent6" hlink="hlink" folHlink="folHlink"/>
  <p:notesStyle>
    <a:lvl1pPr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1pPr>
    <a:lvl2pPr marL="4572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2pPr>
    <a:lvl3pPr marL="9144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3pPr>
    <a:lvl4pPr marL="13716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4pPr>
    <a:lvl5pPr marL="1828800" algn="l" defTabSz="762000" rtl="0" eaLnBrk="0" fontAlgn="base" hangingPunct="0">
      <a:lnSpc>
        <a:spcPct val="90000"/>
      </a:lnSpc>
      <a:spcBef>
        <a:spcPct val="40000"/>
      </a:spcBef>
      <a:spcAft>
        <a:spcPct val="0"/>
      </a:spcAft>
      <a:defRPr sz="1000" kern="1200">
        <a:solidFill>
          <a:schemeClr val="tx1"/>
        </a:solidFill>
        <a:latin typeface="Arial" charset="0"/>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5" name="Rectangle 2"/>
          <p:cNvSpPr>
            <a:spLocks noGrp="1" noRot="1" noChangeAspect="1" noChangeArrowheads="1" noTextEdit="1"/>
          </p:cNvSpPr>
          <p:nvPr>
            <p:ph type="sldImg"/>
          </p:nvPr>
        </p:nvSpPr>
        <p:spPr>
          <a:ln/>
        </p:spPr>
      </p:sp>
      <p:sp>
        <p:nvSpPr>
          <p:cNvPr id="16386" name="Rectangle 3"/>
          <p:cNvSpPr>
            <a:spLocks noGrp="1" noChangeArrowheads="1"/>
          </p:cNvSpPr>
          <p:nvPr>
            <p:ph type="body" idx="1"/>
          </p:nvPr>
        </p:nvSpPr>
        <p:spPr>
          <a:noFill/>
          <a:ln w="9525"/>
        </p:spPr>
        <p:txBody>
          <a:bodyPr/>
          <a:lstStyle/>
          <a:p>
            <a:endParaRPr lang="en-GB" smtClean="0"/>
          </a:p>
        </p:txBody>
      </p:sp>
    </p:spTree>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idx="1"/>
          </p:nvPr>
        </p:nvSpPr>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6877050" y="233363"/>
            <a:ext cx="2193925" cy="6319837"/>
          </a:xfrm>
        </p:spPr>
        <p:txBody>
          <a:bodyPr vert="eaVert"/>
          <a:lstStyle/>
          <a:p>
            <a:r>
              <a:rPr lang="en-US" smtClean="0"/>
              <a:t>Click to edit Master title style</a:t>
            </a:r>
            <a:endParaRPr lang="en-GB"/>
          </a:p>
        </p:txBody>
      </p:sp>
      <p:sp>
        <p:nvSpPr>
          <p:cNvPr id="3" name="Vertical Text Placeholder 2"/>
          <p:cNvSpPr>
            <a:spLocks noGrp="1"/>
          </p:cNvSpPr>
          <p:nvPr>
            <p:ph type="body" orient="vert" idx="1"/>
          </p:nvPr>
        </p:nvSpPr>
        <p:spPr>
          <a:xfrm>
            <a:off x="292100" y="233363"/>
            <a:ext cx="6432550" cy="6319837"/>
          </a:xfrm>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txAndObj" preserve="1">
  <p:cSld name="Title, Text, and Content">
    <p:spTree>
      <p:nvGrpSpPr>
        <p:cNvPr id="1" name=""/>
        <p:cNvGrpSpPr/>
        <p:nvPr/>
      </p:nvGrpSpPr>
      <p:grpSpPr>
        <a:xfrm>
          <a:off x="0" y="0"/>
          <a:ext cx="0" cy="0"/>
          <a:chOff x="0" y="0"/>
          <a:chExt cx="0" cy="0"/>
        </a:xfrm>
      </p:grpSpPr>
      <p:sp>
        <p:nvSpPr>
          <p:cNvPr id="2" name="Title 1"/>
          <p:cNvSpPr>
            <a:spLocks noGrp="1"/>
          </p:cNvSpPr>
          <p:nvPr>
            <p:ph type="title"/>
          </p:nvPr>
        </p:nvSpPr>
        <p:spPr>
          <a:xfrm>
            <a:off x="306388" y="233363"/>
            <a:ext cx="8748712" cy="703262"/>
          </a:xfrm>
        </p:spPr>
        <p:txBody>
          <a:bodyPr/>
          <a:lstStyle/>
          <a:p>
            <a:r>
              <a:rPr lang="en-US" smtClean="0"/>
              <a:t>Click to edit Master title style</a:t>
            </a:r>
            <a:endParaRPr lang="en-GB"/>
          </a:p>
        </p:txBody>
      </p:sp>
      <p:sp>
        <p:nvSpPr>
          <p:cNvPr id="3" name="Text Placeholder 2"/>
          <p:cNvSpPr>
            <a:spLocks noGrp="1"/>
          </p:cNvSpPr>
          <p:nvPr>
            <p:ph type="body" sz="half" idx="1"/>
          </p:nvPr>
        </p:nvSpPr>
        <p:spPr>
          <a:xfrm>
            <a:off x="292100" y="1169988"/>
            <a:ext cx="4313238"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739775" y="4513263"/>
            <a:ext cx="7958138" cy="1393825"/>
          </a:xfrm>
        </p:spPr>
        <p:txBody>
          <a:bodyPr anchor="t"/>
          <a:lstStyle>
            <a:lvl1pPr algn="l">
              <a:defRPr sz="4000" b="1" cap="all"/>
            </a:lvl1pPr>
          </a:lstStyle>
          <a:p>
            <a:r>
              <a:rPr lang="en-US" smtClean="0"/>
              <a:t>Click to edit Master title style</a:t>
            </a:r>
            <a:endParaRPr lang="en-GB"/>
          </a:p>
        </p:txBody>
      </p:sp>
      <p:sp>
        <p:nvSpPr>
          <p:cNvPr id="3" name="Text Placeholder 2"/>
          <p:cNvSpPr>
            <a:spLocks noGrp="1"/>
          </p:cNvSpPr>
          <p:nvPr>
            <p:ph type="body" idx="1"/>
          </p:nvPr>
        </p:nvSpPr>
        <p:spPr>
          <a:xfrm>
            <a:off x="739775" y="2976563"/>
            <a:ext cx="7958138" cy="1536700"/>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en-US" smtClean="0"/>
              <a:t>Click to edit Master text styles</a:t>
            </a:r>
          </a:p>
        </p:txBody>
      </p:sp>
    </p:spTree>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Content Placeholder 2"/>
          <p:cNvSpPr>
            <a:spLocks noGrp="1"/>
          </p:cNvSpPr>
          <p:nvPr>
            <p:ph sz="half" idx="1"/>
          </p:nvPr>
        </p:nvSpPr>
        <p:spPr>
          <a:xfrm>
            <a:off x="292100" y="1169988"/>
            <a:ext cx="4313238"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Content Placeholder 3"/>
          <p:cNvSpPr>
            <a:spLocks noGrp="1"/>
          </p:cNvSpPr>
          <p:nvPr>
            <p:ph sz="half" idx="2"/>
          </p:nvPr>
        </p:nvSpPr>
        <p:spPr>
          <a:xfrm>
            <a:off x="4757738" y="1169988"/>
            <a:ext cx="4313237" cy="5383212"/>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468313" y="280988"/>
            <a:ext cx="8426450" cy="1169987"/>
          </a:xfrm>
        </p:spPr>
        <p:txBody>
          <a:bodyPr/>
          <a:lstStyle>
            <a:lvl1pPr>
              <a:defRPr/>
            </a:lvl1pPr>
          </a:lstStyle>
          <a:p>
            <a:r>
              <a:rPr lang="en-US" smtClean="0"/>
              <a:t>Click to edit Master title style</a:t>
            </a:r>
            <a:endParaRPr lang="en-GB"/>
          </a:p>
        </p:txBody>
      </p:sp>
      <p:sp>
        <p:nvSpPr>
          <p:cNvPr id="3" name="Text Placeholder 2"/>
          <p:cNvSpPr>
            <a:spLocks noGrp="1"/>
          </p:cNvSpPr>
          <p:nvPr>
            <p:ph type="body" idx="1"/>
          </p:nvPr>
        </p:nvSpPr>
        <p:spPr>
          <a:xfrm>
            <a:off x="468313" y="1571625"/>
            <a:ext cx="4137025"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4" name="Content Placeholder 3"/>
          <p:cNvSpPr>
            <a:spLocks noGrp="1"/>
          </p:cNvSpPr>
          <p:nvPr>
            <p:ph sz="half" idx="2"/>
          </p:nvPr>
        </p:nvSpPr>
        <p:spPr>
          <a:xfrm>
            <a:off x="468313" y="2227263"/>
            <a:ext cx="4137025"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5" name="Text Placeholder 4"/>
          <p:cNvSpPr>
            <a:spLocks noGrp="1"/>
          </p:cNvSpPr>
          <p:nvPr>
            <p:ph type="body" sz="quarter" idx="3"/>
          </p:nvPr>
        </p:nvSpPr>
        <p:spPr>
          <a:xfrm>
            <a:off x="4756150" y="1571625"/>
            <a:ext cx="4138613" cy="655638"/>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smtClean="0"/>
              <a:t>Click to edit Master text styles</a:t>
            </a:r>
          </a:p>
        </p:txBody>
      </p:sp>
      <p:sp>
        <p:nvSpPr>
          <p:cNvPr id="6" name="Content Placeholder 5"/>
          <p:cNvSpPr>
            <a:spLocks noGrp="1"/>
          </p:cNvSpPr>
          <p:nvPr>
            <p:ph sz="quarter" idx="4"/>
          </p:nvPr>
        </p:nvSpPr>
        <p:spPr>
          <a:xfrm>
            <a:off x="4756150" y="2227263"/>
            <a:ext cx="4138613" cy="4046537"/>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Tree>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Tree>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468313" y="279400"/>
            <a:ext cx="3079750" cy="1190625"/>
          </a:xfrm>
        </p:spPr>
        <p:txBody>
          <a:bodyPr anchor="b"/>
          <a:lstStyle>
            <a:lvl1pPr algn="l">
              <a:defRPr sz="2000" b="1"/>
            </a:lvl1pPr>
          </a:lstStyle>
          <a:p>
            <a:r>
              <a:rPr lang="en-US" smtClean="0"/>
              <a:t>Click to edit Master title style</a:t>
            </a:r>
            <a:endParaRPr lang="en-GB"/>
          </a:p>
        </p:txBody>
      </p:sp>
      <p:sp>
        <p:nvSpPr>
          <p:cNvPr id="3" name="Content Placeholder 2"/>
          <p:cNvSpPr>
            <a:spLocks noGrp="1"/>
          </p:cNvSpPr>
          <p:nvPr>
            <p:ph idx="1"/>
          </p:nvPr>
        </p:nvSpPr>
        <p:spPr>
          <a:xfrm>
            <a:off x="3660775" y="279400"/>
            <a:ext cx="5233988" cy="5994400"/>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
        <p:nvSpPr>
          <p:cNvPr id="4" name="Text Placeholder 3"/>
          <p:cNvSpPr>
            <a:spLocks noGrp="1"/>
          </p:cNvSpPr>
          <p:nvPr>
            <p:ph type="body" sz="half" idx="2"/>
          </p:nvPr>
        </p:nvSpPr>
        <p:spPr>
          <a:xfrm>
            <a:off x="468313" y="1470025"/>
            <a:ext cx="3079750" cy="4803775"/>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1835150" y="4916488"/>
            <a:ext cx="5618163" cy="579437"/>
          </a:xfrm>
        </p:spPr>
        <p:txBody>
          <a:bodyPr anchor="b"/>
          <a:lstStyle>
            <a:lvl1pPr algn="l">
              <a:defRPr sz="2000" b="1"/>
            </a:lvl1pPr>
          </a:lstStyle>
          <a:p>
            <a:r>
              <a:rPr lang="en-US" smtClean="0"/>
              <a:t>Click to edit Master title style</a:t>
            </a:r>
            <a:endParaRPr lang="en-GB"/>
          </a:p>
        </p:txBody>
      </p:sp>
      <p:sp>
        <p:nvSpPr>
          <p:cNvPr id="3" name="Picture Placeholder 2"/>
          <p:cNvSpPr>
            <a:spLocks noGrp="1"/>
          </p:cNvSpPr>
          <p:nvPr>
            <p:ph type="pic" idx="1"/>
          </p:nvPr>
        </p:nvSpPr>
        <p:spPr>
          <a:xfrm>
            <a:off x="1835150" y="627063"/>
            <a:ext cx="5618163" cy="4214812"/>
          </a:xfrm>
        </p:spPr>
        <p:txBody>
          <a:bodyPr lIns="90488" tIns="44450" rIns="90488" bIns="44450"/>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en-GB" noProof="0" dirty="0" smtClean="0"/>
          </a:p>
        </p:txBody>
      </p:sp>
      <p:sp>
        <p:nvSpPr>
          <p:cNvPr id="4" name="Text Placeholder 3"/>
          <p:cNvSpPr>
            <a:spLocks noGrp="1"/>
          </p:cNvSpPr>
          <p:nvPr>
            <p:ph type="body" sz="half" idx="2"/>
          </p:nvPr>
        </p:nvSpPr>
        <p:spPr>
          <a:xfrm>
            <a:off x="1835150" y="5495925"/>
            <a:ext cx="5618163" cy="825500"/>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smtClean="0"/>
              <a:t>Click to edit Master text styles</a:t>
            </a:r>
          </a:p>
        </p:txBody>
      </p:sp>
    </p:spTree>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smtClean="0"/>
              <a:t>Click to edit Master title style</a:t>
            </a:r>
            <a:endParaRPr lang="en-GB"/>
          </a:p>
        </p:txBody>
      </p:sp>
      <p:sp>
        <p:nvSpPr>
          <p:cNvPr id="3" name="Vertical Text Placeholder 2"/>
          <p:cNvSpPr>
            <a:spLocks noGrp="1"/>
          </p:cNvSpPr>
          <p:nvPr>
            <p:ph type="body" orient="vert" idx="1"/>
          </p:nvPr>
        </p:nvSpPr>
        <p:spPr/>
        <p:txBody>
          <a:bodyPr vert="eaVert"/>
          <a:lstStyle/>
          <a:p>
            <a:pPr lvl="0"/>
            <a:r>
              <a:rPr lang="en-US" smtClean="0"/>
              <a:t>Click to edit Master text styles</a:t>
            </a:r>
          </a:p>
          <a:p>
            <a:pPr lvl="1"/>
            <a:r>
              <a:rPr lang="en-US" smtClean="0"/>
              <a:t>Second level</a:t>
            </a:r>
          </a:p>
          <a:p>
            <a:pPr lvl="2"/>
            <a:r>
              <a:rPr lang="en-US" smtClean="0"/>
              <a:t>Third level</a:t>
            </a:r>
          </a:p>
          <a:p>
            <a:pPr lvl="3"/>
            <a:r>
              <a:rPr lang="en-US" smtClean="0"/>
              <a:t>Fourth level</a:t>
            </a:r>
          </a:p>
          <a:p>
            <a:pPr lvl="4"/>
            <a:r>
              <a:rPr lang="en-US" smtClean="0"/>
              <a:t>Fifth level</a:t>
            </a:r>
            <a:endParaRPr lang="en-GB"/>
          </a:p>
        </p:txBody>
      </p:sp>
    </p:spTree>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image" Target="../media/image1.jpeg"/><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pic>
        <p:nvPicPr>
          <p:cNvPr id="40962" name="Picture 25" descr="oma bg_v3_2"/>
          <p:cNvPicPr>
            <a:picLocks noChangeAspect="1" noChangeArrowheads="1"/>
          </p:cNvPicPr>
          <p:nvPr userDrawn="1"/>
        </p:nvPicPr>
        <p:blipFill>
          <a:blip r:embed="rId13" cstate="print"/>
          <a:srcRect/>
          <a:stretch>
            <a:fillRect/>
          </a:stretch>
        </p:blipFill>
        <p:spPr bwMode="auto">
          <a:xfrm>
            <a:off x="0" y="0"/>
            <a:ext cx="9363075" cy="7016750"/>
          </a:xfrm>
          <a:prstGeom prst="rect">
            <a:avLst/>
          </a:prstGeom>
          <a:noFill/>
          <a:ln w="9525">
            <a:noFill/>
            <a:miter lim="800000"/>
            <a:headEnd/>
            <a:tailEnd/>
          </a:ln>
        </p:spPr>
      </p:pic>
      <p:sp>
        <p:nvSpPr>
          <p:cNvPr id="186371" name="Rectangle 3"/>
          <p:cNvSpPr>
            <a:spLocks noChangeArrowheads="1"/>
          </p:cNvSpPr>
          <p:nvPr/>
        </p:nvSpPr>
        <p:spPr bwMode="auto">
          <a:xfrm>
            <a:off x="7346950" y="6272213"/>
            <a:ext cx="1628775" cy="488950"/>
          </a:xfrm>
          <a:prstGeom prst="rect">
            <a:avLst/>
          </a:prstGeom>
          <a:noFill/>
          <a:ln w="9525">
            <a:noFill/>
            <a:miter lim="800000"/>
            <a:headEnd/>
            <a:tailEnd/>
          </a:ln>
        </p:spPr>
        <p:txBody>
          <a:bodyPr lIns="91434" tIns="45718" rIns="91434" bIns="45718"/>
          <a:lstStyle/>
          <a:p>
            <a:pPr defTabSz="912813" eaLnBrk="0" hangingPunct="0">
              <a:lnSpc>
                <a:spcPct val="90000"/>
              </a:lnSpc>
              <a:defRPr/>
            </a:pPr>
            <a:endParaRPr lang="en-GB"/>
          </a:p>
        </p:txBody>
      </p:sp>
      <p:sp>
        <p:nvSpPr>
          <p:cNvPr id="186377" name="Line 9"/>
          <p:cNvSpPr>
            <a:spLocks noChangeShapeType="1"/>
          </p:cNvSpPr>
          <p:nvPr userDrawn="1"/>
        </p:nvSpPr>
        <p:spPr bwMode="auto">
          <a:xfrm>
            <a:off x="300038" y="990600"/>
            <a:ext cx="8763000" cy="0"/>
          </a:xfrm>
          <a:prstGeom prst="line">
            <a:avLst/>
          </a:prstGeom>
          <a:noFill/>
          <a:ln w="9525">
            <a:solidFill>
              <a:srgbClr val="333399"/>
            </a:solidFill>
            <a:round/>
            <a:headEnd/>
            <a:tailEnd/>
          </a:ln>
          <a:effectLst>
            <a:prstShdw prst="shdw17" dist="17961" dir="2700000">
              <a:srgbClr val="333399">
                <a:gamma/>
                <a:shade val="60000"/>
                <a:invGamma/>
              </a:srgbClr>
            </a:prstShdw>
          </a:effectLst>
        </p:spPr>
        <p:txBody>
          <a:bodyPr/>
          <a:lstStyle/>
          <a:p>
            <a:pPr eaLnBrk="0" hangingPunct="0">
              <a:lnSpc>
                <a:spcPct val="90000"/>
              </a:lnSpc>
              <a:defRPr/>
            </a:pPr>
            <a:endParaRPr lang="en-GB" dirty="0"/>
          </a:p>
        </p:txBody>
      </p:sp>
      <p:sp>
        <p:nvSpPr>
          <p:cNvPr id="186382" name="Rectangle 14"/>
          <p:cNvSpPr>
            <a:spLocks noChangeArrowheads="1"/>
          </p:cNvSpPr>
          <p:nvPr userDrawn="1"/>
        </p:nvSpPr>
        <p:spPr bwMode="auto">
          <a:xfrm>
            <a:off x="0" y="6553200"/>
            <a:ext cx="9363075" cy="76200"/>
          </a:xfrm>
          <a:prstGeom prst="rect">
            <a:avLst/>
          </a:prstGeom>
          <a:solidFill>
            <a:srgbClr val="333399"/>
          </a:solidFill>
          <a:ln w="12700">
            <a:noFill/>
            <a:miter lim="800000"/>
            <a:headEnd/>
            <a:tailEnd/>
          </a:ln>
        </p:spPr>
        <p:txBody>
          <a:bodyPr wrap="none" lIns="91434" tIns="45718" rIns="91434" bIns="45718" anchor="ctr"/>
          <a:lstStyle/>
          <a:p>
            <a:pPr defTabSz="912813" eaLnBrk="0" hangingPunct="0">
              <a:lnSpc>
                <a:spcPct val="90000"/>
              </a:lnSpc>
              <a:defRPr/>
            </a:pPr>
            <a:endParaRPr lang="en-GB"/>
          </a:p>
        </p:txBody>
      </p:sp>
      <p:sp>
        <p:nvSpPr>
          <p:cNvPr id="186385" name="Rectangle 17"/>
          <p:cNvSpPr>
            <a:spLocks noChangeArrowheads="1"/>
          </p:cNvSpPr>
          <p:nvPr userDrawn="1"/>
        </p:nvSpPr>
        <p:spPr bwMode="auto">
          <a:xfrm>
            <a:off x="0" y="6629400"/>
            <a:ext cx="4800600" cy="352911"/>
          </a:xfrm>
          <a:prstGeom prst="rect">
            <a:avLst/>
          </a:prstGeom>
          <a:noFill/>
          <a:ln w="12700">
            <a:noFill/>
            <a:miter lim="800000"/>
            <a:headEnd/>
            <a:tailEnd/>
          </a:ln>
        </p:spPr>
        <p:txBody>
          <a:bodyPr lIns="90483" tIns="44447" rIns="90483" bIns="44447">
            <a:spAutoFit/>
          </a:bodyPr>
          <a:lstStyle/>
          <a:p>
            <a:pPr defTabSz="403225" eaLnBrk="0" hangingPunct="0">
              <a:lnSpc>
                <a:spcPct val="90000"/>
              </a:lnSpc>
              <a:tabLst>
                <a:tab pos="5372100" algn="ctr"/>
                <a:tab pos="9182100" algn="r"/>
              </a:tabLst>
              <a:defRPr/>
            </a:pPr>
            <a:r>
              <a:rPr lang="en-GB" sz="1000" b="1" dirty="0">
                <a:cs typeface="Times New Roman" pitchFamily="18" charset="0"/>
              </a:rPr>
              <a:t>© </a:t>
            </a:r>
            <a:r>
              <a:rPr lang="en-GB" sz="1000" b="1" dirty="0" smtClean="0">
                <a:cs typeface="Times New Roman" pitchFamily="18" charset="0"/>
              </a:rPr>
              <a:t>2013 </a:t>
            </a:r>
            <a:r>
              <a:rPr lang="en-GB" sz="1000" b="1" dirty="0">
                <a:cs typeface="Times New Roman" pitchFamily="18" charset="0"/>
              </a:rPr>
              <a:t>Open Mobile Alliance Ltd.  All Rights Reserved.</a:t>
            </a:r>
            <a:endParaRPr lang="en-US" sz="1000" b="1" dirty="0"/>
          </a:p>
          <a:p>
            <a:pPr defTabSz="403225" eaLnBrk="0" hangingPunct="0">
              <a:lnSpc>
                <a:spcPct val="90000"/>
              </a:lnSpc>
              <a:tabLst>
                <a:tab pos="5372100" algn="ctr"/>
                <a:tab pos="9182100" algn="r"/>
              </a:tabLst>
              <a:defRPr/>
            </a:pPr>
            <a:r>
              <a:rPr lang="en-US" sz="900" b="1" dirty="0">
                <a:latin typeface="Arial Narrow" pitchFamily="34" charset="0"/>
                <a:cs typeface="Times New Roman" pitchFamily="18" charset="0"/>
              </a:rPr>
              <a:t>Used with the permission of the Open Mobile Alliance Ltd. under the terms as stated in this document.</a:t>
            </a:r>
            <a:endParaRPr lang="en-US" sz="900" b="1" dirty="0">
              <a:solidFill>
                <a:srgbClr val="999999"/>
              </a:solidFill>
              <a:latin typeface="Arial Narrow" pitchFamily="34" charset="0"/>
            </a:endParaRPr>
          </a:p>
        </p:txBody>
      </p:sp>
      <p:sp>
        <p:nvSpPr>
          <p:cNvPr id="186386" name="Rectangle 18"/>
          <p:cNvSpPr>
            <a:spLocks noChangeArrowheads="1"/>
          </p:cNvSpPr>
          <p:nvPr userDrawn="1"/>
        </p:nvSpPr>
        <p:spPr bwMode="auto">
          <a:xfrm>
            <a:off x="4605337" y="6698438"/>
            <a:ext cx="3810000" cy="255961"/>
          </a:xfrm>
          <a:prstGeom prst="rect">
            <a:avLst/>
          </a:prstGeom>
          <a:noFill/>
          <a:ln w="12700">
            <a:noFill/>
            <a:miter lim="800000"/>
            <a:headEnd/>
            <a:tailEnd/>
          </a:ln>
        </p:spPr>
        <p:txBody>
          <a:bodyPr wrap="square" lIns="90483" tIns="44447" rIns="90483" bIns="44447">
            <a:spAutoFit/>
          </a:bodyPr>
          <a:lstStyle/>
          <a:p>
            <a:pPr algn="ctr" defTabSz="403225" eaLnBrk="0" hangingPunct="0">
              <a:lnSpc>
                <a:spcPct val="90000"/>
              </a:lnSpc>
              <a:tabLst>
                <a:tab pos="5372100" algn="ctr"/>
                <a:tab pos="9182100" algn="r"/>
              </a:tabLst>
            </a:pPr>
            <a:r>
              <a:rPr lang="fr-FR" sz="1200" dirty="0" smtClean="0"/>
              <a:t>OMA-CD-2013-0094</a:t>
            </a:r>
            <a:endParaRPr lang="en-US" sz="1200" b="1" dirty="0">
              <a:latin typeface="Arial Narrow" pitchFamily="34" charset="0"/>
            </a:endParaRPr>
          </a:p>
        </p:txBody>
      </p:sp>
      <p:sp>
        <p:nvSpPr>
          <p:cNvPr id="186387" name="Rectangle 19"/>
          <p:cNvSpPr>
            <a:spLocks noChangeArrowheads="1"/>
          </p:cNvSpPr>
          <p:nvPr userDrawn="1"/>
        </p:nvSpPr>
        <p:spPr bwMode="auto">
          <a:xfrm>
            <a:off x="7653338" y="6629400"/>
            <a:ext cx="1709737" cy="404813"/>
          </a:xfrm>
          <a:prstGeom prst="rect">
            <a:avLst/>
          </a:prstGeom>
          <a:noFill/>
          <a:ln w="12700">
            <a:noFill/>
            <a:miter lim="800000"/>
            <a:headEnd/>
            <a:tailEnd/>
          </a:ln>
        </p:spPr>
        <p:txBody>
          <a:bodyPr lIns="90483" tIns="44447" rIns="90483" bIns="44447">
            <a:spAutoFit/>
          </a:bodyPr>
          <a:lstStyle/>
          <a:p>
            <a:pPr algn="r" defTabSz="403225" eaLnBrk="0" hangingPunct="0">
              <a:lnSpc>
                <a:spcPct val="90000"/>
              </a:lnSpc>
              <a:tabLst>
                <a:tab pos="5372100" algn="ctr"/>
                <a:tab pos="9182100" algn="r"/>
              </a:tabLst>
              <a:defRPr/>
            </a:pPr>
            <a:r>
              <a:rPr lang="en-US" sz="1800" b="1" dirty="0">
                <a:latin typeface="Arial Narrow" pitchFamily="34" charset="0"/>
              </a:rPr>
              <a:t>Slide #</a:t>
            </a:r>
            <a:fld id="{B4C8F82B-B31D-49CD-8D7A-B419C1C61F5D}" type="slidenum">
              <a:rPr lang="en-US" sz="1800" b="1">
                <a:latin typeface="Arial Narrow" pitchFamily="34" charset="0"/>
              </a:rPr>
              <a:pPr algn="r" defTabSz="403225" eaLnBrk="0" hangingPunct="0">
                <a:lnSpc>
                  <a:spcPct val="90000"/>
                </a:lnSpc>
                <a:tabLst>
                  <a:tab pos="5372100" algn="ctr"/>
                  <a:tab pos="9182100" algn="r"/>
                </a:tabLst>
                <a:defRPr/>
              </a:pPr>
              <a:t>‹N›</a:t>
            </a:fld>
            <a:r>
              <a:rPr lang="en-US" sz="1800" b="1" dirty="0">
                <a:latin typeface="Arial Narrow" pitchFamily="34" charset="0"/>
              </a:rPr>
              <a:t/>
            </a:r>
            <a:br>
              <a:rPr lang="en-US" sz="1800" b="1" dirty="0">
                <a:latin typeface="Arial Narrow" pitchFamily="34" charset="0"/>
              </a:rPr>
            </a:br>
            <a:r>
              <a:rPr lang="en-US" sz="500" dirty="0">
                <a:solidFill>
                  <a:srgbClr val="999999"/>
                </a:solidFill>
              </a:rPr>
              <a:t>[</a:t>
            </a:r>
            <a:r>
              <a:rPr lang="en-US" sz="500" dirty="0" smtClean="0">
                <a:solidFill>
                  <a:srgbClr val="999999"/>
                </a:solidFill>
              </a:rPr>
              <a:t>OMA-Template-WIDpresentation-20130101-I</a:t>
            </a:r>
            <a:r>
              <a:rPr lang="en-US" sz="500" dirty="0">
                <a:solidFill>
                  <a:srgbClr val="999999"/>
                </a:solidFill>
              </a:rPr>
              <a:t>]</a:t>
            </a:r>
            <a:endParaRPr lang="en-US" sz="1800" b="1" dirty="0">
              <a:latin typeface="Arial Narrow" pitchFamily="34" charset="0"/>
            </a:endParaRPr>
          </a:p>
        </p:txBody>
      </p:sp>
      <p:sp>
        <p:nvSpPr>
          <p:cNvPr id="40969" name="Rectangle 2"/>
          <p:cNvSpPr>
            <a:spLocks noGrp="1" noChangeArrowheads="1"/>
          </p:cNvSpPr>
          <p:nvPr>
            <p:ph type="title"/>
          </p:nvPr>
        </p:nvSpPr>
        <p:spPr bwMode="auto">
          <a:xfrm>
            <a:off x="306388" y="233363"/>
            <a:ext cx="8748712" cy="703262"/>
          </a:xfrm>
          <a:prstGeom prst="rect">
            <a:avLst/>
          </a:prstGeom>
          <a:noFill/>
          <a:ln w="12700">
            <a:noFill/>
            <a:miter lim="800000"/>
            <a:headEnd/>
            <a:tailEnd/>
          </a:ln>
        </p:spPr>
        <p:txBody>
          <a:bodyPr vert="horz" wrap="square" lIns="90483" tIns="44447" rIns="90483" bIns="44447" numCol="1" anchor="ctr" anchorCtr="0" compatLnSpc="1">
            <a:prstTxWarp prst="textNoShape">
              <a:avLst/>
            </a:prstTxWarp>
          </a:bodyPr>
          <a:lstStyle/>
          <a:p>
            <a:pPr lvl="0"/>
            <a:endParaRPr lang="fr-FR" smtClean="0"/>
          </a:p>
        </p:txBody>
      </p:sp>
      <p:sp>
        <p:nvSpPr>
          <p:cNvPr id="40970" name="Rectangle 5"/>
          <p:cNvSpPr>
            <a:spLocks noGrp="1" noChangeArrowheads="1"/>
          </p:cNvSpPr>
          <p:nvPr>
            <p:ph type="body" idx="1"/>
          </p:nvPr>
        </p:nvSpPr>
        <p:spPr bwMode="auto">
          <a:xfrm>
            <a:off x="292100" y="1169988"/>
            <a:ext cx="8778875" cy="5383212"/>
          </a:xfrm>
          <a:prstGeom prst="rect">
            <a:avLst/>
          </a:prstGeom>
          <a:noFill/>
          <a:ln w="12700">
            <a:noFill/>
            <a:miter lim="800000"/>
            <a:headEnd/>
            <a:tailEnd/>
          </a:ln>
        </p:spPr>
        <p:txBody>
          <a:bodyPr vert="horz" wrap="square" lIns="90483" tIns="44447" rIns="90483" bIns="44447" numCol="1" anchor="t" anchorCtr="0" compatLnSpc="1">
            <a:prstTxWarp prst="textNoShape">
              <a:avLst/>
            </a:prstTxWarp>
          </a:bodyPr>
          <a:lstStyle/>
          <a:p>
            <a:pPr lvl="0"/>
            <a:r>
              <a:rPr lang="en-US" smtClean="0"/>
              <a:t>1st Level Bullet</a:t>
            </a:r>
          </a:p>
          <a:p>
            <a:pPr lvl="1"/>
            <a:r>
              <a:rPr lang="en-US" smtClean="0"/>
              <a:t>2nd Level Bullet</a:t>
            </a:r>
          </a:p>
          <a:p>
            <a:pPr lvl="2"/>
            <a:r>
              <a:rPr lang="en-US" smtClean="0"/>
              <a:t>3rd Level Bullet</a:t>
            </a:r>
          </a:p>
          <a:p>
            <a:pPr lvl="3"/>
            <a:r>
              <a:rPr lang="en-US" smtClean="0"/>
              <a:t>4th Level Bullet</a:t>
            </a:r>
          </a:p>
          <a:p>
            <a:pPr lvl="4"/>
            <a:r>
              <a:rPr lang="en-US" smtClean="0"/>
              <a:t>5th Level Bullet</a:t>
            </a:r>
          </a:p>
        </p:txBody>
      </p:sp>
      <p:sp>
        <p:nvSpPr>
          <p:cNvPr id="17" name="txtFooterRight"/>
          <p:cNvSpPr txBox="1"/>
          <p:nvPr userDrawn="1"/>
        </p:nvSpPr>
        <p:spPr>
          <a:xfrm>
            <a:off x="6019800" y="6508750"/>
            <a:ext cx="2879725" cy="215900"/>
          </a:xfrm>
          <a:prstGeom prst="rect">
            <a:avLst/>
          </a:prstGeom>
          <a:noFill/>
        </p:spPr>
        <p:txBody>
          <a:bodyPr lIns="0" tIns="0" rIns="0" bIns="0">
            <a:spAutoFit/>
          </a:bodyPr>
          <a:lstStyle/>
          <a:p>
            <a:pPr algn="r" defTabSz="912813">
              <a:lnSpc>
                <a:spcPts val="1700"/>
              </a:lnSpc>
              <a:defRPr/>
            </a:pPr>
            <a:endParaRPr lang="it-IT" sz="1200">
              <a:solidFill>
                <a:srgbClr val="000000"/>
              </a:solidFill>
            </a:endParaRPr>
          </a:p>
        </p:txBody>
      </p:sp>
    </p:spTree>
  </p:cSld>
  <p:clrMap bg1="lt1" tx1="dk1" bg2="lt2" tx2="dk2" accent1="accent1" accent2="accent2" accent3="accent3" accent4="accent4" accent5="accent5" accent6="accent6" hlink="hlink" folHlink="folHlink"/>
  <p:sldLayoutIdLst>
    <p:sldLayoutId id="2147483660" r:id="rId1"/>
    <p:sldLayoutId id="2147483659" r:id="rId2"/>
    <p:sldLayoutId id="2147483658" r:id="rId3"/>
    <p:sldLayoutId id="2147483657" r:id="rId4"/>
    <p:sldLayoutId id="2147483656" r:id="rId5"/>
    <p:sldLayoutId id="2147483655" r:id="rId6"/>
    <p:sldLayoutId id="2147483654" r:id="rId7"/>
    <p:sldLayoutId id="2147483653" r:id="rId8"/>
    <p:sldLayoutId id="2147483652" r:id="rId9"/>
    <p:sldLayoutId id="2147483651" r:id="rId10"/>
    <p:sldLayoutId id="2147483650" r:id="rId11"/>
  </p:sldLayoutIdLst>
  <p:hf sldNum="0" hdr="0" ftr="0" dt="0"/>
  <p:txStyles>
    <p:titleStyle>
      <a:lvl1pPr algn="ctr" defTabSz="762000" rtl="0" eaLnBrk="0" fontAlgn="base" hangingPunct="0">
        <a:lnSpc>
          <a:spcPct val="90000"/>
        </a:lnSpc>
        <a:spcBef>
          <a:spcPct val="0"/>
        </a:spcBef>
        <a:spcAft>
          <a:spcPct val="0"/>
        </a:spcAft>
        <a:defRPr sz="3200" b="1">
          <a:solidFill>
            <a:schemeClr val="tx1"/>
          </a:solidFill>
          <a:latin typeface="+mj-lt"/>
          <a:ea typeface="+mj-ea"/>
          <a:cs typeface="+mj-cs"/>
        </a:defRPr>
      </a:lvl1pPr>
      <a:lvl2pPr algn="ctr" defTabSz="762000" rtl="0" eaLnBrk="0" fontAlgn="base" hangingPunct="0">
        <a:lnSpc>
          <a:spcPct val="90000"/>
        </a:lnSpc>
        <a:spcBef>
          <a:spcPct val="0"/>
        </a:spcBef>
        <a:spcAft>
          <a:spcPct val="0"/>
        </a:spcAft>
        <a:defRPr sz="3200" b="1">
          <a:solidFill>
            <a:schemeClr val="tx1"/>
          </a:solidFill>
          <a:latin typeface="Tahoma" pitchFamily="34" charset="0"/>
        </a:defRPr>
      </a:lvl2pPr>
      <a:lvl3pPr algn="ctr" defTabSz="762000" rtl="0" eaLnBrk="0" fontAlgn="base" hangingPunct="0">
        <a:lnSpc>
          <a:spcPct val="90000"/>
        </a:lnSpc>
        <a:spcBef>
          <a:spcPct val="0"/>
        </a:spcBef>
        <a:spcAft>
          <a:spcPct val="0"/>
        </a:spcAft>
        <a:defRPr sz="3200" b="1">
          <a:solidFill>
            <a:schemeClr val="tx1"/>
          </a:solidFill>
          <a:latin typeface="Tahoma" pitchFamily="34" charset="0"/>
        </a:defRPr>
      </a:lvl3pPr>
      <a:lvl4pPr algn="ctr" defTabSz="762000" rtl="0" eaLnBrk="0" fontAlgn="base" hangingPunct="0">
        <a:lnSpc>
          <a:spcPct val="90000"/>
        </a:lnSpc>
        <a:spcBef>
          <a:spcPct val="0"/>
        </a:spcBef>
        <a:spcAft>
          <a:spcPct val="0"/>
        </a:spcAft>
        <a:defRPr sz="3200" b="1">
          <a:solidFill>
            <a:schemeClr val="tx1"/>
          </a:solidFill>
          <a:latin typeface="Tahoma" pitchFamily="34" charset="0"/>
        </a:defRPr>
      </a:lvl4pPr>
      <a:lvl5pPr algn="ctr" defTabSz="762000" rtl="0" eaLnBrk="0" fontAlgn="base" hangingPunct="0">
        <a:lnSpc>
          <a:spcPct val="90000"/>
        </a:lnSpc>
        <a:spcBef>
          <a:spcPct val="0"/>
        </a:spcBef>
        <a:spcAft>
          <a:spcPct val="0"/>
        </a:spcAft>
        <a:defRPr sz="3200" b="1">
          <a:solidFill>
            <a:schemeClr val="tx1"/>
          </a:solidFill>
          <a:latin typeface="Tahoma" pitchFamily="34" charset="0"/>
        </a:defRPr>
      </a:lvl5pPr>
      <a:lvl6pPr marL="457200" algn="ctr" defTabSz="762000" rtl="0" eaLnBrk="0" fontAlgn="base" hangingPunct="0">
        <a:lnSpc>
          <a:spcPct val="90000"/>
        </a:lnSpc>
        <a:spcBef>
          <a:spcPct val="0"/>
        </a:spcBef>
        <a:spcAft>
          <a:spcPct val="0"/>
        </a:spcAft>
        <a:defRPr sz="3200" b="1">
          <a:solidFill>
            <a:schemeClr val="tx1"/>
          </a:solidFill>
          <a:latin typeface="Tahoma" pitchFamily="34" charset="0"/>
        </a:defRPr>
      </a:lvl6pPr>
      <a:lvl7pPr marL="914400" algn="ctr" defTabSz="762000" rtl="0" eaLnBrk="0" fontAlgn="base" hangingPunct="0">
        <a:lnSpc>
          <a:spcPct val="90000"/>
        </a:lnSpc>
        <a:spcBef>
          <a:spcPct val="0"/>
        </a:spcBef>
        <a:spcAft>
          <a:spcPct val="0"/>
        </a:spcAft>
        <a:defRPr sz="3200" b="1">
          <a:solidFill>
            <a:schemeClr val="tx1"/>
          </a:solidFill>
          <a:latin typeface="Tahoma" pitchFamily="34" charset="0"/>
        </a:defRPr>
      </a:lvl7pPr>
      <a:lvl8pPr marL="1371600" algn="ctr" defTabSz="762000" rtl="0" eaLnBrk="0" fontAlgn="base" hangingPunct="0">
        <a:lnSpc>
          <a:spcPct val="90000"/>
        </a:lnSpc>
        <a:spcBef>
          <a:spcPct val="0"/>
        </a:spcBef>
        <a:spcAft>
          <a:spcPct val="0"/>
        </a:spcAft>
        <a:defRPr sz="3200" b="1">
          <a:solidFill>
            <a:schemeClr val="tx1"/>
          </a:solidFill>
          <a:latin typeface="Tahoma" pitchFamily="34" charset="0"/>
        </a:defRPr>
      </a:lvl8pPr>
      <a:lvl9pPr marL="1828800" algn="ctr" defTabSz="762000" rtl="0" eaLnBrk="0" fontAlgn="base" hangingPunct="0">
        <a:lnSpc>
          <a:spcPct val="90000"/>
        </a:lnSpc>
        <a:spcBef>
          <a:spcPct val="0"/>
        </a:spcBef>
        <a:spcAft>
          <a:spcPct val="0"/>
        </a:spcAft>
        <a:defRPr sz="3200" b="1">
          <a:solidFill>
            <a:schemeClr val="tx1"/>
          </a:solidFill>
          <a:latin typeface="Tahoma" pitchFamily="34" charset="0"/>
        </a:defRPr>
      </a:lvl9pPr>
    </p:titleStyle>
    <p:bodyStyle>
      <a:lvl1pPr marL="111125" indent="-111125" algn="l" defTabSz="1584325" rtl="0" eaLnBrk="0" fontAlgn="base" hangingPunct="0">
        <a:spcBef>
          <a:spcPct val="25000"/>
        </a:spcBef>
        <a:spcAft>
          <a:spcPct val="0"/>
        </a:spcAft>
        <a:buClr>
          <a:schemeClr val="tx1"/>
        </a:buClr>
        <a:buSzPct val="80000"/>
        <a:buChar char="•"/>
        <a:defRPr sz="2600">
          <a:solidFill>
            <a:srgbClr val="000066"/>
          </a:solidFill>
          <a:latin typeface="+mn-lt"/>
          <a:ea typeface="+mn-ea"/>
          <a:cs typeface="+mn-cs"/>
        </a:defRPr>
      </a:lvl1pPr>
      <a:lvl2pPr marL="341313" indent="-115888" algn="l" defTabSz="1584325" rtl="0" eaLnBrk="0" fontAlgn="base" hangingPunct="0">
        <a:spcBef>
          <a:spcPct val="25000"/>
        </a:spcBef>
        <a:spcAft>
          <a:spcPct val="0"/>
        </a:spcAft>
        <a:buClr>
          <a:schemeClr val="tx1"/>
        </a:buClr>
        <a:buSzPct val="80000"/>
        <a:buChar char="•"/>
        <a:defRPr sz="2200">
          <a:solidFill>
            <a:srgbClr val="480024"/>
          </a:solidFill>
          <a:latin typeface="+mn-lt"/>
        </a:defRPr>
      </a:lvl2pPr>
      <a:lvl3pPr marL="569913" indent="-114300" algn="l" defTabSz="1584325" rtl="0" eaLnBrk="0" fontAlgn="base" hangingPunct="0">
        <a:spcBef>
          <a:spcPct val="25000"/>
        </a:spcBef>
        <a:spcAft>
          <a:spcPct val="0"/>
        </a:spcAft>
        <a:buClr>
          <a:schemeClr val="tx1"/>
        </a:buClr>
        <a:buSzPct val="80000"/>
        <a:buChar char="•"/>
        <a:defRPr sz="2000">
          <a:solidFill>
            <a:srgbClr val="0B2200"/>
          </a:solidFill>
          <a:latin typeface="+mn-lt"/>
        </a:defRPr>
      </a:lvl3pPr>
      <a:lvl4pPr marL="795338" indent="-111125" algn="l" defTabSz="1584325" rtl="0" eaLnBrk="0" fontAlgn="base" hangingPunct="0">
        <a:spcBef>
          <a:spcPct val="20000"/>
        </a:spcBef>
        <a:spcAft>
          <a:spcPct val="0"/>
        </a:spcAft>
        <a:buClr>
          <a:schemeClr val="tx1"/>
        </a:buClr>
        <a:buSzPct val="80000"/>
        <a:buChar char="•"/>
        <a:defRPr sz="2000">
          <a:solidFill>
            <a:srgbClr val="543800"/>
          </a:solidFill>
          <a:latin typeface="+mn-lt"/>
        </a:defRPr>
      </a:lvl4pPr>
      <a:lvl5pPr marL="10287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5pPr>
      <a:lvl6pPr marL="14859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6pPr>
      <a:lvl7pPr marL="19431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7pPr>
      <a:lvl8pPr marL="24003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8pPr>
      <a:lvl9pPr marL="2857500" indent="-119063" algn="l" defTabSz="1584325" rtl="0" eaLnBrk="0" fontAlgn="base" hangingPunct="0">
        <a:spcBef>
          <a:spcPct val="20000"/>
        </a:spcBef>
        <a:spcAft>
          <a:spcPct val="0"/>
        </a:spcAft>
        <a:buClr>
          <a:schemeClr val="tx1"/>
        </a:buClr>
        <a:buSzPct val="80000"/>
        <a:buChar char="•"/>
        <a:defRPr sz="1600">
          <a:solidFill>
            <a:srgbClr val="330066"/>
          </a:solidFill>
          <a:latin typeface="+mn-lt"/>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2.jpeg"/><Relationship Id="rId2" Type="http://schemas.openxmlformats.org/officeDocument/2006/relationships/notesSlide" Target="../notesSlides/notesSlide1.xml"/><Relationship Id="rId1" Type="http://schemas.openxmlformats.org/officeDocument/2006/relationships/slideLayout" Target="../slideLayouts/slideLayout6.xml"/><Relationship Id="rId4" Type="http://schemas.openxmlformats.org/officeDocument/2006/relationships/hyperlink" Target="http://www.openmobilealliance.org/UseAgreement.html" TargetMode="Externa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3.xml.rels><?xml version="1.0" encoding="UTF-8" standalone="yes"?>
<Relationships xmlns="http://schemas.openxmlformats.org/package/2006/relationships"><Relationship Id="rId3" Type="http://schemas.openxmlformats.org/officeDocument/2006/relationships/oleObject" Target="../embeddings/oleObject1.bin"/><Relationship Id="rId2" Type="http://schemas.openxmlformats.org/officeDocument/2006/relationships/slideLayout" Target="../slideLayouts/slideLayout3.xml"/><Relationship Id="rId1" Type="http://schemas.openxmlformats.org/officeDocument/2006/relationships/vmlDrawing" Target="../drawings/vmlDrawing1.v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5361" name="Picture 51" descr="oma bg_v3_strong_2"/>
          <p:cNvPicPr>
            <a:picLocks noChangeAspect="1" noChangeArrowheads="1"/>
          </p:cNvPicPr>
          <p:nvPr/>
        </p:nvPicPr>
        <p:blipFill>
          <a:blip r:embed="rId3" cstate="print"/>
          <a:srcRect b="6691"/>
          <a:stretch>
            <a:fillRect/>
          </a:stretch>
        </p:blipFill>
        <p:spPr bwMode="auto">
          <a:xfrm>
            <a:off x="0" y="0"/>
            <a:ext cx="9363075" cy="6553200"/>
          </a:xfrm>
          <a:prstGeom prst="rect">
            <a:avLst/>
          </a:prstGeom>
          <a:noFill/>
          <a:ln w="9525">
            <a:noFill/>
            <a:miter lim="800000"/>
            <a:headEnd/>
            <a:tailEnd/>
          </a:ln>
        </p:spPr>
      </p:pic>
      <p:sp>
        <p:nvSpPr>
          <p:cNvPr id="15362" name="Rectangle 26"/>
          <p:cNvSpPr>
            <a:spLocks noGrp="1" noChangeArrowheads="1"/>
          </p:cNvSpPr>
          <p:nvPr>
            <p:ph type="ctrTitle" idx="4294967295"/>
          </p:nvPr>
        </p:nvSpPr>
        <p:spPr>
          <a:xfrm>
            <a:off x="684213" y="228600"/>
            <a:ext cx="7996237" cy="1652588"/>
          </a:xfrm>
        </p:spPr>
        <p:txBody>
          <a:bodyPr anchor="t"/>
          <a:lstStyle/>
          <a:p>
            <a:r>
              <a:rPr lang="fr-FR" sz="1600" dirty="0" smtClean="0"/>
              <a:t> OMA-CD-2013-0094-</a:t>
            </a:r>
            <a:r>
              <a:rPr lang="fr-FR" sz="1600" dirty="0" err="1" smtClean="0"/>
              <a:t>INP_Addressing_SNEW_Device_APIs_requirements</a:t>
            </a:r>
            <a:r>
              <a:rPr lang="en-US" sz="1600" dirty="0" smtClean="0"/>
              <a:t/>
            </a:r>
            <a:br>
              <a:rPr lang="en-US" sz="1600" dirty="0" smtClean="0"/>
            </a:br>
            <a:r>
              <a:rPr lang="en-US" sz="3600" dirty="0" smtClean="0"/>
              <a:t>Addressing SNEW Device APIs requirements</a:t>
            </a:r>
            <a:endParaRPr lang="en-US" sz="2800" dirty="0" smtClean="0"/>
          </a:p>
        </p:txBody>
      </p:sp>
      <p:sp>
        <p:nvSpPr>
          <p:cNvPr id="15363" name="Text Box 29"/>
          <p:cNvSpPr txBox="1">
            <a:spLocks noChangeArrowheads="1"/>
          </p:cNvSpPr>
          <p:nvPr/>
        </p:nvSpPr>
        <p:spPr bwMode="auto">
          <a:xfrm>
            <a:off x="2743200" y="2774950"/>
            <a:ext cx="287338"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r>
              <a:rPr lang="en-US" sz="1800" b="1">
                <a:solidFill>
                  <a:srgbClr val="800000"/>
                </a:solidFill>
                <a:latin typeface="Tahoma" pitchFamily="34" charset="0"/>
              </a:rPr>
              <a:t>X</a:t>
            </a:r>
          </a:p>
        </p:txBody>
      </p:sp>
      <p:sp>
        <p:nvSpPr>
          <p:cNvPr id="15364" name="Text Box 30"/>
          <p:cNvSpPr txBox="1">
            <a:spLocks noChangeArrowheads="1"/>
          </p:cNvSpPr>
          <p:nvPr/>
        </p:nvSpPr>
        <p:spPr bwMode="auto">
          <a:xfrm>
            <a:off x="4398963" y="2774950"/>
            <a:ext cx="288925" cy="349250"/>
          </a:xfrm>
          <a:prstGeom prst="rect">
            <a:avLst/>
          </a:prstGeom>
          <a:noFill/>
          <a:ln w="12700">
            <a:solidFill>
              <a:schemeClr val="tx2"/>
            </a:solidFill>
            <a:miter lim="800000"/>
            <a:headEnd/>
            <a:tailEnd/>
          </a:ln>
        </p:spPr>
        <p:txBody>
          <a:bodyPr lIns="0" tIns="44447" rIns="0" bIns="44447" anchor="ctr"/>
          <a:lstStyle/>
          <a:p>
            <a:pPr algn="ctr" defTabSz="762000" eaLnBrk="0" hangingPunct="0">
              <a:lnSpc>
                <a:spcPct val="90000"/>
              </a:lnSpc>
              <a:spcBef>
                <a:spcPct val="50000"/>
              </a:spcBef>
            </a:pPr>
            <a:endParaRPr lang="en-GB" sz="1800" b="1">
              <a:solidFill>
                <a:srgbClr val="800000"/>
              </a:solidFill>
              <a:latin typeface="Tahoma" pitchFamily="34" charset="0"/>
            </a:endParaRPr>
          </a:p>
        </p:txBody>
      </p:sp>
      <p:sp>
        <p:nvSpPr>
          <p:cNvPr id="15365" name="Text Box 57"/>
          <p:cNvSpPr txBox="1">
            <a:spLocks noChangeArrowheads="1"/>
          </p:cNvSpPr>
          <p:nvPr/>
        </p:nvSpPr>
        <p:spPr bwMode="auto">
          <a:xfrm>
            <a:off x="1295400" y="5003800"/>
            <a:ext cx="6781800" cy="633413"/>
          </a:xfrm>
          <a:prstGeom prst="rect">
            <a:avLst/>
          </a:prstGeom>
          <a:solidFill>
            <a:srgbClr val="EAEAEA"/>
          </a:solidFill>
          <a:ln w="6350">
            <a:solidFill>
              <a:schemeClr val="tx1"/>
            </a:solidFill>
            <a:miter lim="800000"/>
            <a:headEnd/>
            <a:tailEnd/>
          </a:ln>
        </p:spPr>
        <p:txBody>
          <a:bodyPr lIns="91434" tIns="45718" rIns="91434" bIns="45718">
            <a:spAutoFit/>
          </a:bodyPr>
          <a:lstStyle/>
          <a:p>
            <a:pPr defTabSz="762000" eaLnBrk="0" hangingPunct="0">
              <a:lnSpc>
                <a:spcPct val="90000"/>
              </a:lnSpc>
              <a:spcBef>
                <a:spcPct val="35000"/>
              </a:spcBef>
            </a:pPr>
            <a:r>
              <a:rPr lang="en-GB" sz="900">
                <a:cs typeface="Times New Roman" pitchFamily="18" charset="0"/>
              </a:rPr>
              <a:t>USE OF THIS DOCUMENT BY NON-OMA MEMBERS IS SUBJECT TO ALL OF THE TERMS AND CONDITIONS OF THE USE AGREEMENT (located at </a:t>
            </a:r>
            <a:r>
              <a:rPr lang="en-GB" sz="900">
                <a:cs typeface="Times New Roman" pitchFamily="18" charset="0"/>
                <a:hlinkClick r:id="rId4"/>
              </a:rPr>
              <a:t>http://www.openmobilealliance.org/UseAgreement.html</a:t>
            </a:r>
            <a:r>
              <a:rPr lang="en-GB" sz="900">
                <a:cs typeface="Times New Roman" pitchFamily="18" charset="0"/>
              </a:rPr>
              <a:t>) AND IF YOU HAVE NOT AGREED TO THE TERMS OF THE USE AGREEMENT, YOU DO NOT HAVE THE RIGHT TO USE, COPY OR DISTRIBUTE THIS DOCUMENT.</a:t>
            </a:r>
          </a:p>
          <a:p>
            <a:pPr defTabSz="762000" eaLnBrk="0" hangingPunct="0">
              <a:lnSpc>
                <a:spcPct val="90000"/>
              </a:lnSpc>
              <a:spcBef>
                <a:spcPct val="35000"/>
              </a:spcBef>
            </a:pPr>
            <a:r>
              <a:rPr lang="en-GB" sz="900">
                <a:cs typeface="Times New Roman" pitchFamily="18" charset="0"/>
              </a:rPr>
              <a:t>THIS DOCUMENT IS PROVIDED ON AN "AS IS" "AS AVAILABLE" AND "WITH ALL FAULTS" BASIS.</a:t>
            </a:r>
            <a:endParaRPr lang="en-GB" sz="900"/>
          </a:p>
        </p:txBody>
      </p:sp>
      <p:sp>
        <p:nvSpPr>
          <p:cNvPr id="15366" name="Text Box 59"/>
          <p:cNvSpPr txBox="1">
            <a:spLocks noChangeArrowheads="1"/>
          </p:cNvSpPr>
          <p:nvPr/>
        </p:nvSpPr>
        <p:spPr bwMode="auto">
          <a:xfrm>
            <a:off x="228600" y="5715000"/>
            <a:ext cx="8915400" cy="757238"/>
          </a:xfrm>
          <a:prstGeom prst="rect">
            <a:avLst/>
          </a:prstGeom>
          <a:solidFill>
            <a:srgbClr val="FFFF99"/>
          </a:solidFill>
          <a:ln w="6350">
            <a:solidFill>
              <a:schemeClr val="tx1"/>
            </a:solidFill>
            <a:miter lim="800000"/>
            <a:headEnd/>
            <a:tailEnd/>
          </a:ln>
        </p:spPr>
        <p:txBody>
          <a:bodyPr lIns="91434" tIns="45718" rIns="91434" bIns="45718">
            <a:spAutoFit/>
          </a:bodyPr>
          <a:lstStyle/>
          <a:p>
            <a:pPr algn="ctr" defTabSz="762000" eaLnBrk="0" hangingPunct="0">
              <a:lnSpc>
                <a:spcPct val="90000"/>
              </a:lnSpc>
              <a:spcBef>
                <a:spcPct val="35000"/>
              </a:spcBef>
            </a:pPr>
            <a:r>
              <a:rPr lang="en-GB" sz="900" b="1">
                <a:cs typeface="Times New Roman" pitchFamily="18" charset="0"/>
              </a:rPr>
              <a:t>Intellectual Property Rights</a:t>
            </a:r>
          </a:p>
          <a:p>
            <a:pPr defTabSz="762000" eaLnBrk="0" hangingPunct="0">
              <a:lnSpc>
                <a:spcPct val="90000"/>
              </a:lnSpc>
              <a:spcBef>
                <a:spcPct val="35000"/>
              </a:spcBef>
            </a:pPr>
            <a:r>
              <a:rPr lang="en-GB" sz="900">
                <a:cs typeface="Times New Roman" pitchFamily="18" charset="0"/>
              </a:rPr>
              <a:t>Members and their Affiliates (collectively, "Members") agree to use their reasonable endeavours to inform timely the Open Mobile Alliance of Essential IPR as they become aware that the Essential IPR is related to the prepared or published Specification.  This obligation does not imply an obligation on Members to conduct IPR searches.  This duty is contained in the Open Mobile Alliance application form to which each Member's attention is drawn.  Members shall submit to the General Manager of Operations of OMA the IPR Statement and the IPR Licensing Declaration.  These forms are available from OMA or online at the OMA website at www.openmobilealliance.org.</a:t>
            </a:r>
          </a:p>
        </p:txBody>
      </p:sp>
      <p:sp>
        <p:nvSpPr>
          <p:cNvPr id="15367" name="Rectangle 27"/>
          <p:cNvSpPr>
            <a:spLocks noChangeArrowheads="1"/>
          </p:cNvSpPr>
          <p:nvPr/>
        </p:nvSpPr>
        <p:spPr bwMode="auto">
          <a:xfrm>
            <a:off x="642938" y="1981200"/>
            <a:ext cx="8077200" cy="2819400"/>
          </a:xfrm>
          <a:prstGeom prst="rect">
            <a:avLst/>
          </a:prstGeom>
          <a:noFill/>
          <a:ln w="12700">
            <a:noFill/>
            <a:miter lim="800000"/>
            <a:headEnd/>
            <a:tailEnd/>
          </a:ln>
        </p:spPr>
        <p:txBody>
          <a:bodyPr lIns="90483" tIns="44447" rIns="90483" bIns="44447"/>
          <a:lstStyle/>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Submitted To:	OMA </a:t>
            </a:r>
            <a:r>
              <a:rPr lang="en-US" altLang="zh-CN" b="1" dirty="0" smtClean="0">
                <a:latin typeface="Tahoma" pitchFamily="34" charset="0"/>
                <a:ea typeface="宋体"/>
                <a:cs typeface="宋体"/>
              </a:rPr>
              <a:t>CD</a:t>
            </a:r>
            <a:endParaRPr lang="en-US" altLang="zh-CN"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Date:	</a:t>
            </a:r>
            <a:r>
              <a:rPr lang="en-US" altLang="zh-CN" b="1" dirty="0" smtClean="0">
                <a:latin typeface="Tahoma" pitchFamily="34" charset="0"/>
                <a:ea typeface="宋体"/>
                <a:cs typeface="宋体"/>
              </a:rPr>
              <a:t>24 Sep 2013</a:t>
            </a:r>
            <a:r>
              <a:rPr lang="en-US" altLang="zh-CN" b="1" dirty="0">
                <a:latin typeface="Tahoma" pitchFamily="34" charset="0"/>
                <a:ea typeface="宋体"/>
                <a:cs typeface="宋体"/>
              </a:rPr>
              <a:t>	</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Availability:	      Public            OMA Confidential</a:t>
            </a: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Contact:	</a:t>
            </a:r>
            <a:r>
              <a:rPr lang="en-US" altLang="zh-CN" b="1" dirty="0" smtClean="0">
                <a:latin typeface="Tahoma" pitchFamily="34" charset="0"/>
                <a:ea typeface="宋体"/>
                <a:cs typeface="宋体"/>
              </a:rPr>
              <a:t>Laurent-Walter Goix, </a:t>
            </a:r>
            <a:r>
              <a:rPr lang="en-US" altLang="zh-CN" sz="1400" b="1" dirty="0" smtClean="0">
                <a:latin typeface="Tahoma" pitchFamily="34" charset="0"/>
                <a:ea typeface="宋体"/>
                <a:cs typeface="宋体"/>
              </a:rPr>
              <a:t>laurentwalter.goix@telecomitalia.it</a:t>
            </a:r>
            <a:endParaRPr lang="en-US" altLang="zh-CN" sz="1400" b="1" dirty="0">
              <a:latin typeface="Tahoma" pitchFamily="34" charset="0"/>
              <a:ea typeface="宋体"/>
              <a:cs typeface="宋体"/>
            </a:endParaRPr>
          </a:p>
          <a:p>
            <a:pPr defTabSz="762000" eaLnBrk="0" hangingPunct="0">
              <a:lnSpc>
                <a:spcPct val="95000"/>
              </a:lnSpc>
              <a:spcAft>
                <a:spcPct val="35000"/>
              </a:spcAft>
              <a:tabLst>
                <a:tab pos="1827213" algn="r"/>
                <a:tab pos="1939925" algn="l"/>
              </a:tabLst>
            </a:pPr>
            <a:r>
              <a:rPr lang="en-US" altLang="zh-CN" b="1" dirty="0">
                <a:latin typeface="Tahoma" pitchFamily="34" charset="0"/>
                <a:ea typeface="宋体"/>
                <a:cs typeface="宋体"/>
              </a:rPr>
              <a:t>	Source:	</a:t>
            </a:r>
            <a:r>
              <a:rPr lang="en-US" altLang="zh-CN" b="1" dirty="0" smtClean="0">
                <a:latin typeface="Tahoma" pitchFamily="34" charset="0"/>
                <a:ea typeface="宋体"/>
                <a:cs typeface="宋体"/>
              </a:rPr>
              <a:t>Telecom Italia</a:t>
            </a:r>
            <a:endParaRPr lang="en-US" altLang="zh-CN" b="1" dirty="0">
              <a:latin typeface="Tahoma" pitchFamily="34" charset="0"/>
              <a:ea typeface="宋体"/>
              <a:cs typeface="宋体"/>
            </a:endParaRPr>
          </a:p>
        </p:txBody>
      </p:sp>
    </p:spTree>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About</a:t>
            </a:r>
            <a:r>
              <a:rPr lang="it-IT" dirty="0" smtClean="0"/>
              <a:t> </a:t>
            </a:r>
            <a:r>
              <a:rPr lang="it-IT" dirty="0" err="1" smtClean="0"/>
              <a:t>this</a:t>
            </a:r>
            <a:r>
              <a:rPr lang="it-IT" dirty="0" smtClean="0"/>
              <a:t> </a:t>
            </a:r>
            <a:r>
              <a:rPr lang="it-IT" dirty="0" err="1" smtClean="0"/>
              <a:t>contribution</a:t>
            </a:r>
            <a:endParaRPr lang="fr-FR" dirty="0"/>
          </a:p>
        </p:txBody>
      </p:sp>
      <p:sp>
        <p:nvSpPr>
          <p:cNvPr id="5" name="Segnaposto contenuto 4"/>
          <p:cNvSpPr>
            <a:spLocks noGrp="1"/>
          </p:cNvSpPr>
          <p:nvPr>
            <p:ph idx="1"/>
          </p:nvPr>
        </p:nvSpPr>
        <p:spPr/>
        <p:txBody>
          <a:bodyPr/>
          <a:lstStyle/>
          <a:p>
            <a:r>
              <a:rPr lang="it-IT" dirty="0" err="1" smtClean="0"/>
              <a:t>This</a:t>
            </a:r>
            <a:r>
              <a:rPr lang="it-IT" dirty="0" smtClean="0"/>
              <a:t> </a:t>
            </a:r>
            <a:r>
              <a:rPr lang="it-IT" dirty="0" err="1" smtClean="0"/>
              <a:t>contribution</a:t>
            </a:r>
            <a:r>
              <a:rPr lang="it-IT" dirty="0" smtClean="0"/>
              <a:t> </a:t>
            </a:r>
            <a:r>
              <a:rPr lang="it-IT" dirty="0" err="1" smtClean="0"/>
              <a:t>introduces</a:t>
            </a:r>
            <a:r>
              <a:rPr lang="it-IT" dirty="0" smtClean="0"/>
              <a:t> the </a:t>
            </a:r>
            <a:r>
              <a:rPr lang="it-IT" dirty="0" err="1" smtClean="0"/>
              <a:t>new</a:t>
            </a:r>
            <a:r>
              <a:rPr lang="it-IT" dirty="0" smtClean="0"/>
              <a:t> </a:t>
            </a:r>
            <a:r>
              <a:rPr lang="it-IT" dirty="0" err="1" smtClean="0"/>
              <a:t>requirements</a:t>
            </a:r>
            <a:r>
              <a:rPr lang="it-IT" dirty="0" smtClean="0"/>
              <a:t> </a:t>
            </a:r>
            <a:r>
              <a:rPr lang="it-IT" dirty="0" err="1" smtClean="0"/>
              <a:t>that</a:t>
            </a:r>
            <a:r>
              <a:rPr lang="it-IT" dirty="0" smtClean="0"/>
              <a:t> </a:t>
            </a:r>
            <a:r>
              <a:rPr lang="it-IT" dirty="0" err="1" smtClean="0"/>
              <a:t>need</a:t>
            </a:r>
            <a:r>
              <a:rPr lang="it-IT" dirty="0" smtClean="0"/>
              <a:t> </a:t>
            </a:r>
            <a:r>
              <a:rPr lang="it-IT" dirty="0" err="1" smtClean="0"/>
              <a:t>be</a:t>
            </a:r>
            <a:r>
              <a:rPr lang="it-IT" dirty="0" smtClean="0"/>
              <a:t> </a:t>
            </a:r>
            <a:r>
              <a:rPr lang="it-IT" dirty="0" err="1" smtClean="0"/>
              <a:t>addressed</a:t>
            </a:r>
            <a:r>
              <a:rPr lang="it-IT" dirty="0" smtClean="0"/>
              <a:t> in SNEW 1.1 </a:t>
            </a:r>
            <a:r>
              <a:rPr lang="it-IT" dirty="0" err="1" smtClean="0"/>
              <a:t>related</a:t>
            </a:r>
            <a:r>
              <a:rPr lang="it-IT" dirty="0" smtClean="0"/>
              <a:t> </a:t>
            </a:r>
            <a:r>
              <a:rPr lang="it-IT" dirty="0" err="1" smtClean="0"/>
              <a:t>to</a:t>
            </a:r>
            <a:r>
              <a:rPr lang="it-IT" dirty="0" smtClean="0"/>
              <a:t> </a:t>
            </a:r>
            <a:r>
              <a:rPr lang="it-IT" b="1" dirty="0" err="1" smtClean="0"/>
              <a:t>Device</a:t>
            </a:r>
            <a:r>
              <a:rPr lang="it-IT" b="1" dirty="0" smtClean="0"/>
              <a:t> </a:t>
            </a:r>
            <a:r>
              <a:rPr lang="it-IT" b="1" dirty="0" err="1" smtClean="0"/>
              <a:t>APIs</a:t>
            </a:r>
            <a:endParaRPr lang="it-IT" b="1" dirty="0" smtClean="0"/>
          </a:p>
          <a:p>
            <a:endParaRPr lang="it-IT" dirty="0" smtClean="0"/>
          </a:p>
          <a:p>
            <a:r>
              <a:rPr lang="it-IT" dirty="0" smtClean="0"/>
              <a:t>At the end of </a:t>
            </a:r>
            <a:r>
              <a:rPr lang="it-IT" dirty="0" err="1" smtClean="0"/>
              <a:t>this</a:t>
            </a:r>
            <a:r>
              <a:rPr lang="it-IT" dirty="0" smtClean="0"/>
              <a:t> </a:t>
            </a:r>
            <a:r>
              <a:rPr lang="it-IT" dirty="0" err="1" smtClean="0"/>
              <a:t>presentation</a:t>
            </a:r>
            <a:r>
              <a:rPr lang="it-IT" dirty="0" smtClean="0"/>
              <a:t> </a:t>
            </a:r>
            <a:r>
              <a:rPr lang="it-IT" dirty="0" err="1" smtClean="0"/>
              <a:t>it</a:t>
            </a:r>
            <a:r>
              <a:rPr lang="it-IT" dirty="0" smtClean="0"/>
              <a:t> </a:t>
            </a:r>
            <a:r>
              <a:rPr lang="it-IT" dirty="0" err="1" smtClean="0"/>
              <a:t>is</a:t>
            </a:r>
            <a:r>
              <a:rPr lang="it-IT" dirty="0" smtClean="0"/>
              <a:t> </a:t>
            </a:r>
            <a:r>
              <a:rPr lang="it-IT" dirty="0" err="1" smtClean="0"/>
              <a:t>expected</a:t>
            </a:r>
            <a:endParaRPr lang="it-IT" dirty="0" smtClean="0"/>
          </a:p>
          <a:p>
            <a:pPr lvl="1"/>
            <a:r>
              <a:rPr lang="it-IT" dirty="0" err="1" smtClean="0"/>
              <a:t>To</a:t>
            </a:r>
            <a:r>
              <a:rPr lang="it-IT" dirty="0" smtClean="0"/>
              <a:t> </a:t>
            </a:r>
            <a:r>
              <a:rPr lang="it-IT" dirty="0" err="1" smtClean="0"/>
              <a:t>provide</a:t>
            </a:r>
            <a:r>
              <a:rPr lang="it-IT" dirty="0" smtClean="0"/>
              <a:t> a </a:t>
            </a:r>
            <a:r>
              <a:rPr lang="it-IT" dirty="0" err="1" smtClean="0"/>
              <a:t>comprehensive</a:t>
            </a:r>
            <a:r>
              <a:rPr lang="it-IT" dirty="0" smtClean="0"/>
              <a:t> </a:t>
            </a:r>
            <a:r>
              <a:rPr lang="it-IT" dirty="0" err="1" smtClean="0"/>
              <a:t>view</a:t>
            </a:r>
            <a:r>
              <a:rPr lang="it-IT" dirty="0" smtClean="0"/>
              <a:t> of the </a:t>
            </a:r>
            <a:r>
              <a:rPr lang="it-IT" dirty="0" err="1" smtClean="0"/>
              <a:t>technical</a:t>
            </a:r>
            <a:r>
              <a:rPr lang="it-IT" dirty="0" smtClean="0"/>
              <a:t> work </a:t>
            </a:r>
            <a:r>
              <a:rPr lang="it-IT" dirty="0" err="1" smtClean="0"/>
              <a:t>needed</a:t>
            </a:r>
            <a:r>
              <a:rPr lang="it-IT" dirty="0" smtClean="0"/>
              <a:t> on </a:t>
            </a:r>
            <a:r>
              <a:rPr lang="it-IT" dirty="0" err="1" smtClean="0"/>
              <a:t>this</a:t>
            </a:r>
            <a:r>
              <a:rPr lang="it-IT" dirty="0" smtClean="0"/>
              <a:t> </a:t>
            </a:r>
            <a:r>
              <a:rPr lang="it-IT" dirty="0" err="1" smtClean="0"/>
              <a:t>topic</a:t>
            </a:r>
            <a:r>
              <a:rPr lang="it-IT" dirty="0" smtClean="0"/>
              <a:t> in SNEW</a:t>
            </a:r>
            <a:endParaRPr lang="it-IT" dirty="0" smtClean="0"/>
          </a:p>
          <a:p>
            <a:pPr lvl="1"/>
            <a:r>
              <a:rPr lang="it-IT" dirty="0" err="1" smtClean="0"/>
              <a:t>To</a:t>
            </a:r>
            <a:r>
              <a:rPr lang="it-IT" dirty="0" smtClean="0"/>
              <a:t> </a:t>
            </a:r>
            <a:r>
              <a:rPr lang="it-IT" dirty="0" smtClean="0"/>
              <a:t>share </a:t>
            </a:r>
            <a:r>
              <a:rPr lang="it-IT" dirty="0" err="1" smtClean="0"/>
              <a:t>issues</a:t>
            </a:r>
            <a:r>
              <a:rPr lang="it-IT" dirty="0" smtClean="0"/>
              <a:t> </a:t>
            </a:r>
            <a:r>
              <a:rPr lang="it-IT" dirty="0" err="1" smtClean="0"/>
              <a:t>with</a:t>
            </a:r>
            <a:r>
              <a:rPr lang="it-IT" dirty="0" smtClean="0"/>
              <a:t> </a:t>
            </a:r>
            <a:r>
              <a:rPr lang="it-IT" dirty="0" err="1" smtClean="0"/>
              <a:t>other</a:t>
            </a:r>
            <a:r>
              <a:rPr lang="it-IT" dirty="0" smtClean="0"/>
              <a:t> </a:t>
            </a:r>
            <a:r>
              <a:rPr lang="it-IT" dirty="0" err="1" smtClean="0"/>
              <a:t>enablers</a:t>
            </a:r>
            <a:r>
              <a:rPr lang="it-IT" dirty="0" smtClean="0"/>
              <a:t> </a:t>
            </a:r>
            <a:r>
              <a:rPr lang="it-IT" dirty="0" err="1" smtClean="0"/>
              <a:t>interested</a:t>
            </a:r>
            <a:r>
              <a:rPr lang="it-IT" dirty="0" smtClean="0"/>
              <a:t> in </a:t>
            </a:r>
            <a:r>
              <a:rPr lang="it-IT" dirty="0" err="1" smtClean="0"/>
              <a:t>Device</a:t>
            </a:r>
            <a:r>
              <a:rPr lang="it-IT" dirty="0" smtClean="0"/>
              <a:t> </a:t>
            </a:r>
            <a:r>
              <a:rPr lang="it-IT" dirty="0" err="1" smtClean="0"/>
              <a:t>APIs</a:t>
            </a:r>
            <a:r>
              <a:rPr lang="it-IT" dirty="0" smtClean="0"/>
              <a:t> and </a:t>
            </a:r>
            <a:r>
              <a:rPr lang="it-IT" dirty="0" err="1" smtClean="0"/>
              <a:t>possibly</a:t>
            </a:r>
            <a:r>
              <a:rPr lang="it-IT" dirty="0" smtClean="0"/>
              <a:t> </a:t>
            </a:r>
            <a:r>
              <a:rPr lang="it-IT" dirty="0" err="1" smtClean="0"/>
              <a:t>identify</a:t>
            </a:r>
            <a:r>
              <a:rPr lang="it-IT" dirty="0" smtClean="0"/>
              <a:t> common </a:t>
            </a:r>
            <a:r>
              <a:rPr lang="it-IT" dirty="0" err="1" smtClean="0"/>
              <a:t>solutions</a:t>
            </a:r>
            <a:endParaRPr lang="it-IT" dirty="0" smtClean="0"/>
          </a:p>
        </p:txBody>
      </p:sp>
    </p:spTree>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smtClean="0"/>
              <a:t>SNEW 1.1 </a:t>
            </a:r>
            <a:r>
              <a:rPr lang="it-IT" dirty="0" err="1" smtClean="0"/>
              <a:t>Device</a:t>
            </a:r>
            <a:r>
              <a:rPr lang="it-IT" dirty="0" smtClean="0"/>
              <a:t> API </a:t>
            </a:r>
            <a:r>
              <a:rPr lang="it-IT" dirty="0" err="1" smtClean="0"/>
              <a:t>Requirements</a:t>
            </a:r>
            <a:endParaRPr lang="fr-FR" dirty="0"/>
          </a:p>
        </p:txBody>
      </p:sp>
      <p:graphicFrame>
        <p:nvGraphicFramePr>
          <p:cNvPr id="6" name="Segnaposto contenuto 5"/>
          <p:cNvGraphicFramePr>
            <a:graphicFrameLocks noGrp="1"/>
          </p:cNvGraphicFramePr>
          <p:nvPr>
            <p:ph sz="half" idx="1"/>
          </p:nvPr>
        </p:nvGraphicFramePr>
        <p:xfrm>
          <a:off x="719137" y="4182587"/>
          <a:ext cx="7620000" cy="1721643"/>
        </p:xfrm>
        <a:graphic>
          <a:graphicData uri="http://schemas.openxmlformats.org/drawingml/2006/table">
            <a:tbl>
              <a:tblPr/>
              <a:tblGrid>
                <a:gridCol w="1220751"/>
                <a:gridCol w="5497257"/>
                <a:gridCol w="901992"/>
              </a:tblGrid>
              <a:tr h="491898">
                <a:tc>
                  <a:txBody>
                    <a:bodyPr/>
                    <a:lstStyle/>
                    <a:p>
                      <a:pPr>
                        <a:spcBef>
                          <a:spcPts val="100"/>
                        </a:spcBef>
                        <a:spcAft>
                          <a:spcPts val="100"/>
                        </a:spcAft>
                      </a:pPr>
                      <a:r>
                        <a:rPr lang="en-GB" sz="1400" dirty="0">
                          <a:latin typeface="Times New Roman"/>
                          <a:ea typeface="SimSun"/>
                          <a:cs typeface="Times New Roman"/>
                        </a:rPr>
                        <a:t>SNEW-DAPI-005</a:t>
                      </a:r>
                      <a:endParaRPr lang="fr-FR" sz="1400" dirty="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cs typeface="Times New Roman"/>
                        </a:rPr>
                        <a:t>The SNeW Enabler SHALL ensure that only authorized device applications are able to use the SNeW Device API.</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cs typeface="Times New Roman"/>
                        </a:rPr>
                        <a:t>1.1</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737847">
                <a:tc>
                  <a:txBody>
                    <a:bodyPr/>
                    <a:lstStyle/>
                    <a:p>
                      <a:pPr>
                        <a:spcBef>
                          <a:spcPts val="100"/>
                        </a:spcBef>
                        <a:spcAft>
                          <a:spcPts val="100"/>
                        </a:spcAft>
                      </a:pPr>
                      <a:r>
                        <a:rPr lang="en-GB" sz="1400">
                          <a:latin typeface="Times New Roman"/>
                          <a:ea typeface="SimSun"/>
                          <a:cs typeface="Times New Roman"/>
                        </a:rPr>
                        <a:t>SNEW-DAPI-006</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cs typeface="Times New Roman"/>
                        </a:rPr>
                        <a:t>The </a:t>
                      </a:r>
                      <a:r>
                        <a:rPr lang="en-GB" sz="1400" dirty="0" err="1">
                          <a:latin typeface="Times New Roman"/>
                          <a:ea typeface="SimSun"/>
                          <a:cs typeface="Times New Roman"/>
                        </a:rPr>
                        <a:t>SNeW</a:t>
                      </a:r>
                      <a:r>
                        <a:rPr lang="en-GB" sz="1400" dirty="0">
                          <a:latin typeface="Times New Roman"/>
                          <a:ea typeface="SimSun"/>
                          <a:cs typeface="Times New Roman"/>
                        </a:rPr>
                        <a:t> Enabler SHALL provide a Device API to device applications that allows them to perform activities and/or receive information/notifications with OMA Compliant </a:t>
                      </a:r>
                      <a:r>
                        <a:rPr lang="en-GB" sz="1400" dirty="0" err="1">
                          <a:latin typeface="Times New Roman"/>
                          <a:ea typeface="SimSun"/>
                          <a:cs typeface="Times New Roman"/>
                        </a:rPr>
                        <a:t>SNs</a:t>
                      </a:r>
                      <a:r>
                        <a:rPr lang="en-GB" sz="1400" dirty="0">
                          <a:latin typeface="Times New Roman"/>
                          <a:ea typeface="SimSun"/>
                          <a:cs typeface="Times New Roman"/>
                        </a:rPr>
                        <a:t> and External </a:t>
                      </a:r>
                      <a:r>
                        <a:rPr lang="en-GB" sz="1400" dirty="0" err="1">
                          <a:latin typeface="Times New Roman"/>
                          <a:ea typeface="SimSun"/>
                          <a:cs typeface="Times New Roman"/>
                        </a:rPr>
                        <a:t>SNs</a:t>
                      </a:r>
                      <a:endParaRPr lang="fr-FR" sz="1400" dirty="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cs typeface="Times New Roman"/>
                        </a:rPr>
                        <a:t>1.1</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491898">
                <a:tc>
                  <a:txBody>
                    <a:bodyPr/>
                    <a:lstStyle/>
                    <a:p>
                      <a:pPr>
                        <a:spcBef>
                          <a:spcPts val="100"/>
                        </a:spcBef>
                        <a:spcAft>
                          <a:spcPts val="100"/>
                        </a:spcAft>
                      </a:pPr>
                      <a:r>
                        <a:rPr lang="en-GB" sz="1400">
                          <a:latin typeface="Times New Roman"/>
                          <a:ea typeface="SimSun"/>
                          <a:cs typeface="Times New Roman"/>
                        </a:rPr>
                        <a:t>SNEW-DAPI-007</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a:latin typeface="Times New Roman"/>
                          <a:ea typeface="SimSun"/>
                          <a:cs typeface="Times New Roman"/>
                        </a:rPr>
                        <a:t>The SNeW Enabler SHALL allow access to the SNeW Device API to multiple device applications simultaneously.</a:t>
                      </a:r>
                      <a:endParaRPr lang="fr-FR" sz="140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cs typeface="Times New Roman"/>
                        </a:rPr>
                        <a:t>1.1</a:t>
                      </a:r>
                      <a:endParaRPr lang="fr-FR" sz="1400" dirty="0">
                        <a:latin typeface="Times New Roman"/>
                        <a:ea typeface="SimSun"/>
                        <a:cs typeface="Times New Roman"/>
                      </a:endParaRPr>
                    </a:p>
                  </a:txBody>
                  <a:tcPr marL="44144" marR="44144"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11" name="Segnaposto contenuto 10"/>
          <p:cNvSpPr>
            <a:spLocks noGrp="1"/>
          </p:cNvSpPr>
          <p:nvPr>
            <p:ph sz="half" idx="2"/>
          </p:nvPr>
        </p:nvSpPr>
        <p:spPr>
          <a:xfrm>
            <a:off x="338138" y="1169988"/>
            <a:ext cx="8732838" cy="1427162"/>
          </a:xfrm>
        </p:spPr>
        <p:txBody>
          <a:bodyPr/>
          <a:lstStyle/>
          <a:p>
            <a:r>
              <a:rPr lang="en-US" dirty="0" smtClean="0"/>
              <a:t>New functionality (SNEW-4 interface)</a:t>
            </a:r>
          </a:p>
          <a:p>
            <a:r>
              <a:rPr lang="en-US" dirty="0" smtClean="0"/>
              <a:t>Main </a:t>
            </a:r>
            <a:r>
              <a:rPr lang="en-US" dirty="0" smtClean="0"/>
              <a:t>features (</a:t>
            </a:r>
            <a:r>
              <a:rPr lang="en-US" b="1" dirty="0" smtClean="0"/>
              <a:t>mandatory</a:t>
            </a:r>
            <a:r>
              <a:rPr lang="en-US" dirty="0" smtClean="0"/>
              <a:t>)</a:t>
            </a:r>
          </a:p>
          <a:p>
            <a:pPr marL="682625" lvl="1" indent="-457200">
              <a:buFont typeface="+mj-lt"/>
              <a:buAutoNum type="arabicPeriod"/>
            </a:pPr>
            <a:r>
              <a:rPr lang="en-US" dirty="0" smtClean="0"/>
              <a:t>Publish/receive activities</a:t>
            </a:r>
          </a:p>
          <a:p>
            <a:pPr marL="682625" lvl="1" indent="-457200">
              <a:buFont typeface="+mj-lt"/>
              <a:buAutoNum type="arabicPeriod"/>
            </a:pPr>
            <a:r>
              <a:rPr lang="en-US" dirty="0" smtClean="0"/>
              <a:t>Multiple device applications support</a:t>
            </a:r>
          </a:p>
          <a:p>
            <a:pPr marL="682625" lvl="1" indent="-457200">
              <a:buFont typeface="+mj-lt"/>
              <a:buAutoNum type="arabicPeriod"/>
            </a:pPr>
            <a:r>
              <a:rPr lang="en-US" dirty="0" smtClean="0"/>
              <a:t>Authorization support</a:t>
            </a:r>
          </a:p>
          <a:p>
            <a:pPr marL="682625" lvl="1" indent="-457200">
              <a:buFont typeface="+mj-lt"/>
              <a:buAutoNum type="arabicPeriod"/>
            </a:pPr>
            <a:r>
              <a:rPr lang="en-US" dirty="0" smtClean="0"/>
              <a:t>Remote device (controlled) access</a:t>
            </a:r>
          </a:p>
          <a:p>
            <a:endParaRPr lang="fr-FR" dirty="0"/>
          </a:p>
        </p:txBody>
      </p:sp>
      <p:graphicFrame>
        <p:nvGraphicFramePr>
          <p:cNvPr id="12" name="Tabella 11"/>
          <p:cNvGraphicFramePr>
            <a:graphicFrameLocks noGrp="1"/>
          </p:cNvGraphicFramePr>
          <p:nvPr/>
        </p:nvGraphicFramePr>
        <p:xfrm>
          <a:off x="719137" y="5904230"/>
          <a:ext cx="7620000" cy="426720"/>
        </p:xfrm>
        <a:graphic>
          <a:graphicData uri="http://schemas.openxmlformats.org/drawingml/2006/table">
            <a:tbl>
              <a:tblPr/>
              <a:tblGrid>
                <a:gridCol w="1220751"/>
                <a:gridCol w="5497258"/>
                <a:gridCol w="901991"/>
              </a:tblGrid>
              <a:tr h="0">
                <a:tc>
                  <a:txBody>
                    <a:bodyPr/>
                    <a:lstStyle/>
                    <a:p>
                      <a:pPr>
                        <a:spcBef>
                          <a:spcPts val="100"/>
                        </a:spcBef>
                        <a:spcAft>
                          <a:spcPts val="100"/>
                        </a:spcAft>
                      </a:pPr>
                      <a:r>
                        <a:rPr lang="en-GB" sz="1400">
                          <a:latin typeface="Times New Roman"/>
                          <a:ea typeface="SimSun"/>
                        </a:rPr>
                        <a:t>SNEW-DAPI-009</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600"/>
                        </a:spcAft>
                      </a:pPr>
                      <a:r>
                        <a:rPr lang="en-GB" sz="1400" dirty="0">
                          <a:latin typeface="Times New Roman"/>
                          <a:ea typeface="SimSun"/>
                        </a:rPr>
                        <a:t>The </a:t>
                      </a:r>
                      <a:r>
                        <a:rPr lang="en-GB" sz="1400" dirty="0" err="1">
                          <a:latin typeface="Times New Roman"/>
                          <a:ea typeface="SimSun"/>
                        </a:rPr>
                        <a:t>SNeW</a:t>
                      </a:r>
                      <a:r>
                        <a:rPr lang="en-GB" sz="1400" dirty="0">
                          <a:latin typeface="Times New Roman"/>
                          <a:ea typeface="SimSun"/>
                        </a:rPr>
                        <a:t> Enabler SHALL provide means to control access to the SNEW Device API from remote devices.</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SimSun"/>
                        </a:rPr>
                        <a:t>1.1</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
        <p:nvSpPr>
          <p:cNvPr id="8194" name="Rectangle 2"/>
          <p:cNvSpPr>
            <a:spLocks noChangeArrowheads="1"/>
          </p:cNvSpPr>
          <p:nvPr/>
        </p:nvSpPr>
        <p:spPr bwMode="auto">
          <a:xfrm>
            <a:off x="0" y="0"/>
            <a:ext cx="9363075" cy="0"/>
          </a:xfrm>
          <a:prstGeom prst="rect">
            <a:avLst/>
          </a:prstGeom>
          <a:noFill/>
          <a:ln w="9525">
            <a:noFill/>
            <a:miter lim="800000"/>
            <a:headEnd/>
            <a:tailEnd/>
          </a:ln>
          <a:effectLst/>
        </p:spPr>
        <p:txBody>
          <a:bodyPr vert="horz" wrap="none" lIns="91440" tIns="45720" rIns="91440" bIns="45720" numCol="1" anchor="ctr" anchorCtr="0" compatLnSpc="1">
            <a:prstTxWarp prst="textNoShape">
              <a:avLst/>
            </a:prstTxWarp>
            <a:spAutoFit/>
          </a:bodyPr>
          <a:lstStyle/>
          <a:p>
            <a:endParaRPr lang="fr-FR"/>
          </a:p>
        </p:txBody>
      </p:sp>
      <p:graphicFrame>
        <p:nvGraphicFramePr>
          <p:cNvPr id="8193" name="Object 1"/>
          <p:cNvGraphicFramePr>
            <a:graphicFrameLocks noChangeAspect="1"/>
          </p:cNvGraphicFramePr>
          <p:nvPr/>
        </p:nvGraphicFramePr>
        <p:xfrm>
          <a:off x="5138737" y="1149350"/>
          <a:ext cx="5386137" cy="2590800"/>
        </p:xfrm>
        <a:graphic>
          <a:graphicData uri="http://schemas.openxmlformats.org/presentationml/2006/ole">
            <p:oleObj spid="_x0000_s8193" r:id="rId3" imgW="8542782" imgH="4155948" progId="Visio.Drawing.11">
              <p:embed/>
            </p:oleObj>
          </a:graphicData>
        </a:graphic>
      </p:graphicFrame>
    </p:spTree>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Device</a:t>
            </a:r>
            <a:r>
              <a:rPr lang="it-IT" dirty="0" smtClean="0"/>
              <a:t> </a:t>
            </a:r>
            <a:r>
              <a:rPr lang="it-IT" dirty="0" err="1" smtClean="0"/>
              <a:t>APIs</a:t>
            </a:r>
            <a:r>
              <a:rPr lang="it-IT" dirty="0" smtClean="0"/>
              <a:t> vs </a:t>
            </a:r>
            <a:r>
              <a:rPr lang="it-IT" dirty="0" err="1" smtClean="0"/>
              <a:t>Proximity</a:t>
            </a:r>
            <a:r>
              <a:rPr lang="it-IT" dirty="0" smtClean="0"/>
              <a:t> </a:t>
            </a:r>
            <a:r>
              <a:rPr lang="it-IT" dirty="0" err="1" smtClean="0"/>
              <a:t>requirements</a:t>
            </a:r>
            <a:endParaRPr lang="fr-FR" dirty="0"/>
          </a:p>
        </p:txBody>
      </p:sp>
      <p:sp>
        <p:nvSpPr>
          <p:cNvPr id="5" name="Segnaposto contenuto 4"/>
          <p:cNvSpPr>
            <a:spLocks noGrp="1"/>
          </p:cNvSpPr>
          <p:nvPr>
            <p:ph idx="1"/>
          </p:nvPr>
        </p:nvSpPr>
        <p:spPr/>
        <p:txBody>
          <a:bodyPr/>
          <a:lstStyle/>
          <a:p>
            <a:r>
              <a:rPr lang="it-IT" dirty="0" smtClean="0"/>
              <a:t>SNEW 1.1 </a:t>
            </a:r>
            <a:r>
              <a:rPr lang="it-IT" dirty="0" err="1" smtClean="0"/>
              <a:t>introduces</a:t>
            </a:r>
            <a:r>
              <a:rPr lang="it-IT" dirty="0" smtClean="0"/>
              <a:t> “</a:t>
            </a:r>
            <a:r>
              <a:rPr lang="it-IT" dirty="0" err="1" smtClean="0"/>
              <a:t>proximity-based</a:t>
            </a:r>
            <a:r>
              <a:rPr lang="it-IT" dirty="0" smtClean="0"/>
              <a:t> social </a:t>
            </a:r>
            <a:r>
              <a:rPr lang="it-IT" dirty="0" err="1" smtClean="0"/>
              <a:t>groups</a:t>
            </a:r>
            <a:r>
              <a:rPr lang="it-IT" dirty="0" smtClean="0"/>
              <a:t>” (SNEW-6 interface)</a:t>
            </a:r>
          </a:p>
          <a:p>
            <a:pPr lvl="1"/>
            <a:r>
              <a:rPr lang="it-IT" dirty="0" err="1" smtClean="0"/>
              <a:t>Communication</a:t>
            </a:r>
            <a:r>
              <a:rPr lang="it-IT" dirty="0" smtClean="0"/>
              <a:t> </a:t>
            </a:r>
            <a:r>
              <a:rPr lang="it-IT" dirty="0" err="1" smtClean="0"/>
              <a:t>across</a:t>
            </a:r>
            <a:r>
              <a:rPr lang="it-IT" dirty="0" smtClean="0"/>
              <a:t> </a:t>
            </a:r>
            <a:r>
              <a:rPr lang="it-IT" dirty="0" err="1" smtClean="0"/>
              <a:t>group</a:t>
            </a:r>
            <a:r>
              <a:rPr lang="it-IT" dirty="0" smtClean="0"/>
              <a:t> </a:t>
            </a:r>
            <a:r>
              <a:rPr lang="it-IT" dirty="0" err="1" smtClean="0"/>
              <a:t>members</a:t>
            </a:r>
            <a:r>
              <a:rPr lang="it-IT" dirty="0" smtClean="0"/>
              <a:t> </a:t>
            </a:r>
            <a:r>
              <a:rPr lang="it-IT" dirty="0" err="1" smtClean="0"/>
              <a:t>may</a:t>
            </a:r>
            <a:r>
              <a:rPr lang="it-IT" dirty="0" smtClean="0"/>
              <a:t> </a:t>
            </a:r>
            <a:r>
              <a:rPr lang="it-IT" dirty="0" err="1" smtClean="0"/>
              <a:t>rely</a:t>
            </a:r>
            <a:r>
              <a:rPr lang="it-IT" dirty="0" smtClean="0"/>
              <a:t> on </a:t>
            </a:r>
            <a:r>
              <a:rPr lang="it-IT" dirty="0" smtClean="0"/>
              <a:t>SNEW </a:t>
            </a:r>
            <a:r>
              <a:rPr lang="it-IT" dirty="0" err="1" smtClean="0"/>
              <a:t>Device</a:t>
            </a:r>
            <a:r>
              <a:rPr lang="it-IT" dirty="0" smtClean="0"/>
              <a:t> </a:t>
            </a:r>
            <a:r>
              <a:rPr lang="it-IT" dirty="0" err="1" smtClean="0"/>
              <a:t>APIs</a:t>
            </a:r>
            <a:r>
              <a:rPr lang="it-IT" dirty="0" smtClean="0"/>
              <a:t> (“remote </a:t>
            </a:r>
            <a:r>
              <a:rPr lang="it-IT" dirty="0" err="1" smtClean="0"/>
              <a:t>access</a:t>
            </a:r>
            <a:r>
              <a:rPr lang="it-IT" dirty="0" smtClean="0"/>
              <a:t>”) on top of </a:t>
            </a:r>
            <a:r>
              <a:rPr lang="it-IT" dirty="0" err="1" smtClean="0"/>
              <a:t>underlying</a:t>
            </a:r>
            <a:r>
              <a:rPr lang="it-IT" dirty="0" smtClean="0"/>
              <a:t> </a:t>
            </a:r>
            <a:r>
              <a:rPr lang="it-IT" dirty="0" err="1" smtClean="0"/>
              <a:t>proximity</a:t>
            </a:r>
            <a:r>
              <a:rPr lang="it-IT" dirty="0" smtClean="0"/>
              <a:t> </a:t>
            </a:r>
            <a:r>
              <a:rPr lang="it-IT" dirty="0" err="1" smtClean="0"/>
              <a:t>technologies</a:t>
            </a:r>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a:p>
            <a:pPr lvl="1"/>
            <a:endParaRPr lang="it-IT" dirty="0" smtClean="0"/>
          </a:p>
        </p:txBody>
      </p:sp>
      <p:graphicFrame>
        <p:nvGraphicFramePr>
          <p:cNvPr id="6" name="Tabella 5"/>
          <p:cNvGraphicFramePr>
            <a:graphicFrameLocks noGrp="1"/>
          </p:cNvGraphicFramePr>
          <p:nvPr/>
        </p:nvGraphicFramePr>
        <p:xfrm>
          <a:off x="947737" y="3262630"/>
          <a:ext cx="7620000" cy="2611120"/>
        </p:xfrm>
        <a:graphic>
          <a:graphicData uri="http://schemas.openxmlformats.org/drawingml/2006/table">
            <a:tbl>
              <a:tblPr/>
              <a:tblGrid>
                <a:gridCol w="1220751"/>
                <a:gridCol w="5497258"/>
                <a:gridCol w="901991"/>
              </a:tblGrid>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017</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300"/>
                        </a:spcBef>
                        <a:spcAft>
                          <a:spcPts val="300"/>
                        </a:spcAft>
                      </a:pPr>
                      <a:r>
                        <a:rPr lang="en-GB" sz="1400">
                          <a:latin typeface="Times New Roman"/>
                          <a:ea typeface="SimSun"/>
                        </a:rPr>
                        <a:t>The </a:t>
                      </a:r>
                      <a:r>
                        <a:rPr lang="en-GB" sz="1400">
                          <a:latin typeface="Times New Roman"/>
                          <a:ea typeface="Malgun Gothic"/>
                        </a:rPr>
                        <a:t>SNeW Enabler</a:t>
                      </a:r>
                      <a:r>
                        <a:rPr lang="en-GB" sz="1400">
                          <a:latin typeface="Times New Roman"/>
                          <a:ea typeface="SimSun"/>
                        </a:rPr>
                        <a:t> </a:t>
                      </a:r>
                      <a:r>
                        <a:rPr lang="en-GB" sz="1400">
                          <a:latin typeface="Times New Roman"/>
                          <a:ea typeface="Malgun Gothic"/>
                        </a:rPr>
                        <a:t>SHALL support proximity-based group service (e.g. group creation, group activities/reactions, etc.) directly connecting users with P2P communication interface (e.g. Wi-Fi Direct, LTE D2D, etc).</a:t>
                      </a:r>
                      <a:endParaRPr lang="fr-FR" sz="1400">
                        <a:latin typeface="Times New Roman"/>
                        <a:ea typeface="SimSun"/>
                      </a:endParaRPr>
                    </a:p>
                    <a:p>
                      <a:pPr>
                        <a:spcBef>
                          <a:spcPts val="100"/>
                        </a:spcBef>
                        <a:spcAft>
                          <a:spcPts val="100"/>
                        </a:spcAft>
                      </a:pPr>
                      <a:r>
                        <a:rPr lang="en-GB" sz="1400" b="1">
                          <a:latin typeface="Times New Roman"/>
                          <a:ea typeface="Malgun Gothic"/>
                        </a:rPr>
                        <a:t>Informative Note</a:t>
                      </a:r>
                      <a:r>
                        <a:rPr lang="en-GB" sz="1400">
                          <a:latin typeface="Times New Roman"/>
                          <a:ea typeface="Malgun Gothic"/>
                        </a:rPr>
                        <a:t>: The proximity-based group service with peer-to-peer(P2P) communication interface is called "P2P group service"</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Malgun Gothic"/>
                        </a:rPr>
                        <a:t>1.1</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018</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The </a:t>
                      </a:r>
                      <a:r>
                        <a:rPr lang="en-GB" sz="1400">
                          <a:latin typeface="Times New Roman"/>
                          <a:ea typeface="Malgun Gothic"/>
                        </a:rPr>
                        <a:t>SNeW</a:t>
                      </a:r>
                      <a:r>
                        <a:rPr lang="en-GB" sz="1400">
                          <a:latin typeface="Times New Roman"/>
                          <a:ea typeface="SimSun"/>
                        </a:rPr>
                        <a:t> </a:t>
                      </a:r>
                      <a:r>
                        <a:rPr lang="en-GB" sz="1400">
                          <a:latin typeface="Times New Roman"/>
                          <a:ea typeface="Malgun Gothic"/>
                        </a:rPr>
                        <a:t>Enabler SHALL support P2P group information synchronization with OMA Compliant SN (e.g. reporting group information after group creation or posting data exchanged between members after group termination on his/her SN), subject to the service provide policies and/or P2P group administrator preferences.</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Malgun Gothic"/>
                        </a:rPr>
                        <a:t>1.1</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r h="0">
                <a:tc>
                  <a:txBody>
                    <a:bodyPr/>
                    <a:lstStyle/>
                    <a:p>
                      <a:pPr>
                        <a:spcBef>
                          <a:spcPts val="100"/>
                        </a:spcBef>
                        <a:spcAft>
                          <a:spcPts val="100"/>
                        </a:spcAft>
                      </a:pPr>
                      <a:r>
                        <a:rPr lang="en-GB" sz="1400">
                          <a:latin typeface="Times New Roman"/>
                          <a:ea typeface="Malgun Gothic"/>
                        </a:rPr>
                        <a:t>SNeW-GRR-</a:t>
                      </a:r>
                      <a:r>
                        <a:rPr lang="en-GB" sz="1400">
                          <a:latin typeface="Times New Roman"/>
                          <a:ea typeface="SimSun"/>
                        </a:rPr>
                        <a:t>019</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a:latin typeface="Times New Roman"/>
                          <a:ea typeface="SimSun"/>
                        </a:rPr>
                        <a:t>The </a:t>
                      </a:r>
                      <a:r>
                        <a:rPr lang="en-GB" sz="1400">
                          <a:latin typeface="Times New Roman"/>
                          <a:ea typeface="Malgun Gothic"/>
                        </a:rPr>
                        <a:t>SNeW</a:t>
                      </a:r>
                      <a:r>
                        <a:rPr lang="en-GB" sz="1400">
                          <a:latin typeface="Times New Roman"/>
                          <a:ea typeface="SimSun"/>
                        </a:rPr>
                        <a:t> </a:t>
                      </a:r>
                      <a:r>
                        <a:rPr lang="en-GB" sz="1400">
                          <a:latin typeface="Times New Roman"/>
                          <a:ea typeface="Malgun Gothic"/>
                        </a:rPr>
                        <a:t>Enabler SHALL support authentication mechanism to authenticate the P2P group members.</a:t>
                      </a:r>
                      <a:endParaRPr lang="fr-FR" sz="140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c>
                  <a:txBody>
                    <a:bodyPr/>
                    <a:lstStyle/>
                    <a:p>
                      <a:pPr>
                        <a:spcBef>
                          <a:spcPts val="100"/>
                        </a:spcBef>
                        <a:spcAft>
                          <a:spcPts val="100"/>
                        </a:spcAft>
                      </a:pPr>
                      <a:r>
                        <a:rPr lang="en-GB" sz="1400" dirty="0">
                          <a:latin typeface="Times New Roman"/>
                          <a:ea typeface="Malgun Gothic"/>
                        </a:rPr>
                        <a:t>1.1</a:t>
                      </a:r>
                      <a:endParaRPr lang="fr-FR" sz="1400" dirty="0">
                        <a:latin typeface="Times New Roman"/>
                        <a:ea typeface="SimSun"/>
                      </a:endParaRPr>
                    </a:p>
                  </a:txBody>
                  <a:tcPr marL="68580" marR="68580" marT="0" marB="0">
                    <a:lnL w="12700" cap="flat" cmpd="sng" algn="ctr">
                      <a:solidFill>
                        <a:srgbClr val="000000"/>
                      </a:solidFill>
                      <a:prstDash val="solid"/>
                      <a:round/>
                      <a:headEnd type="none" w="med" len="med"/>
                      <a:tailEnd type="none" w="med" len="med"/>
                    </a:lnL>
                    <a:lnR w="12700" cap="flat" cmpd="sng" algn="ctr">
                      <a:solidFill>
                        <a:srgbClr val="000000"/>
                      </a:solidFill>
                      <a:prstDash val="solid"/>
                      <a:round/>
                      <a:headEnd type="none" w="med" len="med"/>
                      <a:tailEnd type="none" w="med" len="med"/>
                    </a:lnR>
                    <a:lnT w="12700" cap="flat" cmpd="sng" algn="ctr">
                      <a:solidFill>
                        <a:srgbClr val="000000"/>
                      </a:solidFill>
                      <a:prstDash val="solid"/>
                      <a:round/>
                      <a:headEnd type="none" w="med" len="med"/>
                      <a:tailEnd type="none" w="med" len="med"/>
                    </a:lnT>
                    <a:lnB w="12700" cap="flat" cmpd="sng" algn="ctr">
                      <a:solidFill>
                        <a:srgbClr val="000000"/>
                      </a:solidFill>
                      <a:prstDash val="solid"/>
                      <a:round/>
                      <a:headEnd type="none" w="med" len="med"/>
                      <a:tailEnd type="none" w="med" len="med"/>
                    </a:lnB>
                  </a:tcPr>
                </a:tc>
              </a:tr>
            </a:tbl>
          </a:graphicData>
        </a:graphic>
      </p:graphicFrame>
    </p:spTree>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SNEW Device </a:t>
            </a:r>
            <a:r>
              <a:rPr lang="en-GB" dirty="0" smtClean="0"/>
              <a:t>APIs (1/3)</a:t>
            </a:r>
            <a:endParaRPr lang="fr-FR" dirty="0"/>
          </a:p>
        </p:txBody>
      </p:sp>
      <p:sp>
        <p:nvSpPr>
          <p:cNvPr id="5" name="Segnaposto contenuto 4"/>
          <p:cNvSpPr>
            <a:spLocks noGrp="1"/>
          </p:cNvSpPr>
          <p:nvPr>
            <p:ph idx="1"/>
          </p:nvPr>
        </p:nvSpPr>
        <p:spPr>
          <a:xfrm>
            <a:off x="292100" y="996950"/>
            <a:ext cx="8778875" cy="5383212"/>
          </a:xfrm>
        </p:spPr>
        <p:txBody>
          <a:bodyPr/>
          <a:lstStyle/>
          <a:p>
            <a:pPr marL="514350" indent="-514350">
              <a:buFont typeface="+mj-lt"/>
              <a:buAutoNum type="arabicPeriod"/>
            </a:pPr>
            <a:r>
              <a:rPr lang="it-IT" dirty="0" err="1" smtClean="0"/>
              <a:t>Publish</a:t>
            </a:r>
            <a:r>
              <a:rPr lang="it-IT" dirty="0" smtClean="0"/>
              <a:t>/</a:t>
            </a:r>
            <a:r>
              <a:rPr lang="it-IT" dirty="0" err="1" smtClean="0"/>
              <a:t>receive</a:t>
            </a:r>
            <a:r>
              <a:rPr lang="it-IT" dirty="0" smtClean="0"/>
              <a:t> </a:t>
            </a:r>
            <a:r>
              <a:rPr lang="it-IT" dirty="0" err="1" smtClean="0"/>
              <a:t>activities</a:t>
            </a:r>
            <a:endParaRPr lang="it-IT" dirty="0" smtClean="0"/>
          </a:p>
          <a:p>
            <a:pPr lvl="1"/>
            <a:r>
              <a:rPr lang="it-IT" dirty="0" smtClean="0"/>
              <a:t>OpenSocial </a:t>
            </a:r>
            <a:r>
              <a:rPr lang="it-IT" dirty="0" err="1" smtClean="0"/>
              <a:t>specifications</a:t>
            </a:r>
            <a:r>
              <a:rPr lang="it-IT" dirty="0" smtClean="0"/>
              <a:t> </a:t>
            </a:r>
            <a:r>
              <a:rPr lang="it-IT" dirty="0" smtClean="0"/>
              <a:t>(REST/JSON) </a:t>
            </a:r>
            <a:r>
              <a:rPr lang="it-IT" dirty="0" err="1" smtClean="0"/>
              <a:t>already</a:t>
            </a:r>
            <a:r>
              <a:rPr lang="it-IT" dirty="0" smtClean="0"/>
              <a:t> </a:t>
            </a:r>
            <a:r>
              <a:rPr lang="it-IT" dirty="0" err="1" smtClean="0"/>
              <a:t>used</a:t>
            </a:r>
            <a:r>
              <a:rPr lang="it-IT" dirty="0" smtClean="0"/>
              <a:t> </a:t>
            </a:r>
            <a:r>
              <a:rPr lang="it-IT" dirty="0" err="1" smtClean="0"/>
              <a:t>over</a:t>
            </a:r>
            <a:r>
              <a:rPr lang="it-IT" dirty="0" smtClean="0"/>
              <a:t> SNEW-1 </a:t>
            </a:r>
            <a:r>
              <a:rPr lang="it-IT" dirty="0" smtClean="0"/>
              <a:t>and SNEW-2 </a:t>
            </a:r>
            <a:r>
              <a:rPr lang="it-IT" dirty="0" err="1" smtClean="0"/>
              <a:t>may</a:t>
            </a:r>
            <a:r>
              <a:rPr lang="it-IT" dirty="0" smtClean="0"/>
              <a:t> </a:t>
            </a:r>
            <a:r>
              <a:rPr lang="it-IT" dirty="0" err="1" smtClean="0"/>
              <a:t>be</a:t>
            </a:r>
            <a:r>
              <a:rPr lang="it-IT" dirty="0" smtClean="0"/>
              <a:t> </a:t>
            </a:r>
            <a:r>
              <a:rPr lang="it-IT" dirty="0" err="1" smtClean="0"/>
              <a:t>reused</a:t>
            </a:r>
            <a:r>
              <a:rPr lang="it-IT" dirty="0" smtClean="0"/>
              <a:t> and </a:t>
            </a:r>
            <a:r>
              <a:rPr lang="it-IT" dirty="0" err="1" smtClean="0"/>
              <a:t>exposed</a:t>
            </a:r>
            <a:r>
              <a:rPr lang="it-IT" dirty="0" smtClean="0"/>
              <a:t> </a:t>
            </a:r>
            <a:r>
              <a:rPr lang="it-IT" dirty="0" err="1" smtClean="0"/>
              <a:t>locally</a:t>
            </a:r>
            <a:r>
              <a:rPr lang="it-IT" dirty="0" smtClean="0"/>
              <a:t> on the </a:t>
            </a:r>
            <a:r>
              <a:rPr lang="it-IT" dirty="0" err="1" smtClean="0"/>
              <a:t>device</a:t>
            </a:r>
            <a:endParaRPr lang="it-IT" dirty="0" smtClean="0"/>
          </a:p>
          <a:p>
            <a:pPr lvl="1"/>
            <a:r>
              <a:rPr lang="it-IT" dirty="0" smtClean="0"/>
              <a:t>The “</a:t>
            </a:r>
            <a:r>
              <a:rPr lang="it-IT" dirty="0" err="1" smtClean="0"/>
              <a:t>subscription</a:t>
            </a:r>
            <a:r>
              <a:rPr lang="it-IT" dirty="0" smtClean="0"/>
              <a:t>” </a:t>
            </a:r>
            <a:r>
              <a:rPr lang="it-IT" dirty="0" err="1" smtClean="0"/>
              <a:t>mechanism</a:t>
            </a:r>
            <a:r>
              <a:rPr lang="it-IT" dirty="0" smtClean="0"/>
              <a:t> </a:t>
            </a:r>
            <a:r>
              <a:rPr lang="it-IT" dirty="0" err="1" smtClean="0"/>
              <a:t>defined</a:t>
            </a:r>
            <a:r>
              <a:rPr lang="it-IT" dirty="0" smtClean="0"/>
              <a:t> in SNEW 1.0 </a:t>
            </a:r>
            <a:r>
              <a:rPr lang="it-IT" dirty="0" err="1" smtClean="0"/>
              <a:t>over</a:t>
            </a:r>
            <a:r>
              <a:rPr lang="it-IT" dirty="0" smtClean="0"/>
              <a:t> SNEW-1 </a:t>
            </a:r>
            <a:r>
              <a:rPr lang="it-IT" dirty="0" err="1" smtClean="0"/>
              <a:t>may</a:t>
            </a:r>
            <a:r>
              <a:rPr lang="it-IT" dirty="0" smtClean="0"/>
              <a:t> </a:t>
            </a:r>
            <a:r>
              <a:rPr lang="it-IT" dirty="0" err="1" smtClean="0"/>
              <a:t>be</a:t>
            </a:r>
            <a:r>
              <a:rPr lang="it-IT" dirty="0" smtClean="0"/>
              <a:t> </a:t>
            </a:r>
            <a:r>
              <a:rPr lang="it-IT" dirty="0" err="1" smtClean="0"/>
              <a:t>reused</a:t>
            </a:r>
            <a:r>
              <a:rPr lang="it-IT" dirty="0" smtClean="0"/>
              <a:t> </a:t>
            </a:r>
            <a:r>
              <a:rPr lang="it-IT" dirty="0" err="1" smtClean="0"/>
              <a:t>to</a:t>
            </a:r>
            <a:r>
              <a:rPr lang="it-IT" dirty="0" smtClean="0"/>
              <a:t> </a:t>
            </a:r>
            <a:r>
              <a:rPr lang="it-IT" dirty="0" err="1" smtClean="0"/>
              <a:t>receive</a:t>
            </a:r>
            <a:r>
              <a:rPr lang="it-IT" dirty="0" smtClean="0"/>
              <a:t> </a:t>
            </a:r>
            <a:r>
              <a:rPr lang="it-IT" dirty="0" err="1" smtClean="0"/>
              <a:t>notifications</a:t>
            </a:r>
            <a:r>
              <a:rPr lang="it-IT" dirty="0" smtClean="0"/>
              <a:t> </a:t>
            </a:r>
            <a:endParaRPr lang="it-IT" dirty="0" smtClean="0"/>
          </a:p>
          <a:p>
            <a:pPr lvl="2"/>
            <a:r>
              <a:rPr lang="it-IT" dirty="0" err="1" smtClean="0"/>
              <a:t>Based</a:t>
            </a:r>
            <a:r>
              <a:rPr lang="it-IT" dirty="0" smtClean="0"/>
              <a:t> </a:t>
            </a:r>
            <a:r>
              <a:rPr lang="it-IT" dirty="0" smtClean="0"/>
              <a:t>on </a:t>
            </a:r>
            <a:r>
              <a:rPr lang="it-IT" dirty="0" err="1" smtClean="0"/>
              <a:t>Pubsubhubbub</a:t>
            </a:r>
            <a:r>
              <a:rPr lang="it-IT" dirty="0" smtClean="0"/>
              <a:t>, W3C </a:t>
            </a:r>
            <a:r>
              <a:rPr lang="it-IT" dirty="0" err="1" smtClean="0"/>
              <a:t>Server-Sent</a:t>
            </a:r>
            <a:r>
              <a:rPr lang="it-IT" dirty="0" smtClean="0"/>
              <a:t> </a:t>
            </a:r>
            <a:r>
              <a:rPr lang="it-IT" dirty="0" err="1" smtClean="0"/>
              <a:t>Events</a:t>
            </a:r>
            <a:r>
              <a:rPr lang="it-IT" dirty="0" smtClean="0"/>
              <a:t> and OMA </a:t>
            </a:r>
            <a:r>
              <a:rPr lang="it-IT" dirty="0" err="1" smtClean="0"/>
              <a:t>Push</a:t>
            </a:r>
            <a:r>
              <a:rPr lang="it-IT" dirty="0" smtClean="0"/>
              <a:t> </a:t>
            </a:r>
            <a:r>
              <a:rPr lang="it-IT" dirty="0" err="1" smtClean="0"/>
              <a:t>channel</a:t>
            </a:r>
            <a:r>
              <a:rPr lang="it-IT" dirty="0" smtClean="0"/>
              <a:t> </a:t>
            </a:r>
            <a:r>
              <a:rPr lang="it-IT" dirty="0" err="1" smtClean="0"/>
              <a:t>negotiation</a:t>
            </a:r>
            <a:r>
              <a:rPr lang="it-IT" dirty="0" smtClean="0"/>
              <a:t> </a:t>
            </a:r>
            <a:r>
              <a:rPr lang="it-IT" dirty="0" err="1" smtClean="0"/>
              <a:t>over</a:t>
            </a:r>
            <a:r>
              <a:rPr lang="it-IT" dirty="0" smtClean="0"/>
              <a:t> HTTP</a:t>
            </a:r>
            <a:endParaRPr lang="it-IT" dirty="0" smtClean="0"/>
          </a:p>
          <a:p>
            <a:pPr lvl="2"/>
            <a:r>
              <a:rPr lang="it-IT" dirty="0" err="1" smtClean="0"/>
              <a:t>Such</a:t>
            </a:r>
            <a:r>
              <a:rPr lang="it-IT" dirty="0" smtClean="0"/>
              <a:t> </a:t>
            </a:r>
            <a:r>
              <a:rPr lang="it-IT" dirty="0" err="1" smtClean="0"/>
              <a:t>mechanism</a:t>
            </a:r>
            <a:r>
              <a:rPr lang="it-IT" dirty="0" smtClean="0"/>
              <a:t> </a:t>
            </a:r>
            <a:r>
              <a:rPr lang="it-IT" dirty="0" err="1" smtClean="0"/>
              <a:t>may</a:t>
            </a:r>
            <a:r>
              <a:rPr lang="it-IT" dirty="0" smtClean="0"/>
              <a:t> </a:t>
            </a:r>
            <a:r>
              <a:rPr lang="it-IT" dirty="0" err="1" smtClean="0"/>
              <a:t>be</a:t>
            </a:r>
            <a:r>
              <a:rPr lang="it-IT" dirty="0" smtClean="0"/>
              <a:t> </a:t>
            </a:r>
            <a:r>
              <a:rPr lang="it-IT" dirty="0" err="1" smtClean="0"/>
              <a:t>generalized</a:t>
            </a:r>
            <a:r>
              <a:rPr lang="it-IT" dirty="0" smtClean="0"/>
              <a:t> and </a:t>
            </a:r>
            <a:r>
              <a:rPr lang="it-IT" dirty="0" err="1" smtClean="0"/>
              <a:t>applicable</a:t>
            </a:r>
            <a:r>
              <a:rPr lang="it-IT" dirty="0" smtClean="0"/>
              <a:t> </a:t>
            </a:r>
            <a:r>
              <a:rPr lang="it-IT" dirty="0" err="1" smtClean="0"/>
              <a:t>to</a:t>
            </a:r>
            <a:r>
              <a:rPr lang="it-IT" dirty="0" smtClean="0"/>
              <a:t> </a:t>
            </a:r>
            <a:r>
              <a:rPr lang="it-IT" dirty="0" err="1" smtClean="0"/>
              <a:t>other</a:t>
            </a:r>
            <a:r>
              <a:rPr lang="it-IT" dirty="0" smtClean="0"/>
              <a:t> </a:t>
            </a:r>
            <a:r>
              <a:rPr lang="it-IT" dirty="0" err="1" smtClean="0"/>
              <a:t>Device</a:t>
            </a:r>
            <a:r>
              <a:rPr lang="it-IT" dirty="0" smtClean="0"/>
              <a:t> </a:t>
            </a:r>
            <a:r>
              <a:rPr lang="it-IT" dirty="0" err="1" smtClean="0"/>
              <a:t>APIs</a:t>
            </a:r>
            <a:endParaRPr lang="it-IT" dirty="0" smtClean="0"/>
          </a:p>
          <a:p>
            <a:pPr lvl="1"/>
            <a:r>
              <a:rPr lang="it-IT" dirty="0" err="1" smtClean="0"/>
              <a:t>Other</a:t>
            </a:r>
            <a:r>
              <a:rPr lang="it-IT" dirty="0" smtClean="0"/>
              <a:t> </a:t>
            </a:r>
            <a:r>
              <a:rPr lang="it-IT" dirty="0" err="1" smtClean="0"/>
              <a:t>bindings</a:t>
            </a:r>
            <a:r>
              <a:rPr lang="it-IT" dirty="0" smtClean="0"/>
              <a:t> </a:t>
            </a:r>
            <a:r>
              <a:rPr lang="it-IT" dirty="0" err="1" smtClean="0"/>
              <a:t>may</a:t>
            </a:r>
            <a:r>
              <a:rPr lang="it-IT" dirty="0" smtClean="0"/>
              <a:t> </a:t>
            </a:r>
            <a:r>
              <a:rPr lang="it-IT" dirty="0" err="1" smtClean="0"/>
              <a:t>be</a:t>
            </a:r>
            <a:r>
              <a:rPr lang="it-IT" dirty="0" smtClean="0"/>
              <a:t> </a:t>
            </a:r>
            <a:r>
              <a:rPr lang="it-IT" dirty="0" err="1" smtClean="0"/>
              <a:t>used</a:t>
            </a:r>
            <a:r>
              <a:rPr lang="it-IT" dirty="0" smtClean="0"/>
              <a:t>/</a:t>
            </a:r>
            <a:r>
              <a:rPr lang="it-IT" dirty="0" err="1" smtClean="0"/>
              <a:t>defined</a:t>
            </a:r>
            <a:r>
              <a:rPr lang="it-IT" dirty="0" smtClean="0"/>
              <a:t> </a:t>
            </a:r>
            <a:r>
              <a:rPr lang="it-IT" dirty="0" err="1" smtClean="0"/>
              <a:t>specifically</a:t>
            </a:r>
            <a:r>
              <a:rPr lang="it-IT" dirty="0" smtClean="0"/>
              <a:t> </a:t>
            </a:r>
            <a:r>
              <a:rPr lang="it-IT" dirty="0" err="1" smtClean="0"/>
              <a:t>for</a:t>
            </a:r>
            <a:r>
              <a:rPr lang="it-IT" dirty="0" smtClean="0"/>
              <a:t> (SNEW) </a:t>
            </a:r>
            <a:r>
              <a:rPr lang="it-IT" dirty="0" err="1" smtClean="0"/>
              <a:t>Device</a:t>
            </a:r>
            <a:r>
              <a:rPr lang="it-IT" dirty="0" smtClean="0"/>
              <a:t> </a:t>
            </a:r>
            <a:r>
              <a:rPr lang="it-IT" dirty="0" err="1" smtClean="0"/>
              <a:t>APIs</a:t>
            </a:r>
            <a:r>
              <a:rPr lang="it-IT" dirty="0" smtClean="0"/>
              <a:t> </a:t>
            </a:r>
            <a:r>
              <a:rPr lang="it-IT" dirty="0" err="1" smtClean="0"/>
              <a:t>to</a:t>
            </a:r>
            <a:r>
              <a:rPr lang="it-IT" dirty="0" smtClean="0"/>
              <a:t> </a:t>
            </a:r>
            <a:r>
              <a:rPr lang="it-IT" dirty="0" err="1" smtClean="0"/>
              <a:t>optimize</a:t>
            </a:r>
            <a:r>
              <a:rPr lang="it-IT" dirty="0" smtClean="0"/>
              <a:t> </a:t>
            </a:r>
            <a:r>
              <a:rPr lang="it-IT" dirty="0" err="1" smtClean="0"/>
              <a:t>bidirectional</a:t>
            </a:r>
            <a:r>
              <a:rPr lang="it-IT" dirty="0" smtClean="0"/>
              <a:t> and/or </a:t>
            </a:r>
            <a:r>
              <a:rPr lang="it-IT" dirty="0" err="1" smtClean="0"/>
              <a:t>high-throughput</a:t>
            </a:r>
            <a:r>
              <a:rPr lang="it-IT" dirty="0" smtClean="0"/>
              <a:t> </a:t>
            </a:r>
            <a:r>
              <a:rPr lang="it-IT" dirty="0" err="1" smtClean="0"/>
              <a:t>interactions</a:t>
            </a:r>
            <a:r>
              <a:rPr lang="it-IT" dirty="0" smtClean="0"/>
              <a:t> (e.g. </a:t>
            </a:r>
            <a:r>
              <a:rPr lang="it-IT" dirty="0" err="1" smtClean="0"/>
              <a:t>websockets</a:t>
            </a:r>
            <a:r>
              <a:rPr lang="it-IT" dirty="0" smtClean="0"/>
              <a:t>)</a:t>
            </a:r>
          </a:p>
        </p:txBody>
      </p:sp>
    </p:spTree>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SNEW Device </a:t>
            </a:r>
            <a:r>
              <a:rPr lang="en-GB" dirty="0" smtClean="0"/>
              <a:t>APIs (2/3)</a:t>
            </a:r>
            <a:endParaRPr lang="fr-FR" dirty="0"/>
          </a:p>
        </p:txBody>
      </p:sp>
      <p:sp>
        <p:nvSpPr>
          <p:cNvPr id="5" name="Segnaposto contenuto 4"/>
          <p:cNvSpPr>
            <a:spLocks noGrp="1"/>
          </p:cNvSpPr>
          <p:nvPr>
            <p:ph idx="1"/>
          </p:nvPr>
        </p:nvSpPr>
        <p:spPr>
          <a:xfrm>
            <a:off x="292100" y="996950"/>
            <a:ext cx="8778875" cy="5383212"/>
          </a:xfrm>
        </p:spPr>
        <p:txBody>
          <a:bodyPr/>
          <a:lstStyle/>
          <a:p>
            <a:pPr marL="514350" indent="-514350">
              <a:buFont typeface="+mj-lt"/>
              <a:buAutoNum type="arabicPeriod" startAt="2"/>
            </a:pPr>
            <a:r>
              <a:rPr lang="it-IT" dirty="0" smtClean="0">
                <a:sym typeface="Wingdings" pitchFamily="2" charset="2"/>
              </a:rPr>
              <a:t>Multiple </a:t>
            </a:r>
            <a:r>
              <a:rPr lang="it-IT" dirty="0" err="1" smtClean="0">
                <a:sym typeface="Wingdings" pitchFamily="2" charset="2"/>
              </a:rPr>
              <a:t>device</a:t>
            </a:r>
            <a:r>
              <a:rPr lang="it-IT" dirty="0" smtClean="0">
                <a:sym typeface="Wingdings" pitchFamily="2" charset="2"/>
              </a:rPr>
              <a:t> </a:t>
            </a:r>
            <a:r>
              <a:rPr lang="it-IT" dirty="0" err="1" smtClean="0">
                <a:sym typeface="Wingdings" pitchFamily="2" charset="2"/>
              </a:rPr>
              <a:t>applications</a:t>
            </a:r>
            <a:r>
              <a:rPr lang="it-IT" dirty="0" smtClean="0">
                <a:sym typeface="Wingdings" pitchFamily="2" charset="2"/>
              </a:rPr>
              <a:t> </a:t>
            </a:r>
            <a:r>
              <a:rPr lang="it-IT" dirty="0" err="1" smtClean="0">
                <a:sym typeface="Wingdings" pitchFamily="2" charset="2"/>
              </a:rPr>
              <a:t>support</a:t>
            </a:r>
            <a:endParaRPr lang="it-IT" dirty="0" smtClean="0">
              <a:sym typeface="Wingdings" pitchFamily="2" charset="2"/>
            </a:endParaRPr>
          </a:p>
          <a:p>
            <a:pPr marL="744538" lvl="1" indent="-514350"/>
            <a:r>
              <a:rPr lang="it-IT" dirty="0" err="1" smtClean="0">
                <a:sym typeface="Wingdings" pitchFamily="2" charset="2"/>
              </a:rPr>
              <a:t>Need</a:t>
            </a:r>
            <a:r>
              <a:rPr lang="it-IT" dirty="0" smtClean="0">
                <a:sym typeface="Wingdings" pitchFamily="2" charset="2"/>
              </a:rPr>
              <a:t> </a:t>
            </a:r>
            <a:r>
              <a:rPr lang="it-IT" dirty="0" err="1" smtClean="0">
                <a:sym typeface="Wingdings" pitchFamily="2" charset="2"/>
              </a:rPr>
              <a:t>to</a:t>
            </a:r>
            <a:r>
              <a:rPr lang="it-IT" dirty="0" smtClean="0">
                <a:sym typeface="Wingdings" pitchFamily="2" charset="2"/>
              </a:rPr>
              <a:t> </a:t>
            </a:r>
            <a:r>
              <a:rPr lang="it-IT" dirty="0" err="1" smtClean="0">
                <a:sym typeface="Wingdings" pitchFamily="2" charset="2"/>
              </a:rPr>
              <a:t>distinguish</a:t>
            </a:r>
            <a:r>
              <a:rPr lang="it-IT" dirty="0" smtClean="0">
                <a:sym typeface="Wingdings" pitchFamily="2" charset="2"/>
              </a:rPr>
              <a:t> </a:t>
            </a:r>
            <a:r>
              <a:rPr lang="it-IT" dirty="0" err="1" smtClean="0">
                <a:sym typeface="Wingdings" pitchFamily="2" charset="2"/>
              </a:rPr>
              <a:t>applications</a:t>
            </a:r>
            <a:r>
              <a:rPr lang="it-IT" dirty="0" smtClean="0">
                <a:sym typeface="Wingdings" pitchFamily="2" charset="2"/>
              </a:rPr>
              <a:t> </a:t>
            </a:r>
            <a:r>
              <a:rPr lang="it-IT" dirty="0" err="1" smtClean="0">
                <a:sym typeface="Wingdings" pitchFamily="2" charset="2"/>
              </a:rPr>
              <a:t>from</a:t>
            </a:r>
            <a:r>
              <a:rPr lang="it-IT" dirty="0" smtClean="0">
                <a:sym typeface="Wingdings" pitchFamily="2" charset="2"/>
              </a:rPr>
              <a:t> </a:t>
            </a:r>
            <a:r>
              <a:rPr lang="it-IT" dirty="0" err="1" smtClean="0">
                <a:sym typeface="Wingdings" pitchFamily="2" charset="2"/>
              </a:rPr>
              <a:t>each</a:t>
            </a:r>
            <a:r>
              <a:rPr lang="it-IT" dirty="0" smtClean="0">
                <a:sym typeface="Wingdings" pitchFamily="2" charset="2"/>
              </a:rPr>
              <a:t> </a:t>
            </a:r>
            <a:r>
              <a:rPr lang="it-IT" dirty="0" err="1" smtClean="0">
                <a:sym typeface="Wingdings" pitchFamily="2" charset="2"/>
              </a:rPr>
              <a:t>other</a:t>
            </a:r>
            <a:r>
              <a:rPr lang="it-IT" dirty="0" smtClean="0">
                <a:sym typeface="Wingdings" pitchFamily="2" charset="2"/>
              </a:rPr>
              <a:t> </a:t>
            </a:r>
            <a:r>
              <a:rPr lang="it-IT" dirty="0" err="1" smtClean="0">
                <a:sym typeface="Wingdings" pitchFamily="2" charset="2"/>
              </a:rPr>
              <a:t>for</a:t>
            </a:r>
            <a:r>
              <a:rPr lang="it-IT" dirty="0" smtClean="0">
                <a:sym typeface="Wingdings" pitchFamily="2" charset="2"/>
              </a:rPr>
              <a:t> </a:t>
            </a:r>
            <a:r>
              <a:rPr lang="it-IT" dirty="0" err="1" smtClean="0">
                <a:sym typeface="Wingdings" pitchFamily="2" charset="2"/>
              </a:rPr>
              <a:t>authorization</a:t>
            </a:r>
            <a:r>
              <a:rPr lang="it-IT" dirty="0" smtClean="0">
                <a:sym typeface="Wingdings" pitchFamily="2" charset="2"/>
              </a:rPr>
              <a:t> </a:t>
            </a:r>
            <a:r>
              <a:rPr lang="it-IT" dirty="0" err="1" smtClean="0">
                <a:sym typeface="Wingdings" pitchFamily="2" charset="2"/>
              </a:rPr>
              <a:t>purposes</a:t>
            </a:r>
            <a:r>
              <a:rPr lang="it-IT" dirty="0" smtClean="0">
                <a:sym typeface="Wingdings" pitchFamily="2" charset="2"/>
              </a:rPr>
              <a:t> </a:t>
            </a:r>
            <a:r>
              <a:rPr lang="it-IT" dirty="0" smtClean="0">
                <a:sym typeface="Wingdings" pitchFamily="2" charset="2"/>
              </a:rPr>
              <a:t>and </a:t>
            </a:r>
            <a:r>
              <a:rPr lang="it-IT" dirty="0" err="1" smtClean="0">
                <a:sym typeface="Wingdings" pitchFamily="2" charset="2"/>
              </a:rPr>
              <a:t>local</a:t>
            </a:r>
            <a:r>
              <a:rPr lang="it-IT" dirty="0" smtClean="0">
                <a:sym typeface="Wingdings" pitchFamily="2" charset="2"/>
              </a:rPr>
              <a:t> </a:t>
            </a:r>
            <a:r>
              <a:rPr lang="it-IT" dirty="0" err="1" smtClean="0">
                <a:sym typeface="Wingdings" pitchFamily="2" charset="2"/>
              </a:rPr>
              <a:t>dispatch</a:t>
            </a:r>
            <a:r>
              <a:rPr lang="it-IT" dirty="0" smtClean="0">
                <a:sym typeface="Wingdings" pitchFamily="2" charset="2"/>
              </a:rPr>
              <a:t> </a:t>
            </a:r>
            <a:r>
              <a:rPr lang="it-IT" dirty="0" smtClean="0">
                <a:sym typeface="Wingdings" pitchFamily="2" charset="2"/>
              </a:rPr>
              <a:t>of </a:t>
            </a:r>
            <a:r>
              <a:rPr lang="it-IT" dirty="0" err="1" smtClean="0">
                <a:sym typeface="Wingdings" pitchFamily="2" charset="2"/>
              </a:rPr>
              <a:t>notifications</a:t>
            </a:r>
            <a:r>
              <a:rPr lang="it-IT" dirty="0" smtClean="0">
                <a:sym typeface="Wingdings" pitchFamily="2" charset="2"/>
              </a:rPr>
              <a:t>.</a:t>
            </a:r>
          </a:p>
          <a:p>
            <a:pPr marL="744538" lvl="1" indent="-514350"/>
            <a:r>
              <a:rPr lang="it-IT" dirty="0" smtClean="0">
                <a:sym typeface="Wingdings" pitchFamily="2" charset="2"/>
              </a:rPr>
              <a:t>An </a:t>
            </a:r>
            <a:r>
              <a:rPr lang="it-IT" dirty="0" err="1" smtClean="0">
                <a:sym typeface="Wingdings" pitchFamily="2" charset="2"/>
              </a:rPr>
              <a:t>application</a:t>
            </a:r>
            <a:r>
              <a:rPr lang="it-IT" dirty="0" smtClean="0">
                <a:sym typeface="Wingdings" pitchFamily="2" charset="2"/>
              </a:rPr>
              <a:t> </a:t>
            </a:r>
            <a:r>
              <a:rPr lang="it-IT" dirty="0" err="1" smtClean="0">
                <a:sym typeface="Wingdings" pitchFamily="2" charset="2"/>
              </a:rPr>
              <a:t>identifier</a:t>
            </a:r>
            <a:r>
              <a:rPr lang="it-IT" dirty="0" smtClean="0">
                <a:sym typeface="Wingdings" pitchFamily="2" charset="2"/>
              </a:rPr>
              <a:t> </a:t>
            </a:r>
            <a:r>
              <a:rPr lang="it-IT" dirty="0" err="1" smtClean="0">
                <a:sym typeface="Wingdings" pitchFamily="2" charset="2"/>
              </a:rPr>
              <a:t>may</a:t>
            </a:r>
            <a:r>
              <a:rPr lang="it-IT" dirty="0" smtClean="0">
                <a:sym typeface="Wingdings" pitchFamily="2" charset="2"/>
              </a:rPr>
              <a:t> </a:t>
            </a:r>
            <a:r>
              <a:rPr lang="it-IT" dirty="0" err="1" smtClean="0">
                <a:sym typeface="Wingdings" pitchFamily="2" charset="2"/>
              </a:rPr>
              <a:t>be</a:t>
            </a:r>
            <a:r>
              <a:rPr lang="it-IT" dirty="0" smtClean="0">
                <a:sym typeface="Wingdings" pitchFamily="2" charset="2"/>
              </a:rPr>
              <a:t> </a:t>
            </a:r>
            <a:r>
              <a:rPr lang="it-IT" dirty="0" err="1" smtClean="0">
                <a:sym typeface="Wingdings" pitchFamily="2" charset="2"/>
              </a:rPr>
              <a:t>needed</a:t>
            </a:r>
            <a:r>
              <a:rPr lang="it-IT" dirty="0" smtClean="0">
                <a:sym typeface="Wingdings" pitchFamily="2" charset="2"/>
              </a:rPr>
              <a:t> </a:t>
            </a:r>
            <a:r>
              <a:rPr lang="it-IT" dirty="0" err="1" smtClean="0">
                <a:sym typeface="Wingdings" pitchFamily="2" charset="2"/>
              </a:rPr>
              <a:t>that</a:t>
            </a:r>
            <a:r>
              <a:rPr lang="it-IT" dirty="0" smtClean="0">
                <a:sym typeface="Wingdings" pitchFamily="2" charset="2"/>
              </a:rPr>
              <a:t> </a:t>
            </a:r>
            <a:r>
              <a:rPr lang="it-IT" dirty="0" err="1" smtClean="0">
                <a:sym typeface="Wingdings" pitchFamily="2" charset="2"/>
              </a:rPr>
              <a:t>could</a:t>
            </a:r>
            <a:r>
              <a:rPr lang="it-IT" dirty="0" smtClean="0">
                <a:sym typeface="Wingdings" pitchFamily="2" charset="2"/>
              </a:rPr>
              <a:t> </a:t>
            </a:r>
            <a:r>
              <a:rPr lang="it-IT" dirty="0" err="1" smtClean="0">
                <a:sym typeface="Wingdings" pitchFamily="2" charset="2"/>
              </a:rPr>
              <a:t>be</a:t>
            </a:r>
            <a:r>
              <a:rPr lang="it-IT" dirty="0" smtClean="0">
                <a:sym typeface="Wingdings" pitchFamily="2" charset="2"/>
              </a:rPr>
              <a:t> </a:t>
            </a:r>
            <a:r>
              <a:rPr lang="it-IT" dirty="0" err="1" smtClean="0">
                <a:sym typeface="Wingdings" pitchFamily="2" charset="2"/>
              </a:rPr>
              <a:t>provided</a:t>
            </a:r>
            <a:r>
              <a:rPr lang="it-IT" dirty="0" smtClean="0">
                <a:sym typeface="Wingdings" pitchFamily="2" charset="2"/>
              </a:rPr>
              <a:t> at </a:t>
            </a:r>
            <a:r>
              <a:rPr lang="it-IT" dirty="0" err="1" smtClean="0">
                <a:sym typeface="Wingdings" pitchFamily="2" charset="2"/>
              </a:rPr>
              <a:t>app</a:t>
            </a:r>
            <a:r>
              <a:rPr lang="it-IT" dirty="0" smtClean="0">
                <a:sym typeface="Wingdings" pitchFamily="2" charset="2"/>
              </a:rPr>
              <a:t> </a:t>
            </a:r>
            <a:r>
              <a:rPr lang="it-IT" dirty="0" err="1" smtClean="0">
                <a:sym typeface="Wingdings" pitchFamily="2" charset="2"/>
              </a:rPr>
              <a:t>registration</a:t>
            </a:r>
            <a:r>
              <a:rPr lang="it-IT" dirty="0" smtClean="0">
                <a:sym typeface="Wingdings" pitchFamily="2" charset="2"/>
              </a:rPr>
              <a:t> </a:t>
            </a:r>
            <a:r>
              <a:rPr lang="it-IT" dirty="0" err="1" smtClean="0">
                <a:sym typeface="Wingdings" pitchFamily="2" charset="2"/>
              </a:rPr>
              <a:t>time</a:t>
            </a:r>
            <a:r>
              <a:rPr lang="it-IT" dirty="0" smtClean="0">
                <a:sym typeface="Wingdings" pitchFamily="2" charset="2"/>
              </a:rPr>
              <a:t> (</a:t>
            </a:r>
            <a:r>
              <a:rPr lang="it-IT" dirty="0" err="1" smtClean="0">
                <a:sym typeface="Wingdings" pitchFamily="2" charset="2"/>
              </a:rPr>
              <a:t>by</a:t>
            </a:r>
            <a:r>
              <a:rPr lang="it-IT" dirty="0" smtClean="0">
                <a:sym typeface="Wingdings" pitchFamily="2" charset="2"/>
              </a:rPr>
              <a:t> the </a:t>
            </a:r>
            <a:r>
              <a:rPr lang="it-IT" dirty="0" err="1" smtClean="0">
                <a:sym typeface="Wingdings" pitchFamily="2" charset="2"/>
              </a:rPr>
              <a:t>developer</a:t>
            </a:r>
            <a:r>
              <a:rPr lang="it-IT" dirty="0" smtClean="0">
                <a:sym typeface="Wingdings" pitchFamily="2" charset="2"/>
              </a:rPr>
              <a:t>)</a:t>
            </a:r>
          </a:p>
          <a:p>
            <a:pPr marL="973138" lvl="2" indent="-514350"/>
            <a:r>
              <a:rPr lang="it-IT" dirty="0" err="1" smtClean="0">
                <a:sym typeface="Wingdings" pitchFamily="2" charset="2"/>
              </a:rPr>
              <a:t>Application</a:t>
            </a:r>
            <a:r>
              <a:rPr lang="it-IT" dirty="0" smtClean="0">
                <a:sym typeface="Wingdings" pitchFamily="2" charset="2"/>
              </a:rPr>
              <a:t> </a:t>
            </a:r>
            <a:r>
              <a:rPr lang="it-IT" dirty="0" err="1" smtClean="0">
                <a:sym typeface="Wingdings" pitchFamily="2" charset="2"/>
              </a:rPr>
              <a:t>registration</a:t>
            </a:r>
            <a:r>
              <a:rPr lang="it-IT" dirty="0" smtClean="0">
                <a:sym typeface="Wingdings" pitchFamily="2" charset="2"/>
              </a:rPr>
              <a:t> </a:t>
            </a:r>
            <a:r>
              <a:rPr lang="it-IT" dirty="0" err="1" smtClean="0">
                <a:sym typeface="Wingdings" pitchFamily="2" charset="2"/>
              </a:rPr>
              <a:t>is</a:t>
            </a:r>
            <a:r>
              <a:rPr lang="it-IT" dirty="0" smtClean="0">
                <a:sym typeface="Wingdings" pitchFamily="2" charset="2"/>
              </a:rPr>
              <a:t> a</a:t>
            </a:r>
            <a:r>
              <a:rPr lang="it-IT" dirty="0" smtClean="0">
                <a:sym typeface="Wingdings" pitchFamily="2" charset="2"/>
              </a:rPr>
              <a:t> SNEW-2 interface </a:t>
            </a:r>
            <a:r>
              <a:rPr lang="it-IT" dirty="0" err="1" smtClean="0">
                <a:sym typeface="Wingdings" pitchFamily="2" charset="2"/>
              </a:rPr>
              <a:t>feature</a:t>
            </a:r>
            <a:r>
              <a:rPr lang="it-IT" dirty="0" smtClean="0">
                <a:sym typeface="Wingdings" pitchFamily="2" charset="2"/>
              </a:rPr>
              <a:t> of SNEW 1.1</a:t>
            </a:r>
            <a:endParaRPr lang="it-IT" dirty="0" smtClean="0">
              <a:sym typeface="Wingdings" pitchFamily="2" charset="2"/>
            </a:endParaRPr>
          </a:p>
          <a:p>
            <a:pPr lvl="1"/>
            <a:endParaRPr lang="it-IT" dirty="0" smtClean="0">
              <a:sym typeface="Wingdings" pitchFamily="2" charset="2"/>
            </a:endParaRPr>
          </a:p>
        </p:txBody>
      </p:sp>
    </p:spTree>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en-GB" dirty="0" smtClean="0"/>
              <a:t>Needs &amp; open issues for SNEW Device APIs</a:t>
            </a:r>
            <a:endParaRPr lang="fr-FR" dirty="0"/>
          </a:p>
        </p:txBody>
      </p:sp>
      <p:sp>
        <p:nvSpPr>
          <p:cNvPr id="5" name="Segnaposto contenuto 4"/>
          <p:cNvSpPr>
            <a:spLocks noGrp="1"/>
          </p:cNvSpPr>
          <p:nvPr>
            <p:ph idx="1"/>
          </p:nvPr>
        </p:nvSpPr>
        <p:spPr>
          <a:xfrm>
            <a:off x="292100" y="996950"/>
            <a:ext cx="8778875" cy="5383212"/>
          </a:xfrm>
        </p:spPr>
        <p:txBody>
          <a:bodyPr/>
          <a:lstStyle/>
          <a:p>
            <a:pPr marL="514350" indent="-514350">
              <a:buFont typeface="+mj-lt"/>
              <a:buAutoNum type="arabicPeriod" startAt="3"/>
            </a:pPr>
            <a:r>
              <a:rPr lang="it-IT" dirty="0" err="1" smtClean="0"/>
              <a:t>Authorization</a:t>
            </a:r>
            <a:r>
              <a:rPr lang="it-IT" dirty="0" smtClean="0"/>
              <a:t> (</a:t>
            </a:r>
            <a:r>
              <a:rPr lang="it-IT" dirty="0" err="1" smtClean="0"/>
              <a:t>authz</a:t>
            </a:r>
            <a:r>
              <a:rPr lang="it-IT" dirty="0" smtClean="0"/>
              <a:t>) </a:t>
            </a:r>
            <a:r>
              <a:rPr lang="it-IT" dirty="0" err="1" smtClean="0"/>
              <a:t>support</a:t>
            </a:r>
            <a:endParaRPr lang="it-IT" dirty="0" smtClean="0"/>
          </a:p>
          <a:p>
            <a:pPr lvl="1"/>
            <a:r>
              <a:rPr lang="it-IT" dirty="0" smtClean="0"/>
              <a:t>Access </a:t>
            </a:r>
            <a:r>
              <a:rPr lang="it-IT" dirty="0" err="1" smtClean="0"/>
              <a:t>to</a:t>
            </a:r>
            <a:r>
              <a:rPr lang="it-IT" dirty="0" smtClean="0"/>
              <a:t> </a:t>
            </a:r>
            <a:r>
              <a:rPr lang="it-IT" dirty="0" err="1" smtClean="0"/>
              <a:t>user</a:t>
            </a:r>
            <a:r>
              <a:rPr lang="it-IT" dirty="0" smtClean="0"/>
              <a:t> social information (</a:t>
            </a:r>
            <a:r>
              <a:rPr lang="it-IT" dirty="0" err="1" smtClean="0"/>
              <a:t>profile</a:t>
            </a:r>
            <a:r>
              <a:rPr lang="it-IT" dirty="0" smtClean="0"/>
              <a:t>, </a:t>
            </a:r>
            <a:r>
              <a:rPr lang="it-IT" dirty="0" err="1" smtClean="0"/>
              <a:t>activities</a:t>
            </a:r>
            <a:r>
              <a:rPr lang="it-IT" dirty="0" smtClean="0"/>
              <a:t>) </a:t>
            </a:r>
            <a:r>
              <a:rPr lang="it-IT" dirty="0" err="1" smtClean="0"/>
              <a:t>is</a:t>
            </a:r>
            <a:r>
              <a:rPr lang="it-IT" dirty="0" smtClean="0"/>
              <a:t> </a:t>
            </a:r>
            <a:r>
              <a:rPr lang="it-IT" dirty="0" err="1" smtClean="0"/>
              <a:t>traditionally</a:t>
            </a:r>
            <a:r>
              <a:rPr lang="it-IT" dirty="0" smtClean="0"/>
              <a:t> on </a:t>
            </a:r>
            <a:r>
              <a:rPr lang="it-IT" dirty="0" err="1" smtClean="0"/>
              <a:t>per-user</a:t>
            </a:r>
            <a:r>
              <a:rPr lang="it-IT" dirty="0" smtClean="0"/>
              <a:t> / </a:t>
            </a:r>
            <a:r>
              <a:rPr lang="it-IT" dirty="0" err="1" smtClean="0"/>
              <a:t>per-application</a:t>
            </a:r>
            <a:r>
              <a:rPr lang="it-IT" dirty="0" smtClean="0"/>
              <a:t> </a:t>
            </a:r>
            <a:r>
              <a:rPr lang="it-IT" dirty="0" err="1" smtClean="0"/>
              <a:t>basis</a:t>
            </a:r>
            <a:endParaRPr lang="it-IT" dirty="0" smtClean="0"/>
          </a:p>
          <a:p>
            <a:pPr lvl="2"/>
            <a:r>
              <a:rPr lang="it-IT" dirty="0" err="1" smtClean="0"/>
              <a:t>Application</a:t>
            </a:r>
            <a:r>
              <a:rPr lang="it-IT" dirty="0" smtClean="0"/>
              <a:t> A </a:t>
            </a:r>
            <a:r>
              <a:rPr lang="it-IT" dirty="0" err="1" smtClean="0"/>
              <a:t>may</a:t>
            </a:r>
            <a:r>
              <a:rPr lang="it-IT" dirty="0" smtClean="0"/>
              <a:t> </a:t>
            </a:r>
            <a:r>
              <a:rPr lang="it-IT" dirty="0" err="1" smtClean="0"/>
              <a:t>access</a:t>
            </a:r>
            <a:r>
              <a:rPr lang="it-IT" dirty="0" smtClean="0"/>
              <a:t> information </a:t>
            </a:r>
            <a:r>
              <a:rPr lang="it-IT" err="1" smtClean="0"/>
              <a:t>that</a:t>
            </a:r>
            <a:r>
              <a:rPr lang="it-IT" smtClean="0"/>
              <a:t> Application B may not see</a:t>
            </a:r>
            <a:endParaRPr lang="it-IT" dirty="0" smtClean="0"/>
          </a:p>
          <a:p>
            <a:pPr lvl="1"/>
            <a:r>
              <a:rPr lang="it-IT" dirty="0" smtClean="0"/>
              <a:t>SNEW-1 </a:t>
            </a:r>
            <a:r>
              <a:rPr lang="it-IT" dirty="0" err="1" smtClean="0"/>
              <a:t>relies</a:t>
            </a:r>
            <a:r>
              <a:rPr lang="it-IT" dirty="0" smtClean="0"/>
              <a:t> on OAuth2 </a:t>
            </a:r>
            <a:r>
              <a:rPr lang="it-IT" dirty="0" err="1" smtClean="0"/>
              <a:t>for</a:t>
            </a:r>
            <a:r>
              <a:rPr lang="it-IT" dirty="0" smtClean="0"/>
              <a:t> </a:t>
            </a:r>
            <a:r>
              <a:rPr lang="it-IT" dirty="0" err="1" smtClean="0"/>
              <a:t>authz</a:t>
            </a:r>
            <a:endParaRPr lang="it-IT" dirty="0" smtClean="0"/>
          </a:p>
          <a:p>
            <a:pPr lvl="2"/>
            <a:r>
              <a:rPr lang="it-IT" smtClean="0"/>
              <a:t>Scopes: ([“people” | “activitystreams” | “groups”] “_” [“read” | ”manage”]) | “all”</a:t>
            </a:r>
            <a:endParaRPr lang="it-IT" smtClean="0"/>
          </a:p>
          <a:p>
            <a:pPr lvl="2"/>
            <a:r>
              <a:rPr lang="it-IT" smtClean="0"/>
              <a:t>To </a:t>
            </a:r>
            <a:r>
              <a:rPr lang="it-IT" dirty="0" err="1" smtClean="0"/>
              <a:t>be</a:t>
            </a:r>
            <a:r>
              <a:rPr lang="it-IT" dirty="0" smtClean="0"/>
              <a:t> </a:t>
            </a:r>
            <a:r>
              <a:rPr lang="it-IT" dirty="0" err="1" smtClean="0"/>
              <a:t>verified</a:t>
            </a:r>
            <a:r>
              <a:rPr lang="it-IT" dirty="0" smtClean="0"/>
              <a:t> </a:t>
            </a:r>
            <a:r>
              <a:rPr lang="it-IT" dirty="0" err="1" smtClean="0"/>
              <a:t>if</a:t>
            </a:r>
            <a:r>
              <a:rPr lang="it-IT" dirty="0" smtClean="0"/>
              <a:t> </a:t>
            </a:r>
            <a:r>
              <a:rPr lang="it-IT" dirty="0" smtClean="0"/>
              <a:t>the </a:t>
            </a:r>
            <a:r>
              <a:rPr lang="it-IT" dirty="0" err="1" smtClean="0"/>
              <a:t>same</a:t>
            </a:r>
            <a:r>
              <a:rPr lang="it-IT" dirty="0" smtClean="0"/>
              <a:t> </a:t>
            </a:r>
            <a:r>
              <a:rPr lang="it-IT" dirty="0" err="1" smtClean="0"/>
              <a:t>technique</a:t>
            </a:r>
            <a:r>
              <a:rPr lang="it-IT" dirty="0" smtClean="0"/>
              <a:t> </a:t>
            </a:r>
            <a:r>
              <a:rPr lang="it-IT" dirty="0" err="1" smtClean="0"/>
              <a:t>is</a:t>
            </a:r>
            <a:r>
              <a:rPr lang="it-IT" dirty="0" smtClean="0"/>
              <a:t> </a:t>
            </a:r>
            <a:r>
              <a:rPr lang="it-IT" dirty="0" err="1" smtClean="0"/>
              <a:t>applicable</a:t>
            </a:r>
            <a:r>
              <a:rPr lang="it-IT" dirty="0" smtClean="0"/>
              <a:t> </a:t>
            </a:r>
            <a:r>
              <a:rPr lang="it-IT" dirty="0" smtClean="0"/>
              <a:t>on the </a:t>
            </a:r>
            <a:r>
              <a:rPr lang="it-IT" dirty="0" err="1" smtClean="0"/>
              <a:t>device</a:t>
            </a:r>
            <a:endParaRPr lang="it-IT" dirty="0" smtClean="0"/>
          </a:p>
          <a:p>
            <a:pPr lvl="2">
              <a:buNone/>
            </a:pPr>
            <a:endParaRPr lang="it-IT" dirty="0" smtClean="0"/>
          </a:p>
          <a:p>
            <a:pPr marL="514350" indent="-514350">
              <a:buFont typeface="+mj-lt"/>
              <a:buAutoNum type="arabicPeriod" startAt="4"/>
            </a:pPr>
            <a:r>
              <a:rPr lang="it-IT" dirty="0" smtClean="0">
                <a:sym typeface="Wingdings" pitchFamily="2" charset="2"/>
              </a:rPr>
              <a:t>Remote </a:t>
            </a:r>
            <a:r>
              <a:rPr lang="it-IT" dirty="0" err="1" smtClean="0">
                <a:sym typeface="Wingdings" pitchFamily="2" charset="2"/>
              </a:rPr>
              <a:t>device</a:t>
            </a:r>
            <a:r>
              <a:rPr lang="it-IT" dirty="0" smtClean="0">
                <a:sym typeface="Wingdings" pitchFamily="2" charset="2"/>
              </a:rPr>
              <a:t> (</a:t>
            </a:r>
            <a:r>
              <a:rPr lang="it-IT" dirty="0" err="1" smtClean="0">
                <a:sym typeface="Wingdings" pitchFamily="2" charset="2"/>
              </a:rPr>
              <a:t>controlled</a:t>
            </a:r>
            <a:r>
              <a:rPr lang="it-IT" dirty="0" smtClean="0">
                <a:sym typeface="Wingdings" pitchFamily="2" charset="2"/>
              </a:rPr>
              <a:t>) </a:t>
            </a:r>
            <a:r>
              <a:rPr lang="it-IT" dirty="0" err="1" smtClean="0">
                <a:sym typeface="Wingdings" pitchFamily="2" charset="2"/>
              </a:rPr>
              <a:t>access</a:t>
            </a:r>
            <a:r>
              <a:rPr lang="it-IT" dirty="0" smtClean="0">
                <a:sym typeface="Wingdings" pitchFamily="2" charset="2"/>
              </a:rPr>
              <a:t> / </a:t>
            </a:r>
            <a:r>
              <a:rPr lang="it-IT" dirty="0" err="1" smtClean="0">
                <a:sym typeface="Wingdings" pitchFamily="2" charset="2"/>
              </a:rPr>
              <a:t>Proximity</a:t>
            </a:r>
            <a:endParaRPr lang="it-IT" dirty="0" smtClean="0">
              <a:sym typeface="Wingdings" pitchFamily="2" charset="2"/>
            </a:endParaRPr>
          </a:p>
          <a:p>
            <a:pPr marL="744538" lvl="1" indent="-514350"/>
            <a:r>
              <a:rPr lang="it-IT" dirty="0" err="1" smtClean="0"/>
              <a:t>Introduces</a:t>
            </a:r>
            <a:r>
              <a:rPr lang="it-IT" dirty="0" smtClean="0"/>
              <a:t> </a:t>
            </a:r>
            <a:r>
              <a:rPr lang="it-IT" dirty="0" err="1" smtClean="0"/>
              <a:t>non-trivial</a:t>
            </a:r>
            <a:r>
              <a:rPr lang="it-IT" dirty="0" smtClean="0"/>
              <a:t> security </a:t>
            </a:r>
            <a:r>
              <a:rPr lang="it-IT" dirty="0" err="1" smtClean="0"/>
              <a:t>implications</a:t>
            </a:r>
            <a:r>
              <a:rPr lang="it-IT" dirty="0" smtClean="0"/>
              <a:t> </a:t>
            </a:r>
          </a:p>
          <a:p>
            <a:pPr marL="973138" lvl="2" indent="-514350"/>
            <a:r>
              <a:rPr lang="it-IT" dirty="0" err="1" smtClean="0"/>
              <a:t>User-based</a:t>
            </a:r>
            <a:r>
              <a:rPr lang="it-IT" dirty="0" smtClean="0"/>
              <a:t> </a:t>
            </a:r>
            <a:r>
              <a:rPr lang="it-IT" dirty="0" err="1" smtClean="0"/>
              <a:t>authentication</a:t>
            </a:r>
            <a:r>
              <a:rPr lang="it-IT" dirty="0" smtClean="0"/>
              <a:t> + </a:t>
            </a:r>
            <a:r>
              <a:rPr lang="it-IT" dirty="0" err="1" smtClean="0"/>
              <a:t>authorization</a:t>
            </a:r>
            <a:r>
              <a:rPr lang="it-IT" dirty="0" smtClean="0"/>
              <a:t>: </a:t>
            </a:r>
            <a:r>
              <a:rPr lang="it-IT" dirty="0" err="1" smtClean="0"/>
              <a:t>need</a:t>
            </a:r>
            <a:r>
              <a:rPr lang="it-IT" dirty="0" smtClean="0"/>
              <a:t> </a:t>
            </a:r>
            <a:r>
              <a:rPr lang="it-IT" dirty="0" err="1" smtClean="0"/>
              <a:t>to</a:t>
            </a:r>
            <a:r>
              <a:rPr lang="it-IT" dirty="0" smtClean="0"/>
              <a:t> </a:t>
            </a:r>
            <a:r>
              <a:rPr lang="it-IT" dirty="0" err="1" smtClean="0"/>
              <a:t>identify</a:t>
            </a:r>
            <a:r>
              <a:rPr lang="it-IT" dirty="0" smtClean="0"/>
              <a:t> </a:t>
            </a:r>
            <a:r>
              <a:rPr lang="it-IT" dirty="0" err="1" smtClean="0"/>
              <a:t>requesting</a:t>
            </a:r>
            <a:r>
              <a:rPr lang="it-IT" dirty="0" smtClean="0"/>
              <a:t> </a:t>
            </a:r>
            <a:r>
              <a:rPr lang="it-IT" u="sng" dirty="0" err="1" smtClean="0"/>
              <a:t>user</a:t>
            </a:r>
            <a:r>
              <a:rPr lang="it-IT" dirty="0" smtClean="0"/>
              <a:t> (and </a:t>
            </a:r>
            <a:r>
              <a:rPr lang="it-IT" dirty="0" err="1" smtClean="0"/>
              <a:t>not</a:t>
            </a:r>
            <a:r>
              <a:rPr lang="it-IT" dirty="0" smtClean="0"/>
              <a:t> </a:t>
            </a:r>
            <a:r>
              <a:rPr lang="it-IT" dirty="0" err="1" smtClean="0"/>
              <a:t>device</a:t>
            </a:r>
            <a:r>
              <a:rPr lang="it-IT" dirty="0" smtClean="0"/>
              <a:t>) </a:t>
            </a:r>
            <a:r>
              <a:rPr lang="it-IT" dirty="0" err="1" smtClean="0"/>
              <a:t>whilst</a:t>
            </a:r>
            <a:r>
              <a:rPr lang="it-IT" dirty="0" smtClean="0"/>
              <a:t> </a:t>
            </a:r>
            <a:r>
              <a:rPr lang="it-IT" dirty="0" err="1" smtClean="0"/>
              <a:t>guaranteeing</a:t>
            </a:r>
            <a:r>
              <a:rPr lang="it-IT" dirty="0" smtClean="0"/>
              <a:t> privacy</a:t>
            </a:r>
          </a:p>
          <a:p>
            <a:pPr marL="973138" lvl="2" indent="-514350"/>
            <a:r>
              <a:rPr lang="it-IT" dirty="0" smtClean="0"/>
              <a:t>TLS/HTTPS </a:t>
            </a:r>
            <a:r>
              <a:rPr lang="it-IT" dirty="0" err="1" smtClean="0"/>
              <a:t>support</a:t>
            </a:r>
            <a:r>
              <a:rPr lang="it-IT" dirty="0" smtClean="0"/>
              <a:t>: CA(MNO)</a:t>
            </a:r>
            <a:r>
              <a:rPr lang="it-IT" dirty="0" err="1" smtClean="0"/>
              <a:t>-signed</a:t>
            </a:r>
            <a:r>
              <a:rPr lang="it-IT" dirty="0" smtClean="0"/>
              <a:t> </a:t>
            </a:r>
            <a:r>
              <a:rPr lang="it-IT" dirty="0" err="1" smtClean="0"/>
              <a:t>certificates</a:t>
            </a:r>
            <a:r>
              <a:rPr lang="it-IT" dirty="0" smtClean="0"/>
              <a:t> are </a:t>
            </a:r>
            <a:r>
              <a:rPr lang="it-IT" dirty="0" err="1" smtClean="0"/>
              <a:t>needed</a:t>
            </a:r>
            <a:r>
              <a:rPr lang="it-IT" dirty="0" smtClean="0"/>
              <a:t> </a:t>
            </a:r>
            <a:r>
              <a:rPr lang="it-IT" dirty="0" err="1" smtClean="0"/>
              <a:t>but</a:t>
            </a:r>
            <a:r>
              <a:rPr lang="it-IT" dirty="0" smtClean="0"/>
              <a:t> </a:t>
            </a:r>
            <a:r>
              <a:rPr lang="it-IT" dirty="0" err="1" smtClean="0"/>
              <a:t>addressing</a:t>
            </a:r>
            <a:r>
              <a:rPr lang="it-IT" dirty="0" smtClean="0"/>
              <a:t> </a:t>
            </a:r>
            <a:r>
              <a:rPr lang="it-IT" dirty="0" err="1" smtClean="0"/>
              <a:t>may</a:t>
            </a:r>
            <a:r>
              <a:rPr lang="it-IT" dirty="0" smtClean="0"/>
              <a:t> </a:t>
            </a:r>
            <a:r>
              <a:rPr lang="it-IT" dirty="0" err="1" smtClean="0"/>
              <a:t>be</a:t>
            </a:r>
            <a:r>
              <a:rPr lang="it-IT" dirty="0" smtClean="0"/>
              <a:t> </a:t>
            </a:r>
            <a:r>
              <a:rPr lang="it-IT" dirty="0" err="1" smtClean="0"/>
              <a:t>an</a:t>
            </a:r>
            <a:r>
              <a:rPr lang="it-IT" dirty="0" smtClean="0"/>
              <a:t> </a:t>
            </a:r>
            <a:r>
              <a:rPr lang="it-IT" dirty="0" err="1" smtClean="0"/>
              <a:t>issue</a:t>
            </a:r>
            <a:r>
              <a:rPr lang="it-IT" dirty="0" smtClean="0"/>
              <a:t> (</a:t>
            </a:r>
            <a:r>
              <a:rPr lang="it-IT" dirty="0" err="1" smtClean="0"/>
              <a:t>dynamic</a:t>
            </a:r>
            <a:r>
              <a:rPr lang="it-IT" dirty="0" smtClean="0"/>
              <a:t> IP, </a:t>
            </a:r>
            <a:r>
              <a:rPr lang="it-IT" dirty="0" err="1" smtClean="0"/>
              <a:t>device</a:t>
            </a:r>
            <a:r>
              <a:rPr lang="it-IT" dirty="0" smtClean="0"/>
              <a:t> FQDN, </a:t>
            </a:r>
            <a:r>
              <a:rPr lang="it-IT" dirty="0" err="1" smtClean="0"/>
              <a:t>etc</a:t>
            </a:r>
            <a:r>
              <a:rPr lang="it-IT" dirty="0" smtClean="0"/>
              <a:t>)</a:t>
            </a:r>
            <a:endParaRPr lang="it-IT" dirty="0" smtClean="0">
              <a:sym typeface="Wingdings" pitchFamily="2" charset="2"/>
            </a:endParaRPr>
          </a:p>
          <a:p>
            <a:pPr lvl="2"/>
            <a:endParaRPr lang="it-IT" dirty="0" smtClean="0"/>
          </a:p>
        </p:txBody>
      </p:sp>
    </p:spTree>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Considerations</a:t>
            </a:r>
            <a:r>
              <a:rPr lang="it-IT" dirty="0" smtClean="0"/>
              <a:t> </a:t>
            </a:r>
            <a:r>
              <a:rPr lang="it-IT" dirty="0" err="1" smtClean="0"/>
              <a:t>towards</a:t>
            </a:r>
            <a:r>
              <a:rPr lang="it-IT" dirty="0" smtClean="0"/>
              <a:t> common </a:t>
            </a:r>
            <a:r>
              <a:rPr lang="it-IT" dirty="0" err="1" smtClean="0"/>
              <a:t>guidelines</a:t>
            </a:r>
            <a:endParaRPr lang="fr-FR" dirty="0"/>
          </a:p>
        </p:txBody>
      </p:sp>
      <p:sp>
        <p:nvSpPr>
          <p:cNvPr id="5" name="Segnaposto contenuto 4"/>
          <p:cNvSpPr>
            <a:spLocks noGrp="1"/>
          </p:cNvSpPr>
          <p:nvPr>
            <p:ph idx="1"/>
          </p:nvPr>
        </p:nvSpPr>
        <p:spPr/>
        <p:txBody>
          <a:bodyPr/>
          <a:lstStyle/>
          <a:p>
            <a:r>
              <a:rPr lang="it-IT" dirty="0" err="1" smtClean="0"/>
              <a:t>Allow</a:t>
            </a:r>
            <a:r>
              <a:rPr lang="it-IT" dirty="0" smtClean="0"/>
              <a:t> </a:t>
            </a:r>
            <a:r>
              <a:rPr lang="it-IT" dirty="0" err="1" smtClean="0"/>
              <a:t>for</a:t>
            </a:r>
            <a:r>
              <a:rPr lang="it-IT" dirty="0" smtClean="0"/>
              <a:t> multiple </a:t>
            </a:r>
            <a:r>
              <a:rPr lang="it-IT" dirty="0" err="1" smtClean="0"/>
              <a:t>types</a:t>
            </a:r>
            <a:r>
              <a:rPr lang="it-IT" dirty="0" smtClean="0"/>
              <a:t> of protocols / </a:t>
            </a:r>
            <a:r>
              <a:rPr lang="it-IT" dirty="0" err="1" smtClean="0"/>
              <a:t>bindings</a:t>
            </a:r>
            <a:r>
              <a:rPr lang="it-IT" dirty="0" smtClean="0"/>
              <a:t> </a:t>
            </a:r>
            <a:r>
              <a:rPr lang="it-IT" dirty="0" err="1" smtClean="0"/>
              <a:t>with</a:t>
            </a:r>
            <a:r>
              <a:rPr lang="it-IT" dirty="0" smtClean="0"/>
              <a:t> </a:t>
            </a:r>
            <a:r>
              <a:rPr lang="it-IT" dirty="0" err="1" smtClean="0"/>
              <a:t>related</a:t>
            </a:r>
            <a:r>
              <a:rPr lang="it-IT" dirty="0" smtClean="0"/>
              <a:t> </a:t>
            </a:r>
            <a:r>
              <a:rPr lang="it-IT" dirty="0" err="1" smtClean="0"/>
              <a:t>guidelines</a:t>
            </a:r>
            <a:r>
              <a:rPr lang="it-IT" dirty="0" smtClean="0"/>
              <a:t> </a:t>
            </a:r>
            <a:r>
              <a:rPr lang="it-IT" dirty="0" err="1" smtClean="0"/>
              <a:t>for</a:t>
            </a:r>
            <a:r>
              <a:rPr lang="it-IT" dirty="0" smtClean="0"/>
              <a:t> </a:t>
            </a:r>
            <a:r>
              <a:rPr lang="it-IT" dirty="0" err="1" smtClean="0"/>
              <a:t>usage</a:t>
            </a:r>
            <a:r>
              <a:rPr lang="it-IT" dirty="0" smtClean="0"/>
              <a:t> (e.g. HTTP </a:t>
            </a:r>
            <a:r>
              <a:rPr lang="it-IT" dirty="0" err="1" smtClean="0"/>
              <a:t>to</a:t>
            </a:r>
            <a:r>
              <a:rPr lang="it-IT" dirty="0" smtClean="0"/>
              <a:t> pull, SSE </a:t>
            </a:r>
            <a:r>
              <a:rPr lang="it-IT" dirty="0" err="1" smtClean="0"/>
              <a:t>to</a:t>
            </a:r>
            <a:r>
              <a:rPr lang="it-IT" dirty="0" smtClean="0"/>
              <a:t> </a:t>
            </a:r>
            <a:r>
              <a:rPr lang="it-IT" dirty="0" err="1" smtClean="0"/>
              <a:t>subscribe</a:t>
            </a:r>
            <a:r>
              <a:rPr lang="it-IT" dirty="0" smtClean="0"/>
              <a:t>, WS </a:t>
            </a:r>
            <a:r>
              <a:rPr lang="it-IT" dirty="0" err="1" smtClean="0"/>
              <a:t>to</a:t>
            </a:r>
            <a:r>
              <a:rPr lang="it-IT" dirty="0" smtClean="0"/>
              <a:t> </a:t>
            </a:r>
            <a:r>
              <a:rPr lang="it-IT" dirty="0" err="1" smtClean="0"/>
              <a:t>exchange</a:t>
            </a:r>
            <a:r>
              <a:rPr lang="it-IT" dirty="0" smtClean="0"/>
              <a:t> </a:t>
            </a:r>
            <a:r>
              <a:rPr lang="it-IT" dirty="0" err="1" smtClean="0"/>
              <a:t>bidirectionally</a:t>
            </a:r>
            <a:r>
              <a:rPr lang="it-IT" dirty="0" smtClean="0"/>
              <a:t>)</a:t>
            </a:r>
          </a:p>
          <a:p>
            <a:r>
              <a:rPr lang="en-US" dirty="0" smtClean="0"/>
              <a:t>R</a:t>
            </a:r>
            <a:r>
              <a:rPr lang="en-US" dirty="0" smtClean="0"/>
              <a:t>ecord</a:t>
            </a:r>
            <a:r>
              <a:rPr lang="it-IT" dirty="0" smtClean="0"/>
              <a:t> </a:t>
            </a:r>
            <a:r>
              <a:rPr lang="it-IT" dirty="0" err="1" smtClean="0"/>
              <a:t>cross-cuttings</a:t>
            </a:r>
            <a:r>
              <a:rPr lang="it-IT" dirty="0" smtClean="0"/>
              <a:t> </a:t>
            </a:r>
            <a:r>
              <a:rPr lang="it-IT" dirty="0" err="1" smtClean="0"/>
              <a:t>concerns</a:t>
            </a:r>
            <a:r>
              <a:rPr lang="it-IT" dirty="0" smtClean="0"/>
              <a:t> (e.g. security, privacy, remote </a:t>
            </a:r>
            <a:r>
              <a:rPr lang="it-IT" dirty="0" err="1" smtClean="0"/>
              <a:t>access</a:t>
            </a:r>
            <a:r>
              <a:rPr lang="it-IT" dirty="0" smtClean="0"/>
              <a:t>, </a:t>
            </a:r>
            <a:r>
              <a:rPr lang="it-IT" dirty="0" err="1" smtClean="0"/>
              <a:t>etc</a:t>
            </a:r>
            <a:r>
              <a:rPr lang="it-IT" dirty="0" smtClean="0"/>
              <a:t>) and </a:t>
            </a:r>
            <a:r>
              <a:rPr lang="it-IT" dirty="0" err="1" smtClean="0"/>
              <a:t>describe</a:t>
            </a:r>
            <a:r>
              <a:rPr lang="it-IT" dirty="0" smtClean="0"/>
              <a:t> </a:t>
            </a:r>
            <a:r>
              <a:rPr lang="it-IT" dirty="0" err="1" smtClean="0"/>
              <a:t>possible</a:t>
            </a:r>
            <a:r>
              <a:rPr lang="it-IT" dirty="0" smtClean="0"/>
              <a:t> </a:t>
            </a:r>
            <a:r>
              <a:rPr lang="it-IT" dirty="0" err="1" smtClean="0"/>
              <a:t>solutions</a:t>
            </a:r>
            <a:endParaRPr lang="it-IT" dirty="0" smtClean="0"/>
          </a:p>
          <a:p>
            <a:endParaRPr lang="it-IT" dirty="0" smtClean="0"/>
          </a:p>
          <a:p>
            <a:r>
              <a:rPr lang="it-IT" dirty="0" smtClean="0"/>
              <a:t>“</a:t>
            </a:r>
            <a:r>
              <a:rPr lang="it-IT" dirty="0" err="1" smtClean="0"/>
              <a:t>Guidelines</a:t>
            </a:r>
            <a:r>
              <a:rPr lang="it-IT" dirty="0" smtClean="0"/>
              <a:t>” </a:t>
            </a:r>
            <a:r>
              <a:rPr lang="it-IT" dirty="0" err="1" smtClean="0"/>
              <a:t>may</a:t>
            </a:r>
            <a:r>
              <a:rPr lang="it-IT" dirty="0" smtClean="0"/>
              <a:t> </a:t>
            </a:r>
            <a:r>
              <a:rPr lang="it-IT" dirty="0" err="1" smtClean="0"/>
              <a:t>be</a:t>
            </a:r>
            <a:r>
              <a:rPr lang="it-IT" dirty="0" smtClean="0"/>
              <a:t> </a:t>
            </a:r>
            <a:r>
              <a:rPr lang="it-IT" dirty="0" err="1" smtClean="0"/>
              <a:t>evolved</a:t>
            </a:r>
            <a:r>
              <a:rPr lang="it-IT" dirty="0" smtClean="0"/>
              <a:t>/</a:t>
            </a:r>
            <a:r>
              <a:rPr lang="it-IT" dirty="0" err="1" smtClean="0"/>
              <a:t>complemented</a:t>
            </a:r>
            <a:r>
              <a:rPr lang="it-IT" dirty="0" smtClean="0"/>
              <a:t> </a:t>
            </a:r>
            <a:r>
              <a:rPr lang="it-IT" dirty="0" err="1" smtClean="0"/>
              <a:t>by</a:t>
            </a:r>
            <a:r>
              <a:rPr lang="it-IT" dirty="0" smtClean="0"/>
              <a:t> a </a:t>
            </a:r>
            <a:r>
              <a:rPr lang="it-IT" dirty="0" err="1" smtClean="0"/>
              <a:t>generic</a:t>
            </a:r>
            <a:r>
              <a:rPr lang="it-IT" dirty="0" smtClean="0"/>
              <a:t> “</a:t>
            </a:r>
            <a:r>
              <a:rPr lang="it-IT" dirty="0" err="1" smtClean="0"/>
              <a:t>Device</a:t>
            </a:r>
            <a:r>
              <a:rPr lang="it-IT" dirty="0" smtClean="0"/>
              <a:t> API </a:t>
            </a:r>
            <a:r>
              <a:rPr lang="it-IT" dirty="0" err="1" smtClean="0"/>
              <a:t>framework</a:t>
            </a:r>
            <a:r>
              <a:rPr lang="it-IT" dirty="0" smtClean="0"/>
              <a:t>” </a:t>
            </a:r>
            <a:r>
              <a:rPr lang="it-IT" dirty="0" err="1" smtClean="0"/>
              <a:t>enabler</a:t>
            </a:r>
            <a:r>
              <a:rPr lang="it-IT" dirty="0" smtClean="0"/>
              <a:t> </a:t>
            </a:r>
            <a:r>
              <a:rPr lang="it-IT" dirty="0" err="1" smtClean="0"/>
              <a:t>if</a:t>
            </a:r>
            <a:r>
              <a:rPr lang="it-IT" dirty="0" smtClean="0"/>
              <a:t> strong </a:t>
            </a:r>
            <a:r>
              <a:rPr lang="it-IT" dirty="0" err="1" smtClean="0"/>
              <a:t>technical</a:t>
            </a:r>
            <a:r>
              <a:rPr lang="it-IT" dirty="0" smtClean="0"/>
              <a:t> </a:t>
            </a:r>
            <a:r>
              <a:rPr lang="it-IT" dirty="0" err="1" smtClean="0"/>
              <a:t>commonalities</a:t>
            </a:r>
            <a:r>
              <a:rPr lang="it-IT" dirty="0" smtClean="0"/>
              <a:t> are </a:t>
            </a:r>
            <a:r>
              <a:rPr lang="it-IT" dirty="0" err="1" smtClean="0"/>
              <a:t>found</a:t>
            </a:r>
            <a:endParaRPr lang="it-IT" dirty="0" smtClean="0"/>
          </a:p>
          <a:p>
            <a:endParaRPr lang="it-IT" dirty="0" smtClean="0"/>
          </a:p>
          <a:p>
            <a:r>
              <a:rPr lang="it-IT" dirty="0" err="1" smtClean="0"/>
              <a:t>Host-Meta</a:t>
            </a:r>
            <a:r>
              <a:rPr lang="it-IT" dirty="0" smtClean="0"/>
              <a:t> </a:t>
            </a:r>
            <a:r>
              <a:rPr lang="it-IT" dirty="0" smtClean="0"/>
              <a:t>/ Webfinger </a:t>
            </a:r>
            <a:r>
              <a:rPr lang="it-IT" dirty="0" err="1" smtClean="0"/>
              <a:t>technologies</a:t>
            </a:r>
            <a:r>
              <a:rPr lang="it-IT" dirty="0" smtClean="0"/>
              <a:t> </a:t>
            </a:r>
            <a:r>
              <a:rPr lang="it-IT" dirty="0" err="1" smtClean="0"/>
              <a:t>may</a:t>
            </a:r>
            <a:r>
              <a:rPr lang="it-IT" dirty="0" smtClean="0"/>
              <a:t> facilitate the </a:t>
            </a:r>
            <a:r>
              <a:rPr lang="it-IT" dirty="0" err="1" smtClean="0"/>
              <a:t>discovery</a:t>
            </a:r>
            <a:r>
              <a:rPr lang="it-IT" dirty="0" smtClean="0"/>
              <a:t> / </a:t>
            </a:r>
            <a:r>
              <a:rPr lang="it-IT" dirty="0" err="1" smtClean="0"/>
              <a:t>access</a:t>
            </a:r>
            <a:r>
              <a:rPr lang="it-IT" dirty="0" smtClean="0"/>
              <a:t> </a:t>
            </a:r>
            <a:r>
              <a:rPr lang="it-IT" dirty="0" err="1" smtClean="0"/>
              <a:t>to</a:t>
            </a:r>
            <a:r>
              <a:rPr lang="it-IT" dirty="0" smtClean="0"/>
              <a:t> </a:t>
            </a:r>
            <a:r>
              <a:rPr lang="it-IT" dirty="0" err="1" smtClean="0"/>
              <a:t>any</a:t>
            </a:r>
            <a:r>
              <a:rPr lang="it-IT" dirty="0" smtClean="0"/>
              <a:t> </a:t>
            </a:r>
            <a:r>
              <a:rPr lang="it-IT" dirty="0" err="1" smtClean="0"/>
              <a:t>Device</a:t>
            </a:r>
            <a:r>
              <a:rPr lang="it-IT" dirty="0" smtClean="0"/>
              <a:t> API</a:t>
            </a:r>
          </a:p>
          <a:p>
            <a:endParaRPr lang="fr-FR" dirty="0"/>
          </a:p>
        </p:txBody>
      </p:sp>
    </p:spTree>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Titolo 3"/>
          <p:cNvSpPr>
            <a:spLocks noGrp="1"/>
          </p:cNvSpPr>
          <p:nvPr>
            <p:ph type="title"/>
          </p:nvPr>
        </p:nvSpPr>
        <p:spPr/>
        <p:txBody>
          <a:bodyPr/>
          <a:lstStyle/>
          <a:p>
            <a:r>
              <a:rPr lang="it-IT" dirty="0" err="1" smtClean="0"/>
              <a:t>Conclusions</a:t>
            </a:r>
            <a:endParaRPr lang="fr-FR" dirty="0"/>
          </a:p>
        </p:txBody>
      </p:sp>
      <p:sp>
        <p:nvSpPr>
          <p:cNvPr id="5" name="Segnaposto contenuto 4"/>
          <p:cNvSpPr>
            <a:spLocks noGrp="1"/>
          </p:cNvSpPr>
          <p:nvPr>
            <p:ph idx="1"/>
          </p:nvPr>
        </p:nvSpPr>
        <p:spPr>
          <a:xfrm>
            <a:off x="292100" y="920750"/>
            <a:ext cx="8778875" cy="5383212"/>
          </a:xfrm>
        </p:spPr>
        <p:txBody>
          <a:bodyPr/>
          <a:lstStyle/>
          <a:p>
            <a:r>
              <a:rPr lang="en-US" dirty="0" smtClean="0"/>
              <a:t>SNEW 1.1 introduces requirements related to Device </a:t>
            </a:r>
            <a:r>
              <a:rPr lang="en-US" dirty="0" smtClean="0"/>
              <a:t>APIs (SNEW-4 interface)</a:t>
            </a:r>
            <a:endParaRPr lang="en-US" dirty="0" smtClean="0"/>
          </a:p>
          <a:p>
            <a:r>
              <a:rPr lang="en-US" dirty="0" smtClean="0"/>
              <a:t>In </a:t>
            </a:r>
            <a:r>
              <a:rPr lang="en-US" dirty="0" smtClean="0"/>
              <a:t>particular, SNEW specificities are</a:t>
            </a:r>
          </a:p>
          <a:p>
            <a:pPr lvl="1"/>
            <a:r>
              <a:rPr lang="en-US" dirty="0" smtClean="0"/>
              <a:t>Access Device APIs remotely (and the related security framework)</a:t>
            </a:r>
          </a:p>
          <a:p>
            <a:pPr lvl="1"/>
            <a:r>
              <a:rPr lang="en-US" dirty="0" smtClean="0"/>
              <a:t>User information (identity, profile) is involved (not only device information)</a:t>
            </a:r>
          </a:p>
          <a:p>
            <a:pPr lvl="2"/>
            <a:r>
              <a:rPr lang="en-US" dirty="0" smtClean="0"/>
              <a:t>Both as information *consumed*/exchanged for the purpose of the enabler/service, but also potentially for used for security (</a:t>
            </a:r>
            <a:r>
              <a:rPr lang="en-US" dirty="0" err="1" smtClean="0"/>
              <a:t>authn</a:t>
            </a:r>
            <a:r>
              <a:rPr lang="en-US" dirty="0" smtClean="0"/>
              <a:t>/</a:t>
            </a:r>
            <a:r>
              <a:rPr lang="en-US" dirty="0" err="1" smtClean="0"/>
              <a:t>authz</a:t>
            </a:r>
            <a:r>
              <a:rPr lang="en-US" dirty="0" smtClean="0"/>
              <a:t>/permissions)</a:t>
            </a:r>
          </a:p>
          <a:p>
            <a:pPr lvl="1"/>
            <a:r>
              <a:rPr lang="en-US" dirty="0" smtClean="0"/>
              <a:t>OpenSocial specification could </a:t>
            </a:r>
            <a:r>
              <a:rPr lang="en-US" dirty="0" smtClean="0"/>
              <a:t>be a candidate for SNEW Device </a:t>
            </a:r>
            <a:r>
              <a:rPr lang="en-US" dirty="0" smtClean="0"/>
              <a:t>API</a:t>
            </a:r>
          </a:p>
          <a:p>
            <a:pPr lvl="2"/>
            <a:r>
              <a:rPr lang="en-US" dirty="0" smtClean="0"/>
              <a:t>Already used over SNEW-1 and SNEW-2, and maybe of SNEW-6 (proximity)</a:t>
            </a:r>
            <a:endParaRPr lang="en-US" dirty="0" smtClean="0"/>
          </a:p>
          <a:p>
            <a:pPr lvl="1"/>
            <a:r>
              <a:rPr lang="en-US" dirty="0" smtClean="0"/>
              <a:t>Besides, SNEW-1 </a:t>
            </a:r>
            <a:r>
              <a:rPr lang="en-US" dirty="0" smtClean="0"/>
              <a:t>interface already has support for “subscriptions” that may apply to other enablers.</a:t>
            </a:r>
          </a:p>
          <a:p>
            <a:r>
              <a:rPr lang="en-US" dirty="0" smtClean="0"/>
              <a:t>SNEW WA is willing to </a:t>
            </a:r>
            <a:r>
              <a:rPr lang="en-US" u="sng" dirty="0" smtClean="0"/>
              <a:t>share its solutions</a:t>
            </a:r>
            <a:r>
              <a:rPr lang="en-US" dirty="0" smtClean="0"/>
              <a:t> where applicable to other enablers, and conversely </a:t>
            </a:r>
            <a:r>
              <a:rPr lang="en-US" u="sng" dirty="0" smtClean="0"/>
              <a:t>receive feedback</a:t>
            </a:r>
            <a:r>
              <a:rPr lang="en-US" dirty="0" smtClean="0"/>
              <a:t> from approaches taken by  other enablers in relation to Device APIs</a:t>
            </a:r>
            <a:endParaRPr lang="en-US" dirty="0" smtClean="0"/>
          </a:p>
          <a:p>
            <a:pPr lvl="1"/>
            <a:endParaRPr lang="en-US" dirty="0" smtClean="0"/>
          </a:p>
        </p:txBody>
      </p:sp>
    </p:spTree>
  </p:cSld>
  <p:clrMapOvr>
    <a:masterClrMapping/>
  </p:clrMapOvr>
</p:sld>
</file>

<file path=ppt/theme/theme1.xml><?xml version="1.0" encoding="utf-8"?>
<a:theme xmlns:a="http://schemas.openxmlformats.org/drawingml/2006/main" name="OMA Templat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MA Template">
      <a:majorFont>
        <a:latin typeface="Tahoma"/>
        <a:ea typeface=""/>
        <a:cs typeface=""/>
      </a:majorFont>
      <a:minorFont>
        <a:latin typeface="Arial Narrow"/>
        <a:ea typeface=""/>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spDef>
    <a:lnDef>
      <a:spPr bwMode="auto">
        <a:xfrm>
          <a:off x="0" y="0"/>
          <a:ext cx="1" cy="1"/>
        </a:xfrm>
        <a:custGeom>
          <a:avLst/>
          <a:gdLst/>
          <a:ahLst/>
          <a:cxnLst/>
          <a:rect l="0" t="0" r="0" b="0"/>
          <a:pathLst/>
        </a:custGeom>
        <a:solidFill>
          <a:schemeClr val="accent1"/>
        </a:solidFill>
        <a:ln w="1270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l" defTabSz="914400" rtl="0" eaLnBrk="0" fontAlgn="base" latinLnBrk="0" hangingPunct="0">
          <a:lnSpc>
            <a:spcPct val="90000"/>
          </a:lnSpc>
          <a:spcBef>
            <a:spcPct val="0"/>
          </a:spcBef>
          <a:spcAft>
            <a:spcPct val="0"/>
          </a:spcAft>
          <a:buClrTx/>
          <a:buSzTx/>
          <a:buFontTx/>
          <a:buNone/>
          <a:tabLst/>
          <a:defRPr kumimoji="0" lang="en-US" sz="2000" b="0" i="0" u="none" strike="noStrike" cap="none" normalizeH="0" baseline="0" smtClean="0">
            <a:ln>
              <a:noFill/>
            </a:ln>
            <a:solidFill>
              <a:schemeClr val="tx1"/>
            </a:solidFill>
            <a:effectLst/>
            <a:latin typeface="Arial" charset="0"/>
          </a:defRPr>
        </a:defPPr>
      </a:lstStyle>
    </a:lnDef>
  </a:objectDefaults>
  <a:extraClrSchemeLst>
    <a:extraClrScheme>
      <a:clrScheme name="OMA Template 1">
        <a:dk1>
          <a:srgbClr val="000000"/>
        </a:dk1>
        <a:lt1>
          <a:srgbClr val="FFFFFF"/>
        </a:lt1>
        <a:dk2>
          <a:srgbClr val="000000"/>
        </a:dk2>
        <a:lt2>
          <a:srgbClr val="808080"/>
        </a:lt2>
        <a:accent1>
          <a:srgbClr val="00CC99"/>
        </a:accent1>
        <a:accent2>
          <a:srgbClr val="3333CC"/>
        </a:accent2>
        <a:accent3>
          <a:srgbClr val="FFFFFF"/>
        </a:accent3>
        <a:accent4>
          <a:srgbClr val="000000"/>
        </a:accent4>
        <a:accent5>
          <a:srgbClr val="AAE2CA"/>
        </a:accent5>
        <a:accent6>
          <a:srgbClr val="2D2DB9"/>
        </a:accent6>
        <a:hlink>
          <a:srgbClr val="CCCCFF"/>
        </a:hlink>
        <a:folHlink>
          <a:srgbClr val="B2B2B2"/>
        </a:folHlink>
      </a:clrScheme>
      <a:clrMap bg1="lt1" tx1="dk1" bg2="lt2" tx2="dk2" accent1="accent1" accent2="accent2" accent3="accent3" accent4="accent4" accent5="accent5" accent6="accent6" hlink="hlink" folHlink="folHlink"/>
    </a:extraClrScheme>
    <a:extraClrScheme>
      <a:clrScheme name="OMA Template 2">
        <a:dk1>
          <a:srgbClr val="000000"/>
        </a:dk1>
        <a:lt1>
          <a:srgbClr val="FFFFFF"/>
        </a:lt1>
        <a:dk2>
          <a:srgbClr val="0000FF"/>
        </a:dk2>
        <a:lt2>
          <a:srgbClr val="FFFF00"/>
        </a:lt2>
        <a:accent1>
          <a:srgbClr val="FF9900"/>
        </a:accent1>
        <a:accent2>
          <a:srgbClr val="00FFFF"/>
        </a:accent2>
        <a:accent3>
          <a:srgbClr val="AAAAFF"/>
        </a:accent3>
        <a:accent4>
          <a:srgbClr val="DADADA"/>
        </a:accent4>
        <a:accent5>
          <a:srgbClr val="FFCAAA"/>
        </a:accent5>
        <a:accent6>
          <a:srgbClr val="00E7E7"/>
        </a:accent6>
        <a:hlink>
          <a:srgbClr val="FF0000"/>
        </a:hlink>
        <a:folHlink>
          <a:srgbClr val="969696"/>
        </a:folHlink>
      </a:clrScheme>
      <a:clrMap bg1="dk2" tx1="lt1" bg2="dk1" tx2="lt2" accent1="accent1" accent2="accent2" accent3="accent3" accent4="accent4" accent5="accent5" accent6="accent6" hlink="hlink" folHlink="folHlink"/>
    </a:extraClrScheme>
    <a:extraClrScheme>
      <a:clrScheme name="OMA Template 3">
        <a:dk1>
          <a:srgbClr val="000000"/>
        </a:dk1>
        <a:lt1>
          <a:srgbClr val="FFFFCC"/>
        </a:lt1>
        <a:dk2>
          <a:srgbClr val="808000"/>
        </a:dk2>
        <a:lt2>
          <a:srgbClr val="666633"/>
        </a:lt2>
        <a:accent1>
          <a:srgbClr val="339933"/>
        </a:accent1>
        <a:accent2>
          <a:srgbClr val="800000"/>
        </a:accent2>
        <a:accent3>
          <a:srgbClr val="FFFFE2"/>
        </a:accent3>
        <a:accent4>
          <a:srgbClr val="000000"/>
        </a:accent4>
        <a:accent5>
          <a:srgbClr val="ADCAAD"/>
        </a:accent5>
        <a:accent6>
          <a:srgbClr val="730000"/>
        </a:accent6>
        <a:hlink>
          <a:srgbClr val="0033CC"/>
        </a:hlink>
        <a:folHlink>
          <a:srgbClr val="FFCC66"/>
        </a:folHlink>
      </a:clrScheme>
      <a:clrMap bg1="lt1" tx1="dk1" bg2="lt2" tx2="dk2" accent1="accent1" accent2="accent2" accent3="accent3" accent4="accent4" accent5="accent5" accent6="accent6" hlink="hlink" folHlink="folHlink"/>
    </a:extraClrScheme>
    <a:extraClrScheme>
      <a:clrScheme name="OMA Template 4">
        <a:dk1>
          <a:srgbClr val="000000"/>
        </a:dk1>
        <a:lt1>
          <a:srgbClr val="FFFFFF"/>
        </a:lt1>
        <a:dk2>
          <a:srgbClr val="000000"/>
        </a:dk2>
        <a:lt2>
          <a:srgbClr val="333333"/>
        </a:lt2>
        <a:accent1>
          <a:srgbClr val="DDDDDD"/>
        </a:accent1>
        <a:accent2>
          <a:srgbClr val="808080"/>
        </a:accent2>
        <a:accent3>
          <a:srgbClr val="FFFFFF"/>
        </a:accent3>
        <a:accent4>
          <a:srgbClr val="000000"/>
        </a:accent4>
        <a:accent5>
          <a:srgbClr val="EBEBEB"/>
        </a:accent5>
        <a:accent6>
          <a:srgbClr val="737373"/>
        </a:accent6>
        <a:hlink>
          <a:srgbClr val="4D4D4D"/>
        </a:hlink>
        <a:folHlink>
          <a:srgbClr val="EAEAEA"/>
        </a:folHlink>
      </a:clrScheme>
      <a:clrMap bg1="lt1" tx1="dk1" bg2="lt2" tx2="dk2" accent1="accent1" accent2="accent2" accent3="accent3" accent4="accent4" accent5="accent5" accent6="accent6" hlink="hlink" folHlink="folHlink"/>
    </a:extraClrScheme>
    <a:extraClrScheme>
      <a:clrScheme name="OMA Template 5">
        <a:dk1>
          <a:srgbClr val="000000"/>
        </a:dk1>
        <a:lt1>
          <a:srgbClr val="FFFFFF"/>
        </a:lt1>
        <a:dk2>
          <a:srgbClr val="000000"/>
        </a:dk2>
        <a:lt2>
          <a:srgbClr val="808080"/>
        </a:lt2>
        <a:accent1>
          <a:srgbClr val="FFCC66"/>
        </a:accent1>
        <a:accent2>
          <a:srgbClr val="0000FF"/>
        </a:accent2>
        <a:accent3>
          <a:srgbClr val="FFFFFF"/>
        </a:accent3>
        <a:accent4>
          <a:srgbClr val="000000"/>
        </a:accent4>
        <a:accent5>
          <a:srgbClr val="FFE2B8"/>
        </a:accent5>
        <a:accent6>
          <a:srgbClr val="0000E7"/>
        </a:accent6>
        <a:hlink>
          <a:srgbClr val="CC00CC"/>
        </a:hlink>
        <a:folHlink>
          <a:srgbClr val="C0C0C0"/>
        </a:folHlink>
      </a:clrScheme>
      <a:clrMap bg1="lt1" tx1="dk1" bg2="lt2" tx2="dk2" accent1="accent1" accent2="accent2" accent3="accent3" accent4="accent4" accent5="accent5" accent6="accent6" hlink="hlink" folHlink="folHlink"/>
    </a:extraClrScheme>
    <a:extraClrScheme>
      <a:clrScheme name="OMA Template 6">
        <a:dk1>
          <a:srgbClr val="000000"/>
        </a:dk1>
        <a:lt1>
          <a:srgbClr val="FFFFFF"/>
        </a:lt1>
        <a:dk2>
          <a:srgbClr val="000000"/>
        </a:dk2>
        <a:lt2>
          <a:srgbClr val="808080"/>
        </a:lt2>
        <a:accent1>
          <a:srgbClr val="C0C0C0"/>
        </a:accent1>
        <a:accent2>
          <a:srgbClr val="0066FF"/>
        </a:accent2>
        <a:accent3>
          <a:srgbClr val="FFFFFF"/>
        </a:accent3>
        <a:accent4>
          <a:srgbClr val="000000"/>
        </a:accent4>
        <a:accent5>
          <a:srgbClr val="DCDCDC"/>
        </a:accent5>
        <a:accent6>
          <a:srgbClr val="005CE7"/>
        </a:accent6>
        <a:hlink>
          <a:srgbClr val="FF0000"/>
        </a:hlink>
        <a:folHlink>
          <a:srgbClr val="009900"/>
        </a:folHlink>
      </a:clrScheme>
      <a:clrMap bg1="lt1" tx1="dk1" bg2="lt2" tx2="dk2" accent1="accent1" accent2="accent2" accent3="accent3" accent4="accent4" accent5="accent5" accent6="accent6" hlink="hlink" folHlink="folHlink"/>
    </a:extraClrScheme>
    <a:extraClrScheme>
      <a:clrScheme name="OMA Template 7">
        <a:dk1>
          <a:srgbClr val="000000"/>
        </a:dk1>
        <a:lt1>
          <a:srgbClr val="FFFFFF"/>
        </a:lt1>
        <a:dk2>
          <a:srgbClr val="000000"/>
        </a:dk2>
        <a:lt2>
          <a:srgbClr val="808080"/>
        </a:lt2>
        <a:accent1>
          <a:srgbClr val="3399FF"/>
        </a:accent1>
        <a:accent2>
          <a:srgbClr val="99FFCC"/>
        </a:accent2>
        <a:accent3>
          <a:srgbClr val="FFFFFF"/>
        </a:accent3>
        <a:accent4>
          <a:srgbClr val="000000"/>
        </a:accent4>
        <a:accent5>
          <a:srgbClr val="ADCAFF"/>
        </a:accent5>
        <a:accent6>
          <a:srgbClr val="8AE7B9"/>
        </a:accent6>
        <a:hlink>
          <a:srgbClr val="CC00CC"/>
        </a:hlink>
        <a:folHlink>
          <a:srgbClr val="B2B2B2"/>
        </a:folHlink>
      </a:clrScheme>
      <a:clrMap bg1="lt1" tx1="dk1" bg2="lt2" tx2="dk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Office Theme">
  <a:themeElements>
    <a:clrScheme name="">
      <a:dk1>
        <a:srgbClr val="000000"/>
      </a:dk1>
      <a:lt1>
        <a:srgbClr val="FFFFFF"/>
      </a:lt1>
      <a:dk2>
        <a:srgbClr val="000000"/>
      </a:dk2>
      <a:lt2>
        <a:srgbClr val="919191"/>
      </a:lt2>
      <a:accent1>
        <a:srgbClr val="618FFD"/>
      </a:accent1>
      <a:accent2>
        <a:srgbClr val="00AE00"/>
      </a:accent2>
      <a:accent3>
        <a:srgbClr val="FFFFFF"/>
      </a:accent3>
      <a:accent4>
        <a:srgbClr val="000000"/>
      </a:accent4>
      <a:accent5>
        <a:srgbClr val="B7C6FE"/>
      </a:accent5>
      <a:accent6>
        <a:srgbClr val="009D00"/>
      </a:accent6>
      <a:hlink>
        <a:srgbClr val="FC0128"/>
      </a:hlink>
      <a:folHlink>
        <a:srgbClr val="CECECE"/>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docProps/app.xml><?xml version="1.0" encoding="utf-8"?>
<Properties xmlns="http://schemas.openxmlformats.org/officeDocument/2006/extended-properties" xmlns:vt="http://schemas.openxmlformats.org/officeDocument/2006/docPropsVTypes">
  <Template/>
  <TotalTime>41467</TotalTime>
  <Pages>15</Pages>
  <Words>1054</Words>
  <Application>Microsoft Office PowerPoint</Application>
  <PresentationFormat>Personalizzato</PresentationFormat>
  <Paragraphs>101</Paragraphs>
  <Slides>9</Slides>
  <Notes>1</Notes>
  <HiddenSlides>0</HiddenSlides>
  <MMClips>0</MMClips>
  <ScaleCrop>false</ScaleCrop>
  <HeadingPairs>
    <vt:vector size="6" baseType="variant">
      <vt:variant>
        <vt:lpstr>Tema</vt:lpstr>
      </vt:variant>
      <vt:variant>
        <vt:i4>1</vt:i4>
      </vt:variant>
      <vt:variant>
        <vt:lpstr>Server OLE incorporati</vt:lpstr>
      </vt:variant>
      <vt:variant>
        <vt:i4>1</vt:i4>
      </vt:variant>
      <vt:variant>
        <vt:lpstr>Titoli diapositive</vt:lpstr>
      </vt:variant>
      <vt:variant>
        <vt:i4>9</vt:i4>
      </vt:variant>
    </vt:vector>
  </HeadingPairs>
  <TitlesOfParts>
    <vt:vector size="11" baseType="lpstr">
      <vt:lpstr>OMA Template</vt:lpstr>
      <vt:lpstr>Visio.Drawing.11</vt:lpstr>
      <vt:lpstr> OMA-CD-2013-0094-INP_Addressing_SNEW_Device_APIs_requirements Addressing SNEW Device APIs requirements</vt:lpstr>
      <vt:lpstr>About this contribution</vt:lpstr>
      <vt:lpstr>SNEW 1.1 Device API Requirements</vt:lpstr>
      <vt:lpstr>Device APIs vs Proximity requirements</vt:lpstr>
      <vt:lpstr>Needs &amp; open issues for SNEW Device APIs (1/3)</vt:lpstr>
      <vt:lpstr>Needs &amp; open issues for SNEW Device APIs (2/3)</vt:lpstr>
      <vt:lpstr>Needs &amp; open issues for SNEW Device APIs</vt:lpstr>
      <vt:lpstr>Considerations towards common guidelines</vt:lpstr>
      <vt:lpstr>Conclusions</vt:lpstr>
    </vt:vector>
  </TitlesOfParts>
  <Company>OMA</Company>
  <LinksUpToDate>false</LinksUpToDate>
  <SharedDoc>false</SharedDoc>
  <HyperlinksChanged>false</HyperlinksChanged>
  <AppVersion>12.0000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Template</dc:title>
  <dc:creator>Henrique Costa</dc:creator>
  <dc:description>Rev PA1</dc:description>
  <cp:lastModifiedBy>Laurent-Walter Goix, Telecom Italia</cp:lastModifiedBy>
  <cp:revision>546</cp:revision>
  <cp:lastPrinted>1999-04-27T06:51:51Z</cp:lastPrinted>
  <dcterms:created xsi:type="dcterms:W3CDTF">2002-03-19T14:05:12Z</dcterms:created>
  <dcterms:modified xsi:type="dcterms:W3CDTF">2013-09-24T05:06:32Z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x">
    <vt:lpwstr>1</vt:lpwstr>
  </property>
  <property fmtid="{D5CDD505-2E9C-101B-9397-08002B2CF9AE}" pid="3" name="SecurityClass">
    <vt:lpwstr>Confidential</vt:lpwstr>
  </property>
  <property fmtid="{D5CDD505-2E9C-101B-9397-08002B2CF9AE}" pid="4" name="Prepared">
    <vt:lpwstr/>
  </property>
  <property fmtid="{D5CDD505-2E9C-101B-9397-08002B2CF9AE}" pid="5" name="Checked">
    <vt:lpwstr/>
  </property>
  <property fmtid="{D5CDD505-2E9C-101B-9397-08002B2CF9AE}" pid="6" name="Date">
    <vt:lpwstr>2011-02-09</vt:lpwstr>
  </property>
  <property fmtid="{D5CDD505-2E9C-101B-9397-08002B2CF9AE}" pid="7" name="Revision">
    <vt:lpwstr>PA1</vt:lpwstr>
  </property>
  <property fmtid="{D5CDD505-2E9C-101B-9397-08002B2CF9AE}" pid="8" name="Title">
    <vt:lpwstr/>
  </property>
  <property fmtid="{D5CDD505-2E9C-101B-9397-08002B2CF9AE}" pid="9" name="DocName">
    <vt:lpwstr/>
  </property>
  <property fmtid="{D5CDD505-2E9C-101B-9397-08002B2CF9AE}" pid="10" name="DocNo">
    <vt:lpwstr> </vt:lpwstr>
  </property>
  <property fmtid="{D5CDD505-2E9C-101B-9397-08002B2CF9AE}" pid="11" name="ApprovedBy">
    <vt:lpwstr/>
  </property>
  <property fmtid="{D5CDD505-2E9C-101B-9397-08002B2CF9AE}" pid="12" name="Reference">
    <vt:lpwstr/>
  </property>
  <property fmtid="{D5CDD505-2E9C-101B-9397-08002B2CF9AE}" pid="13" name="Keyword">
    <vt:lpwstr/>
  </property>
  <property fmtid="{D5CDD505-2E9C-101B-9397-08002B2CF9AE}" pid="14" name="LeftFooterField">
    <vt:lpwstr>DocNo</vt:lpwstr>
  </property>
  <property fmtid="{D5CDD505-2E9C-101B-9397-08002B2CF9AE}" pid="15" name="RightFooterField">
    <vt:lpwstr/>
  </property>
  <property fmtid="{D5CDD505-2E9C-101B-9397-08002B2CF9AE}" pid="16" name="MiddleFooterField">
    <vt:lpwstr>Date</vt:lpwstr>
  </property>
  <property fmtid="{D5CDD505-2E9C-101B-9397-08002B2CF9AE}" pid="17" name="SecClassViewType">
    <vt:lpwstr>False</vt:lpwstr>
  </property>
  <property fmtid="{D5CDD505-2E9C-101B-9397-08002B2CF9AE}" pid="18" name="FooterType">
    <vt:lpwstr>CVL</vt:lpwstr>
  </property>
  <property fmtid="{D5CDD505-2E9C-101B-9397-08002B2CF9AE}" pid="19" name="DocumentType">
    <vt:lpwstr>EnOHLogoNew2001</vt:lpwstr>
  </property>
  <property fmtid="{D5CDD505-2E9C-101B-9397-08002B2CF9AE}" pid="20" name="TemplateName">
    <vt:lpwstr>EN/FAD 109 0015/8</vt:lpwstr>
  </property>
  <property fmtid="{D5CDD505-2E9C-101B-9397-08002B2CF9AE}" pid="21" name="TemplateVersion">
    <vt:lpwstr>R1A</vt:lpwstr>
  </property>
  <property fmtid="{D5CDD505-2E9C-101B-9397-08002B2CF9AE}" pid="22" name="TotalNumb">
    <vt:lpwstr> </vt:lpwstr>
  </property>
</Properties>
</file>