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12"/>
  </p:notesMasterIdLst>
  <p:handoutMasterIdLst>
    <p:handoutMasterId r:id="rId13"/>
  </p:handoutMasterIdLst>
  <p:sldIdLst>
    <p:sldId id="293" r:id="rId2"/>
    <p:sldId id="324" r:id="rId3"/>
    <p:sldId id="337" r:id="rId4"/>
    <p:sldId id="336" r:id="rId5"/>
    <p:sldId id="339" r:id="rId6"/>
    <p:sldId id="341" r:id="rId7"/>
    <p:sldId id="342" r:id="rId8"/>
    <p:sldId id="343" r:id="rId9"/>
    <p:sldId id="320" r:id="rId10"/>
    <p:sldId id="344"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87752" autoAdjust="0"/>
  </p:normalViewPr>
  <p:slideViewPr>
    <p:cSldViewPr>
      <p:cViewPr>
        <p:scale>
          <a:sx n="75" d="100"/>
          <a:sy n="75" d="100"/>
        </p:scale>
        <p:origin x="-846"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OMA-CD-2013-0094R01</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hub.example.com/?hub.mode=subscribe&amp;hub.topic=http://example.com/myapp/data" TargetMode="External"/><Relationship Id="rId2" Type="http://schemas.openxmlformats.org/officeDocument/2006/relationships/hyperlink" Target="http://hub.example.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 </a:t>
            </a:r>
            <a:r>
              <a:rPr lang="fr-FR" sz="1600" dirty="0" smtClean="0"/>
              <a:t>OMA-CD-2013-0094R01-</a:t>
            </a:r>
            <a:r>
              <a:rPr lang="fr-FR" sz="1600" dirty="0" err="1" smtClean="0"/>
              <a:t>INP_Addressing_SNEW_Device_APIs_requirements</a:t>
            </a:r>
            <a:r>
              <a:rPr lang="en-US" sz="1600" dirty="0" smtClean="0"/>
              <a:t/>
            </a:r>
            <a:br>
              <a:rPr lang="en-US" sz="1600" dirty="0" smtClean="0"/>
            </a:br>
            <a:r>
              <a:rPr lang="en-US" sz="3600" dirty="0" smtClean="0"/>
              <a:t>Addressing SNEW Device APIs requirements</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a:t>
            </a:r>
            <a:r>
              <a:rPr lang="en-US" altLang="zh-CN" b="1">
                <a:latin typeface="Tahoma" pitchFamily="34" charset="0"/>
                <a:ea typeface="宋体"/>
                <a:cs typeface="宋体"/>
              </a:rPr>
              <a:t>	</a:t>
            </a:r>
            <a:r>
              <a:rPr lang="en-US" altLang="zh-CN" b="1" smtClean="0">
                <a:latin typeface="Tahoma" pitchFamily="34" charset="0"/>
                <a:ea typeface="宋体"/>
                <a:cs typeface="宋体"/>
              </a:rPr>
              <a:t>25 </a:t>
            </a:r>
            <a:r>
              <a:rPr lang="en-US" altLang="zh-CN" b="1" dirty="0" smtClean="0">
                <a:latin typeface="Tahoma" pitchFamily="34" charset="0"/>
                <a:ea typeface="宋体"/>
                <a:cs typeface="宋体"/>
              </a:rPr>
              <a:t>Sep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Telecom 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Background: SNEW </a:t>
            </a:r>
            <a:r>
              <a:rPr lang="it-IT" dirty="0" err="1" smtClean="0"/>
              <a:t>subscription</a:t>
            </a:r>
            <a:r>
              <a:rPr lang="it-IT" dirty="0" smtClean="0"/>
              <a:t> </a:t>
            </a:r>
            <a:r>
              <a:rPr lang="it-IT" dirty="0" err="1" smtClean="0"/>
              <a:t>mechanism</a:t>
            </a:r>
            <a:endParaRPr lang="fr-FR" dirty="0"/>
          </a:p>
        </p:txBody>
      </p:sp>
      <p:sp>
        <p:nvSpPr>
          <p:cNvPr id="6" name="Rettangolo 5"/>
          <p:cNvSpPr/>
          <p:nvPr/>
        </p:nvSpPr>
        <p:spPr bwMode="auto">
          <a:xfrm>
            <a:off x="469686" y="1073150"/>
            <a:ext cx="5181600" cy="1447800"/>
          </a:xfrm>
          <a:prstGeom prst="rect">
            <a:avLst/>
          </a:prstGeom>
          <a:solidFill>
            <a:schemeClr val="bg1">
              <a:lumMod val="85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marL="0" marR="0" indent="0" algn="ctr" defTabSz="914400" rtl="0" eaLnBrk="0" fontAlgn="base" latinLnBrk="0" hangingPunct="0">
              <a:lnSpc>
                <a:spcPct val="90000"/>
              </a:lnSpc>
              <a:spcBef>
                <a:spcPct val="0"/>
              </a:spcBef>
              <a:spcAft>
                <a:spcPct val="0"/>
              </a:spcAft>
              <a:buClrTx/>
              <a:buSzTx/>
              <a:buFontTx/>
              <a:buNone/>
              <a:tabLst/>
            </a:pPr>
            <a:r>
              <a:rPr lang="it-IT" dirty="0" smtClean="0">
                <a:solidFill>
                  <a:srgbClr val="FF0000"/>
                </a:solidFill>
              </a:rPr>
              <a:t>SNEW </a:t>
            </a:r>
            <a:r>
              <a:rPr lang="it-IT" dirty="0" smtClean="0">
                <a:solidFill>
                  <a:srgbClr val="FF0000"/>
                </a:solidFill>
              </a:rPr>
              <a:t>Server</a:t>
            </a:r>
            <a:endParaRPr kumimoji="0" lang="fr-FR" sz="2000" b="0" i="0" u="none" strike="noStrike" cap="none" normalizeH="0" baseline="0" dirty="0" smtClean="0">
              <a:ln>
                <a:noFill/>
              </a:ln>
              <a:solidFill>
                <a:srgbClr val="FF0000"/>
              </a:solidFill>
              <a:effectLst/>
              <a:latin typeface="Arial" charset="0"/>
            </a:endParaRPr>
          </a:p>
        </p:txBody>
      </p:sp>
      <p:sp>
        <p:nvSpPr>
          <p:cNvPr id="7" name="Rettangolo 6"/>
          <p:cNvSpPr/>
          <p:nvPr/>
        </p:nvSpPr>
        <p:spPr bwMode="auto">
          <a:xfrm>
            <a:off x="698286" y="1758950"/>
            <a:ext cx="16764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tx1"/>
                </a:solidFill>
                <a:effectLst/>
                <a:latin typeface="Arial" charset="0"/>
              </a:rPr>
              <a:t>OpenSocial </a:t>
            </a:r>
            <a:r>
              <a:rPr kumimoji="0" lang="it-IT" sz="2000" b="0" i="0" u="none" strike="noStrike" cap="none" normalizeH="0" baseline="0" dirty="0" smtClean="0">
                <a:ln>
                  <a:noFill/>
                </a:ln>
                <a:solidFill>
                  <a:schemeClr val="tx1"/>
                </a:solidFill>
                <a:effectLst/>
                <a:latin typeface="Arial" charset="0"/>
              </a:rPr>
              <a:t>API </a:t>
            </a:r>
            <a:r>
              <a:rPr kumimoji="0" lang="it-IT" sz="2000" b="0" i="0" u="none" strike="noStrike" cap="none" normalizeH="0" baseline="0" dirty="0" err="1" smtClean="0">
                <a:ln>
                  <a:noFill/>
                </a:ln>
                <a:solidFill>
                  <a:schemeClr val="tx1"/>
                </a:solidFill>
                <a:effectLst/>
                <a:latin typeface="Arial" charset="0"/>
              </a:rPr>
              <a:t>endpoint</a:t>
            </a:r>
            <a:endParaRPr kumimoji="0" lang="fr-FR" sz="2000" b="0" i="0" u="none" strike="noStrike" cap="none" normalizeH="0" baseline="0" dirty="0" smtClean="0">
              <a:ln>
                <a:noFill/>
              </a:ln>
              <a:solidFill>
                <a:schemeClr val="tx1"/>
              </a:solidFill>
              <a:effectLst/>
              <a:latin typeface="Arial" charset="0"/>
            </a:endParaRPr>
          </a:p>
        </p:txBody>
      </p:sp>
      <p:sp>
        <p:nvSpPr>
          <p:cNvPr id="8" name="Rettangolo 7"/>
          <p:cNvSpPr/>
          <p:nvPr/>
        </p:nvSpPr>
        <p:spPr bwMode="auto">
          <a:xfrm>
            <a:off x="3517686" y="1758950"/>
            <a:ext cx="16764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err="1" smtClean="0">
                <a:ln>
                  <a:noFill/>
                </a:ln>
                <a:solidFill>
                  <a:schemeClr val="tx1"/>
                </a:solidFill>
                <a:effectLst/>
                <a:latin typeface="Arial" charset="0"/>
              </a:rPr>
              <a:t>Subscription</a:t>
            </a:r>
            <a:r>
              <a:rPr kumimoji="0" lang="it-IT" sz="2000" b="0" i="0" u="none" strike="noStrike" cap="none" normalizeH="0" baseline="0" dirty="0" smtClean="0">
                <a:ln>
                  <a:noFill/>
                </a:ln>
                <a:solidFill>
                  <a:schemeClr val="tx1"/>
                </a:solidFill>
                <a:effectLst/>
                <a:latin typeface="Arial" charset="0"/>
              </a:rPr>
              <a:t> </a:t>
            </a:r>
            <a:r>
              <a:rPr kumimoji="0" lang="it-IT" sz="2000" b="0" i="0" u="none" strike="noStrike" cap="none" normalizeH="0" baseline="0" dirty="0" err="1" smtClean="0">
                <a:ln>
                  <a:noFill/>
                </a:ln>
                <a:solidFill>
                  <a:schemeClr val="tx1"/>
                </a:solidFill>
                <a:effectLst/>
                <a:latin typeface="Arial" charset="0"/>
              </a:rPr>
              <a:t>endpoint</a:t>
            </a:r>
            <a:endParaRPr kumimoji="0" lang="fr-FR" sz="2000" b="0" i="0" u="none" strike="noStrike" cap="none" normalizeH="0" baseline="0" dirty="0" smtClean="0">
              <a:ln>
                <a:noFill/>
              </a:ln>
              <a:solidFill>
                <a:schemeClr val="tx1"/>
              </a:solidFill>
              <a:effectLst/>
              <a:latin typeface="Arial" charset="0"/>
            </a:endParaRPr>
          </a:p>
        </p:txBody>
      </p:sp>
      <p:sp>
        <p:nvSpPr>
          <p:cNvPr id="9" name="Rettangolo 8"/>
          <p:cNvSpPr/>
          <p:nvPr/>
        </p:nvSpPr>
        <p:spPr bwMode="auto">
          <a:xfrm>
            <a:off x="698286" y="4425950"/>
            <a:ext cx="1676400" cy="609600"/>
          </a:xfrm>
          <a:prstGeom prst="rect">
            <a:avLst/>
          </a:prstGeom>
          <a:solidFill>
            <a:schemeClr val="bg1">
              <a:lumMod val="85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algn="ctr" eaLnBrk="0" hangingPunct="0">
              <a:lnSpc>
                <a:spcPct val="90000"/>
              </a:lnSpc>
            </a:pPr>
            <a:r>
              <a:rPr lang="it-IT" dirty="0" smtClean="0">
                <a:solidFill>
                  <a:srgbClr val="FF0000"/>
                </a:solidFill>
              </a:rPr>
              <a:t>SNEW </a:t>
            </a:r>
            <a:r>
              <a:rPr lang="it-IT" dirty="0" smtClean="0">
                <a:solidFill>
                  <a:srgbClr val="FF0000"/>
                </a:solidFill>
              </a:rPr>
              <a:t>Client</a:t>
            </a:r>
            <a:endParaRPr lang="fr-FR" dirty="0" smtClean="0">
              <a:solidFill>
                <a:srgbClr val="FF0000"/>
              </a:solidFill>
            </a:endParaRPr>
          </a:p>
        </p:txBody>
      </p:sp>
      <p:cxnSp>
        <p:nvCxnSpPr>
          <p:cNvPr id="10" name="Connettore 2 9"/>
          <p:cNvCxnSpPr>
            <a:stCxn id="9" idx="0"/>
            <a:endCxn id="7" idx="2"/>
          </p:cNvCxnSpPr>
          <p:nvPr/>
        </p:nvCxnSpPr>
        <p:spPr bwMode="auto">
          <a:xfrm rot="5400000" flipH="1" flipV="1">
            <a:off x="507786" y="3397250"/>
            <a:ext cx="2057400" cy="1588"/>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cxnSp>
        <p:nvCxnSpPr>
          <p:cNvPr id="11" name="Connettore 1 10"/>
          <p:cNvCxnSpPr/>
          <p:nvPr/>
        </p:nvCxnSpPr>
        <p:spPr bwMode="auto">
          <a:xfrm>
            <a:off x="241086" y="3359150"/>
            <a:ext cx="8382000" cy="1588"/>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2" name="CasellaDiTesto 20"/>
          <p:cNvSpPr txBox="1"/>
          <p:nvPr/>
        </p:nvSpPr>
        <p:spPr>
          <a:xfrm>
            <a:off x="8013486" y="3435350"/>
            <a:ext cx="970137" cy="400110"/>
          </a:xfrm>
          <a:prstGeom prst="rect">
            <a:avLst/>
          </a:prstGeom>
          <a:noFill/>
        </p:spPr>
        <p:txBody>
          <a:bodyPr wrap="none" rtlCol="0">
            <a:spAutoFit/>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r>
              <a:rPr lang="it-IT" dirty="0" err="1" smtClean="0"/>
              <a:t>Device</a:t>
            </a:r>
            <a:endParaRPr lang="fr-FR" dirty="0"/>
          </a:p>
        </p:txBody>
      </p:sp>
      <p:sp>
        <p:nvSpPr>
          <p:cNvPr id="13" name="CasellaDiTesto 21"/>
          <p:cNvSpPr txBox="1"/>
          <p:nvPr/>
        </p:nvSpPr>
        <p:spPr>
          <a:xfrm>
            <a:off x="7937286" y="2597150"/>
            <a:ext cx="1125629" cy="400110"/>
          </a:xfrm>
          <a:prstGeom prst="rect">
            <a:avLst/>
          </a:prstGeom>
          <a:noFill/>
        </p:spPr>
        <p:txBody>
          <a:bodyPr wrap="none" rtlCol="0">
            <a:spAutoFit/>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r>
              <a:rPr lang="it-IT" dirty="0" smtClean="0"/>
              <a:t>Network</a:t>
            </a:r>
            <a:endParaRPr lang="fr-FR" dirty="0"/>
          </a:p>
        </p:txBody>
      </p:sp>
      <p:cxnSp>
        <p:nvCxnSpPr>
          <p:cNvPr id="14" name="Connettore 2 13"/>
          <p:cNvCxnSpPr>
            <a:stCxn id="9" idx="3"/>
            <a:endCxn id="8" idx="2"/>
          </p:cNvCxnSpPr>
          <p:nvPr/>
        </p:nvCxnSpPr>
        <p:spPr bwMode="auto">
          <a:xfrm flipV="1">
            <a:off x="2374686" y="2368550"/>
            <a:ext cx="1981200" cy="236220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cxnSp>
        <p:nvCxnSpPr>
          <p:cNvPr id="15" name="Connettore 2 14"/>
          <p:cNvCxnSpPr>
            <a:stCxn id="7" idx="3"/>
            <a:endCxn id="8" idx="1"/>
          </p:cNvCxnSpPr>
          <p:nvPr/>
        </p:nvCxnSpPr>
        <p:spPr bwMode="auto">
          <a:xfrm>
            <a:off x="2374686" y="2063750"/>
            <a:ext cx="1143000" cy="1588"/>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sp>
        <p:nvSpPr>
          <p:cNvPr id="16" name="Ovale 15"/>
          <p:cNvSpPr/>
          <p:nvPr/>
        </p:nvSpPr>
        <p:spPr bwMode="auto">
          <a:xfrm>
            <a:off x="4432086" y="24447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4</a:t>
            </a:r>
            <a:endParaRPr kumimoji="0" lang="fr-FR" sz="2000" b="0" i="0" u="none" strike="noStrike" cap="none" normalizeH="0" baseline="0" dirty="0" smtClean="0">
              <a:ln>
                <a:noFill/>
              </a:ln>
              <a:solidFill>
                <a:schemeClr val="bg1"/>
              </a:solidFill>
              <a:effectLst/>
              <a:latin typeface="Arial" charset="0"/>
            </a:endParaRPr>
          </a:p>
        </p:txBody>
      </p:sp>
      <p:sp>
        <p:nvSpPr>
          <p:cNvPr id="17" name="Ovale 16"/>
          <p:cNvSpPr/>
          <p:nvPr/>
        </p:nvSpPr>
        <p:spPr bwMode="auto">
          <a:xfrm>
            <a:off x="2222286" y="38163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bg1"/>
                </a:solidFill>
                <a:effectLst/>
                <a:latin typeface="Arial" charset="0"/>
              </a:rPr>
              <a:t>3</a:t>
            </a:r>
            <a:endParaRPr kumimoji="0" lang="fr-FR" sz="2000" b="0" i="0" u="none" strike="noStrike" cap="none" normalizeH="0" baseline="0" dirty="0" smtClean="0">
              <a:ln>
                <a:noFill/>
              </a:ln>
              <a:solidFill>
                <a:schemeClr val="bg1"/>
              </a:solidFill>
              <a:effectLst/>
              <a:latin typeface="Arial" charset="0"/>
            </a:endParaRPr>
          </a:p>
        </p:txBody>
      </p:sp>
      <p:sp>
        <p:nvSpPr>
          <p:cNvPr id="18" name="Ovale 17"/>
          <p:cNvSpPr/>
          <p:nvPr/>
        </p:nvSpPr>
        <p:spPr bwMode="auto">
          <a:xfrm>
            <a:off x="1612686" y="25209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2</a:t>
            </a:r>
            <a:endParaRPr kumimoji="0" lang="fr-FR" sz="2000" b="0" i="0" u="none" strike="noStrike" cap="none" normalizeH="0" baseline="0" dirty="0" smtClean="0">
              <a:ln>
                <a:noFill/>
              </a:ln>
              <a:solidFill>
                <a:schemeClr val="bg1"/>
              </a:solidFill>
              <a:effectLst/>
              <a:latin typeface="Arial" charset="0"/>
            </a:endParaRPr>
          </a:p>
        </p:txBody>
      </p:sp>
      <p:sp>
        <p:nvSpPr>
          <p:cNvPr id="19" name="Ovale 18"/>
          <p:cNvSpPr/>
          <p:nvPr/>
        </p:nvSpPr>
        <p:spPr bwMode="auto">
          <a:xfrm>
            <a:off x="926886" y="38163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bg1"/>
                </a:solidFill>
                <a:effectLst/>
                <a:latin typeface="Arial" charset="0"/>
              </a:rPr>
              <a:t>1</a:t>
            </a:r>
            <a:endParaRPr kumimoji="0" lang="fr-FR" sz="2000" b="0" i="0" u="none" strike="noStrike" cap="none" normalizeH="0" baseline="0" dirty="0" smtClean="0">
              <a:ln>
                <a:noFill/>
              </a:ln>
              <a:solidFill>
                <a:schemeClr val="bg1"/>
              </a:solidFill>
              <a:effectLst/>
              <a:latin typeface="Arial" charset="0"/>
            </a:endParaRPr>
          </a:p>
        </p:txBody>
      </p:sp>
      <p:sp>
        <p:nvSpPr>
          <p:cNvPr id="20" name="Ovale 19"/>
          <p:cNvSpPr/>
          <p:nvPr/>
        </p:nvSpPr>
        <p:spPr bwMode="auto">
          <a:xfrm>
            <a:off x="2679486" y="1454150"/>
            <a:ext cx="533400" cy="5334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bg1"/>
                </a:solidFill>
                <a:effectLst/>
                <a:latin typeface="Arial" charset="0"/>
              </a:rPr>
              <a:t>6</a:t>
            </a:r>
            <a:endParaRPr kumimoji="0" lang="fr-FR" sz="2000" b="0" i="0" u="none" strike="noStrike" cap="none" normalizeH="0" baseline="0" dirty="0" smtClean="0">
              <a:ln>
                <a:noFill/>
              </a:ln>
              <a:solidFill>
                <a:schemeClr val="bg1"/>
              </a:solidFill>
              <a:effectLst/>
              <a:latin typeface="Arial" charset="0"/>
            </a:endParaRPr>
          </a:p>
        </p:txBody>
      </p:sp>
      <p:sp>
        <p:nvSpPr>
          <p:cNvPr id="21" name="CasellaDiTesto 17"/>
          <p:cNvSpPr txBox="1"/>
          <p:nvPr/>
        </p:nvSpPr>
        <p:spPr>
          <a:xfrm>
            <a:off x="3365286" y="3816350"/>
            <a:ext cx="5756704" cy="2308324"/>
          </a:xfrm>
          <a:prstGeom prst="rect">
            <a:avLst/>
          </a:prstGeom>
          <a:solidFill>
            <a:srgbClr val="FFFF99"/>
          </a:solidFill>
          <a:ln>
            <a:solidFill>
              <a:schemeClr val="tx1"/>
            </a:solidFill>
            <a:prstDash val="dash"/>
          </a:ln>
        </p:spPr>
        <p:txBody>
          <a:bodyPr wrap="square" rtlCol="0">
            <a:spAutoFit/>
          </a:bodyPr>
          <a:ls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a:lstStyle>
          <a:p>
            <a:r>
              <a:rPr lang="it-IT" sz="1600" i="1" dirty="0" err="1" smtClean="0"/>
              <a:t>Interactions</a:t>
            </a:r>
            <a:r>
              <a:rPr lang="it-IT" sz="1600" i="1" dirty="0" smtClean="0"/>
              <a:t> </a:t>
            </a:r>
            <a:r>
              <a:rPr lang="it-IT" sz="1600" i="1" dirty="0" smtClean="0"/>
              <a:t>1,2,3,4 </a:t>
            </a:r>
            <a:r>
              <a:rPr lang="it-IT" sz="1600" i="1" dirty="0" err="1" smtClean="0"/>
              <a:t>happen</a:t>
            </a:r>
            <a:r>
              <a:rPr lang="it-IT" sz="1600" i="1" dirty="0" smtClean="0"/>
              <a:t> </a:t>
            </a:r>
            <a:r>
              <a:rPr lang="it-IT" sz="1600" i="1" dirty="0" err="1" smtClean="0"/>
              <a:t>over</a:t>
            </a:r>
            <a:r>
              <a:rPr lang="it-IT" sz="1600" i="1" dirty="0" smtClean="0"/>
              <a:t> </a:t>
            </a:r>
            <a:r>
              <a:rPr lang="it-IT" sz="1600" i="1" dirty="0" smtClean="0"/>
              <a:t>SNEW-1 </a:t>
            </a:r>
            <a:r>
              <a:rPr lang="it-IT" sz="1600" i="1" dirty="0" smtClean="0"/>
              <a:t>interface:</a:t>
            </a:r>
          </a:p>
          <a:p>
            <a:endParaRPr lang="it-IT" sz="1600" i="1" dirty="0" smtClean="0"/>
          </a:p>
          <a:p>
            <a:r>
              <a:rPr lang="it-IT" sz="1600" b="1" i="1" dirty="0" smtClean="0"/>
              <a:t>1</a:t>
            </a:r>
            <a:r>
              <a:rPr lang="it-IT" sz="1600" i="1" dirty="0" smtClean="0"/>
              <a:t>: </a:t>
            </a:r>
            <a:r>
              <a:rPr lang="it-IT" sz="1600" dirty="0" smtClean="0"/>
              <a:t>GET </a:t>
            </a:r>
            <a:r>
              <a:rPr lang="it-IT" sz="1600" dirty="0" smtClean="0">
                <a:solidFill>
                  <a:srgbClr val="FF0000"/>
                </a:solidFill>
              </a:rPr>
              <a:t>/</a:t>
            </a:r>
            <a:r>
              <a:rPr lang="it-IT" sz="1600" dirty="0" err="1" smtClean="0">
                <a:solidFill>
                  <a:srgbClr val="FF0000"/>
                </a:solidFill>
              </a:rPr>
              <a:t>msn</a:t>
            </a:r>
            <a:r>
              <a:rPr lang="it-IT" sz="1600" dirty="0" smtClean="0">
                <a:solidFill>
                  <a:srgbClr val="FF0000"/>
                </a:solidFill>
              </a:rPr>
              <a:t>/</a:t>
            </a:r>
            <a:r>
              <a:rPr lang="it-IT" sz="1600" dirty="0" err="1" smtClean="0">
                <a:solidFill>
                  <a:srgbClr val="FF0000"/>
                </a:solidFill>
              </a:rPr>
              <a:t>activitystreams</a:t>
            </a:r>
            <a:r>
              <a:rPr lang="it-IT" sz="1600" dirty="0" smtClean="0">
                <a:solidFill>
                  <a:srgbClr val="FF0000"/>
                </a:solidFill>
              </a:rPr>
              <a:t>/bob/</a:t>
            </a:r>
            <a:r>
              <a:rPr lang="it-IT" sz="1600" dirty="0" err="1" smtClean="0">
                <a:solidFill>
                  <a:srgbClr val="FF0000"/>
                </a:solidFill>
              </a:rPr>
              <a:t>@self</a:t>
            </a:r>
            <a:r>
              <a:rPr lang="it-IT" sz="1600" dirty="0" smtClean="0">
                <a:solidFill>
                  <a:srgbClr val="FF0000"/>
                </a:solidFill>
              </a:rPr>
              <a:t> </a:t>
            </a:r>
            <a:r>
              <a:rPr lang="it-IT" sz="1600" dirty="0" smtClean="0"/>
              <a:t>(or HEAD)</a:t>
            </a:r>
          </a:p>
          <a:p>
            <a:r>
              <a:rPr lang="it-IT" sz="1600" b="1" i="1" dirty="0" smtClean="0"/>
              <a:t>2</a:t>
            </a:r>
            <a:r>
              <a:rPr lang="it-IT" sz="1600" i="1" dirty="0" smtClean="0"/>
              <a:t>: </a:t>
            </a:r>
            <a:r>
              <a:rPr lang="it-IT" sz="1600" dirty="0" smtClean="0"/>
              <a:t>200 Ok. Link: </a:t>
            </a:r>
            <a:r>
              <a:rPr lang="it-IT" sz="1600" dirty="0" smtClean="0">
                <a:hlinkClick r:id="rId2"/>
              </a:rPr>
              <a:t>http://hub.example.com</a:t>
            </a:r>
            <a:endParaRPr lang="it-IT" sz="1600" dirty="0" smtClean="0"/>
          </a:p>
          <a:p>
            <a:r>
              <a:rPr lang="it-IT" sz="1600" b="1" i="1" dirty="0" smtClean="0"/>
              <a:t>3</a:t>
            </a:r>
            <a:r>
              <a:rPr lang="it-IT" sz="1600" i="1" dirty="0" smtClean="0"/>
              <a:t>: </a:t>
            </a:r>
            <a:r>
              <a:rPr lang="it-IT" sz="1600" dirty="0" smtClean="0"/>
              <a:t>GET </a:t>
            </a:r>
            <a:r>
              <a:rPr lang="it-IT" sz="1600" dirty="0" smtClean="0">
                <a:hlinkClick r:id="rId3"/>
              </a:rPr>
              <a:t>http://hub.example.com?hub.mode=subscribe&amp;</a:t>
            </a:r>
          </a:p>
          <a:p>
            <a:r>
              <a:rPr lang="it-IT" sz="1600" dirty="0" smtClean="0">
                <a:hlinkClick r:id="rId3"/>
              </a:rPr>
              <a:t>hub.topic=http://example.com</a:t>
            </a:r>
            <a:r>
              <a:rPr lang="it-IT" sz="1600" dirty="0" smtClean="0">
                <a:solidFill>
                  <a:srgbClr val="FF0000"/>
                </a:solidFill>
              </a:rPr>
              <a:t>/msn/activitystreams/bob/@self. </a:t>
            </a:r>
            <a:r>
              <a:rPr lang="it-IT" sz="1600" dirty="0" err="1" smtClean="0"/>
              <a:t>Accept</a:t>
            </a:r>
            <a:r>
              <a:rPr lang="it-IT" sz="1600" dirty="0" smtClean="0"/>
              <a:t>: text/</a:t>
            </a:r>
            <a:r>
              <a:rPr lang="it-IT" sz="1600" dirty="0" err="1" smtClean="0"/>
              <a:t>event-stream</a:t>
            </a:r>
            <a:endParaRPr lang="it-IT" sz="1600" dirty="0" smtClean="0"/>
          </a:p>
          <a:p>
            <a:r>
              <a:rPr lang="it-IT" sz="1600" b="1" i="1" dirty="0" smtClean="0"/>
              <a:t>4</a:t>
            </a:r>
            <a:r>
              <a:rPr lang="it-IT" sz="1600" i="1" dirty="0" smtClean="0"/>
              <a:t>:</a:t>
            </a:r>
            <a:r>
              <a:rPr lang="it-IT" sz="1800" i="1" dirty="0" smtClean="0"/>
              <a:t> </a:t>
            </a:r>
            <a:r>
              <a:rPr lang="en-GB" sz="1400" dirty="0" smtClean="0"/>
              <a:t>{"id": “...", "actor": { "id": “…", "</a:t>
            </a:r>
            <a:r>
              <a:rPr lang="en-GB" sz="1400" dirty="0" err="1" smtClean="0"/>
              <a:t>displayName</a:t>
            </a:r>
            <a:r>
              <a:rPr lang="en-GB" sz="1400" dirty="0" smtClean="0"/>
              <a:t>": "Alice"}, "object": { "</a:t>
            </a:r>
            <a:r>
              <a:rPr lang="en-GB" sz="1400" dirty="0" err="1" smtClean="0"/>
              <a:t>objectType</a:t>
            </a:r>
            <a:r>
              <a:rPr lang="en-GB" sz="1400" dirty="0" smtClean="0"/>
              <a:t>": “note”}, "title": “new status", "verb": "post“}</a:t>
            </a:r>
            <a:endParaRPr lang="it-IT" sz="1600" dirty="0" smtClean="0"/>
          </a:p>
        </p:txBody>
      </p:sp>
      <p:sp>
        <p:nvSpPr>
          <p:cNvPr id="22" name="CasellaDiTesto 21"/>
          <p:cNvSpPr txBox="1"/>
          <p:nvPr/>
        </p:nvSpPr>
        <p:spPr>
          <a:xfrm>
            <a:off x="109537" y="5187950"/>
            <a:ext cx="3124200" cy="1169551"/>
          </a:xfrm>
          <a:prstGeom prst="rect">
            <a:avLst/>
          </a:prstGeom>
          <a:noFill/>
          <a:ln>
            <a:solidFill>
              <a:srgbClr val="FF0000"/>
            </a:solidFill>
          </a:ln>
        </p:spPr>
        <p:txBody>
          <a:bodyPr wrap="square" rtlCol="0">
            <a:spAutoFit/>
          </a:bodyPr>
          <a:lstStyle/>
          <a:p>
            <a:r>
              <a:rPr lang="it-IT" sz="1400" b="1" dirty="0" smtClean="0"/>
              <a:t>Note</a:t>
            </a:r>
            <a:r>
              <a:rPr lang="it-IT" sz="1400" dirty="0" smtClean="0"/>
              <a:t>: OMA </a:t>
            </a:r>
            <a:r>
              <a:rPr lang="it-IT" sz="1400" dirty="0" err="1" smtClean="0"/>
              <a:t>Push</a:t>
            </a:r>
            <a:r>
              <a:rPr lang="it-IT" sz="1400" dirty="0" smtClean="0"/>
              <a:t> </a:t>
            </a:r>
            <a:r>
              <a:rPr lang="it-IT" sz="1400" dirty="0" err="1" smtClean="0"/>
              <a:t>channels</a:t>
            </a:r>
            <a:r>
              <a:rPr lang="it-IT" sz="1400" dirty="0" smtClean="0"/>
              <a:t> can </a:t>
            </a:r>
            <a:r>
              <a:rPr lang="it-IT" sz="1400" dirty="0" err="1" smtClean="0"/>
              <a:t>be</a:t>
            </a:r>
            <a:r>
              <a:rPr lang="it-IT" sz="1400" dirty="0" smtClean="0"/>
              <a:t> </a:t>
            </a:r>
            <a:r>
              <a:rPr lang="it-IT" sz="1400" dirty="0" err="1" smtClean="0"/>
              <a:t>setup</a:t>
            </a:r>
            <a:r>
              <a:rPr lang="it-IT" sz="1400" dirty="0" smtClean="0"/>
              <a:t> in </a:t>
            </a:r>
            <a:r>
              <a:rPr lang="it-IT" sz="1400" dirty="0" err="1" smtClean="0"/>
              <a:t>step</a:t>
            </a:r>
            <a:r>
              <a:rPr lang="it-IT" sz="1400" dirty="0" smtClean="0"/>
              <a:t> 3/4 via HTTP </a:t>
            </a:r>
            <a:r>
              <a:rPr lang="it-IT" sz="1400" dirty="0" err="1" smtClean="0"/>
              <a:t>header</a:t>
            </a:r>
            <a:r>
              <a:rPr lang="it-IT" sz="1400" dirty="0" smtClean="0"/>
              <a:t> </a:t>
            </a:r>
            <a:r>
              <a:rPr lang="it-IT" sz="1400" dirty="0" err="1" smtClean="0"/>
              <a:t>negotiation</a:t>
            </a:r>
            <a:r>
              <a:rPr lang="it-IT" sz="1400" dirty="0" smtClean="0"/>
              <a:t> in </a:t>
            </a:r>
            <a:r>
              <a:rPr lang="it-IT" sz="1400" dirty="0" err="1" smtClean="0"/>
              <a:t>request</a:t>
            </a:r>
            <a:r>
              <a:rPr lang="it-IT" sz="1400" dirty="0" smtClean="0"/>
              <a:t>/</a:t>
            </a:r>
            <a:r>
              <a:rPr lang="it-IT" sz="1400" dirty="0" err="1" smtClean="0"/>
              <a:t>response</a:t>
            </a:r>
            <a:r>
              <a:rPr lang="it-IT" sz="1400" dirty="0" smtClean="0"/>
              <a:t> </a:t>
            </a:r>
            <a:r>
              <a:rPr lang="it-IT" sz="1400" dirty="0" err="1" smtClean="0"/>
              <a:t>as</a:t>
            </a:r>
            <a:r>
              <a:rPr lang="it-IT" sz="1400" dirty="0" smtClean="0"/>
              <a:t> alternative delivery </a:t>
            </a:r>
            <a:r>
              <a:rPr lang="it-IT" sz="1400" dirty="0" err="1" smtClean="0"/>
              <a:t>channel</a:t>
            </a:r>
            <a:r>
              <a:rPr lang="it-IT" sz="1400" dirty="0" smtClean="0"/>
              <a:t> (e.g. </a:t>
            </a:r>
            <a:r>
              <a:rPr lang="it-IT" sz="1400" dirty="0" err="1" smtClean="0"/>
              <a:t>connectionless</a:t>
            </a:r>
            <a:r>
              <a:rPr lang="it-IT" sz="1400" dirty="0" smtClean="0"/>
              <a:t>)</a:t>
            </a:r>
            <a:endParaRPr lang="fr-FR"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this</a:t>
            </a:r>
            <a:r>
              <a:rPr lang="it-IT" dirty="0" smtClean="0"/>
              <a:t> </a:t>
            </a:r>
            <a:r>
              <a:rPr lang="it-IT" dirty="0" err="1" smtClean="0"/>
              <a:t>contribution</a:t>
            </a:r>
            <a:endParaRPr lang="fr-FR" dirty="0"/>
          </a:p>
        </p:txBody>
      </p:sp>
      <p:sp>
        <p:nvSpPr>
          <p:cNvPr id="5" name="Segnaposto contenuto 4"/>
          <p:cNvSpPr>
            <a:spLocks noGrp="1"/>
          </p:cNvSpPr>
          <p:nvPr>
            <p:ph idx="1"/>
          </p:nvPr>
        </p:nvSpPr>
        <p:spPr/>
        <p:txBody>
          <a:bodyPr/>
          <a:lstStyle/>
          <a:p>
            <a:r>
              <a:rPr lang="it-IT" dirty="0" err="1" smtClean="0"/>
              <a:t>This</a:t>
            </a:r>
            <a:r>
              <a:rPr lang="it-IT" dirty="0" smtClean="0"/>
              <a:t> </a:t>
            </a:r>
            <a:r>
              <a:rPr lang="it-IT" dirty="0" err="1" smtClean="0"/>
              <a:t>contribution</a:t>
            </a:r>
            <a:r>
              <a:rPr lang="it-IT" dirty="0" smtClean="0"/>
              <a:t> </a:t>
            </a:r>
            <a:r>
              <a:rPr lang="it-IT" dirty="0" err="1" smtClean="0"/>
              <a:t>introduces</a:t>
            </a:r>
            <a:r>
              <a:rPr lang="it-IT" dirty="0" smtClean="0"/>
              <a:t> the </a:t>
            </a:r>
            <a:r>
              <a:rPr lang="it-IT" dirty="0" err="1" smtClean="0"/>
              <a:t>new</a:t>
            </a:r>
            <a:r>
              <a:rPr lang="it-IT" dirty="0" smtClean="0"/>
              <a:t> </a:t>
            </a:r>
            <a:r>
              <a:rPr lang="it-IT" dirty="0" err="1" smtClean="0"/>
              <a:t>requirements</a:t>
            </a:r>
            <a:r>
              <a:rPr lang="it-IT" dirty="0" smtClean="0"/>
              <a:t> </a:t>
            </a:r>
            <a:r>
              <a:rPr lang="it-IT" dirty="0" err="1" smtClean="0"/>
              <a:t>that</a:t>
            </a:r>
            <a:r>
              <a:rPr lang="it-IT" dirty="0" smtClean="0"/>
              <a:t> </a:t>
            </a:r>
            <a:r>
              <a:rPr lang="it-IT" dirty="0" err="1" smtClean="0"/>
              <a:t>need</a:t>
            </a:r>
            <a:r>
              <a:rPr lang="it-IT" dirty="0" smtClean="0"/>
              <a:t> </a:t>
            </a:r>
            <a:r>
              <a:rPr lang="it-IT" dirty="0" err="1" smtClean="0"/>
              <a:t>be</a:t>
            </a:r>
            <a:r>
              <a:rPr lang="it-IT" dirty="0" smtClean="0"/>
              <a:t> </a:t>
            </a:r>
            <a:r>
              <a:rPr lang="it-IT" dirty="0" err="1" smtClean="0"/>
              <a:t>addressed</a:t>
            </a:r>
            <a:r>
              <a:rPr lang="it-IT" dirty="0" smtClean="0"/>
              <a:t> in SNEW 1.1 </a:t>
            </a:r>
            <a:r>
              <a:rPr lang="it-IT" dirty="0" err="1" smtClean="0"/>
              <a:t>related</a:t>
            </a:r>
            <a:r>
              <a:rPr lang="it-IT" dirty="0" smtClean="0"/>
              <a:t> </a:t>
            </a:r>
            <a:r>
              <a:rPr lang="it-IT" dirty="0" err="1" smtClean="0"/>
              <a:t>to</a:t>
            </a:r>
            <a:r>
              <a:rPr lang="it-IT" dirty="0" smtClean="0"/>
              <a:t> </a:t>
            </a:r>
            <a:r>
              <a:rPr lang="it-IT" b="1" dirty="0" err="1" smtClean="0"/>
              <a:t>Device</a:t>
            </a:r>
            <a:r>
              <a:rPr lang="it-IT" b="1" dirty="0" smtClean="0"/>
              <a:t> </a:t>
            </a:r>
            <a:r>
              <a:rPr lang="it-IT" b="1" dirty="0" err="1" smtClean="0"/>
              <a:t>APIs</a:t>
            </a:r>
            <a:endParaRPr lang="it-IT" b="1" dirty="0" smtClean="0"/>
          </a:p>
          <a:p>
            <a:endParaRPr lang="it-IT" dirty="0" smtClean="0"/>
          </a:p>
          <a:p>
            <a:r>
              <a:rPr lang="it-IT" dirty="0" smtClean="0"/>
              <a:t>At the end of </a:t>
            </a:r>
            <a:r>
              <a:rPr lang="it-IT" dirty="0" err="1" smtClean="0"/>
              <a:t>this</a:t>
            </a:r>
            <a:r>
              <a:rPr lang="it-IT" dirty="0" smtClean="0"/>
              <a:t> </a:t>
            </a:r>
            <a:r>
              <a:rPr lang="it-IT" dirty="0" err="1" smtClean="0"/>
              <a:t>presentation</a:t>
            </a:r>
            <a:r>
              <a:rPr lang="it-IT" dirty="0" smtClean="0"/>
              <a:t> </a:t>
            </a:r>
            <a:r>
              <a:rPr lang="it-IT" dirty="0" err="1" smtClean="0"/>
              <a:t>it</a:t>
            </a:r>
            <a:r>
              <a:rPr lang="it-IT" dirty="0" smtClean="0"/>
              <a:t> </a:t>
            </a:r>
            <a:r>
              <a:rPr lang="it-IT" dirty="0" err="1" smtClean="0"/>
              <a:t>is</a:t>
            </a:r>
            <a:r>
              <a:rPr lang="it-IT" dirty="0" smtClean="0"/>
              <a:t> </a:t>
            </a:r>
            <a:r>
              <a:rPr lang="it-IT" dirty="0" err="1" smtClean="0"/>
              <a:t>expected</a:t>
            </a:r>
            <a:endParaRPr lang="it-IT" dirty="0" smtClean="0"/>
          </a:p>
          <a:p>
            <a:pPr lvl="1"/>
            <a:r>
              <a:rPr lang="it-IT" dirty="0" err="1" smtClean="0"/>
              <a:t>To</a:t>
            </a:r>
            <a:r>
              <a:rPr lang="it-IT" dirty="0" smtClean="0"/>
              <a:t> </a:t>
            </a:r>
            <a:r>
              <a:rPr lang="it-IT" dirty="0" err="1" smtClean="0"/>
              <a:t>provide</a:t>
            </a:r>
            <a:r>
              <a:rPr lang="it-IT" dirty="0" smtClean="0"/>
              <a:t> a </a:t>
            </a:r>
            <a:r>
              <a:rPr lang="it-IT" dirty="0" err="1" smtClean="0"/>
              <a:t>comprehensive</a:t>
            </a:r>
            <a:r>
              <a:rPr lang="it-IT" dirty="0" smtClean="0"/>
              <a:t> </a:t>
            </a:r>
            <a:r>
              <a:rPr lang="it-IT" dirty="0" err="1" smtClean="0"/>
              <a:t>view</a:t>
            </a:r>
            <a:r>
              <a:rPr lang="it-IT" dirty="0" smtClean="0"/>
              <a:t> of the </a:t>
            </a:r>
            <a:r>
              <a:rPr lang="it-IT" dirty="0" err="1" smtClean="0"/>
              <a:t>technical</a:t>
            </a:r>
            <a:r>
              <a:rPr lang="it-IT" dirty="0" smtClean="0"/>
              <a:t> work </a:t>
            </a:r>
            <a:r>
              <a:rPr lang="it-IT" dirty="0" err="1" smtClean="0"/>
              <a:t>needed</a:t>
            </a:r>
            <a:r>
              <a:rPr lang="it-IT" dirty="0" smtClean="0"/>
              <a:t> on </a:t>
            </a:r>
            <a:r>
              <a:rPr lang="it-IT" dirty="0" err="1" smtClean="0"/>
              <a:t>this</a:t>
            </a:r>
            <a:r>
              <a:rPr lang="it-IT" dirty="0" smtClean="0"/>
              <a:t> </a:t>
            </a:r>
            <a:r>
              <a:rPr lang="it-IT" dirty="0" err="1" smtClean="0"/>
              <a:t>topic</a:t>
            </a:r>
            <a:r>
              <a:rPr lang="it-IT" dirty="0" smtClean="0"/>
              <a:t> in SNEW</a:t>
            </a:r>
          </a:p>
          <a:p>
            <a:pPr lvl="1"/>
            <a:r>
              <a:rPr lang="it-IT" dirty="0" err="1" smtClean="0"/>
              <a:t>To</a:t>
            </a:r>
            <a:r>
              <a:rPr lang="it-IT" dirty="0" smtClean="0"/>
              <a:t> share </a:t>
            </a:r>
            <a:r>
              <a:rPr lang="it-IT" dirty="0" err="1" smtClean="0"/>
              <a:t>issues</a:t>
            </a:r>
            <a:r>
              <a:rPr lang="it-IT" dirty="0" smtClean="0"/>
              <a:t> </a:t>
            </a:r>
            <a:r>
              <a:rPr lang="it-IT" dirty="0" err="1" smtClean="0"/>
              <a:t>with</a:t>
            </a:r>
            <a:r>
              <a:rPr lang="it-IT" dirty="0" smtClean="0"/>
              <a:t> </a:t>
            </a:r>
            <a:r>
              <a:rPr lang="it-IT" dirty="0" err="1" smtClean="0"/>
              <a:t>other</a:t>
            </a:r>
            <a:r>
              <a:rPr lang="it-IT" dirty="0" smtClean="0"/>
              <a:t> </a:t>
            </a:r>
            <a:r>
              <a:rPr lang="it-IT" dirty="0" err="1" smtClean="0"/>
              <a:t>enablers</a:t>
            </a:r>
            <a:r>
              <a:rPr lang="it-IT" dirty="0" smtClean="0"/>
              <a:t> </a:t>
            </a:r>
            <a:r>
              <a:rPr lang="it-IT" dirty="0" err="1" smtClean="0"/>
              <a:t>interested</a:t>
            </a:r>
            <a:r>
              <a:rPr lang="it-IT" dirty="0" smtClean="0"/>
              <a:t> in </a:t>
            </a:r>
            <a:r>
              <a:rPr lang="it-IT" dirty="0" err="1" smtClean="0"/>
              <a:t>Device</a:t>
            </a:r>
            <a:r>
              <a:rPr lang="it-IT" dirty="0" smtClean="0"/>
              <a:t> </a:t>
            </a:r>
            <a:r>
              <a:rPr lang="it-IT" dirty="0" err="1" smtClean="0"/>
              <a:t>APIs</a:t>
            </a:r>
            <a:r>
              <a:rPr lang="it-IT" dirty="0" smtClean="0"/>
              <a:t> and </a:t>
            </a:r>
            <a:r>
              <a:rPr lang="it-IT" dirty="0" err="1" smtClean="0"/>
              <a:t>possibly</a:t>
            </a:r>
            <a:r>
              <a:rPr lang="it-IT" dirty="0" smtClean="0"/>
              <a:t> </a:t>
            </a:r>
            <a:r>
              <a:rPr lang="it-IT" dirty="0" err="1" smtClean="0"/>
              <a:t>identify</a:t>
            </a:r>
            <a:r>
              <a:rPr lang="it-IT" dirty="0" smtClean="0"/>
              <a:t> common </a:t>
            </a:r>
            <a:r>
              <a:rPr lang="it-IT" dirty="0" err="1" smtClean="0"/>
              <a:t>solutions</a:t>
            </a:r>
            <a:endParaRPr lang="it-IT"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SNEW 1.1 </a:t>
            </a:r>
            <a:r>
              <a:rPr lang="it-IT" dirty="0" err="1" smtClean="0"/>
              <a:t>Device</a:t>
            </a:r>
            <a:r>
              <a:rPr lang="it-IT" dirty="0" smtClean="0"/>
              <a:t> API </a:t>
            </a:r>
            <a:r>
              <a:rPr lang="it-IT" dirty="0" err="1" smtClean="0"/>
              <a:t>Requirements</a:t>
            </a:r>
            <a:endParaRPr lang="fr-FR" dirty="0"/>
          </a:p>
        </p:txBody>
      </p:sp>
      <p:graphicFrame>
        <p:nvGraphicFramePr>
          <p:cNvPr id="6" name="Segnaposto contenuto 5"/>
          <p:cNvGraphicFramePr>
            <a:graphicFrameLocks noGrp="1"/>
          </p:cNvGraphicFramePr>
          <p:nvPr>
            <p:ph sz="half" idx="1"/>
          </p:nvPr>
        </p:nvGraphicFramePr>
        <p:xfrm>
          <a:off x="719137" y="4182587"/>
          <a:ext cx="7620000" cy="1721643"/>
        </p:xfrm>
        <a:graphic>
          <a:graphicData uri="http://schemas.openxmlformats.org/drawingml/2006/table">
            <a:tbl>
              <a:tblPr/>
              <a:tblGrid>
                <a:gridCol w="1220751"/>
                <a:gridCol w="5497257"/>
                <a:gridCol w="901992"/>
              </a:tblGrid>
              <a:tr h="491898">
                <a:tc>
                  <a:txBody>
                    <a:bodyPr/>
                    <a:lstStyle/>
                    <a:p>
                      <a:pPr>
                        <a:spcBef>
                          <a:spcPts val="100"/>
                        </a:spcBef>
                        <a:spcAft>
                          <a:spcPts val="100"/>
                        </a:spcAft>
                      </a:pPr>
                      <a:r>
                        <a:rPr lang="en-GB" sz="1400" dirty="0">
                          <a:latin typeface="Times New Roman"/>
                          <a:ea typeface="SimSun"/>
                          <a:cs typeface="Times New Roman"/>
                        </a:rPr>
                        <a:t>SNEW-DAPI-005</a:t>
                      </a:r>
                      <a:endParaRPr lang="fr-FR" sz="1400" dirty="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cs typeface="Times New Roman"/>
                        </a:rPr>
                        <a:t>The SNeW Enabler SHALL ensure that only authorized device applications are able to use the SNeW Device API.</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cs typeface="Times New Roman"/>
                        </a:rPr>
                        <a:t>1.1</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7847">
                <a:tc>
                  <a:txBody>
                    <a:bodyPr/>
                    <a:lstStyle/>
                    <a:p>
                      <a:pPr>
                        <a:spcBef>
                          <a:spcPts val="100"/>
                        </a:spcBef>
                        <a:spcAft>
                          <a:spcPts val="100"/>
                        </a:spcAft>
                      </a:pPr>
                      <a:r>
                        <a:rPr lang="en-GB" sz="1400">
                          <a:latin typeface="Times New Roman"/>
                          <a:ea typeface="SimSun"/>
                          <a:cs typeface="Times New Roman"/>
                        </a:rPr>
                        <a:t>SNEW-DAPI-006</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dirty="0">
                          <a:latin typeface="Times New Roman"/>
                          <a:ea typeface="SimSun"/>
                          <a:cs typeface="Times New Roman"/>
                        </a:rPr>
                        <a:t>The </a:t>
                      </a:r>
                      <a:r>
                        <a:rPr lang="en-GB" sz="1400" dirty="0" err="1">
                          <a:latin typeface="Times New Roman"/>
                          <a:ea typeface="SimSun"/>
                          <a:cs typeface="Times New Roman"/>
                        </a:rPr>
                        <a:t>SNeW</a:t>
                      </a:r>
                      <a:r>
                        <a:rPr lang="en-GB" sz="1400" dirty="0">
                          <a:latin typeface="Times New Roman"/>
                          <a:ea typeface="SimSun"/>
                          <a:cs typeface="Times New Roman"/>
                        </a:rPr>
                        <a:t> Enabler SHALL provide a Device API to device applications that allows them to perform activities and/or receive information/notifications with OMA Compliant </a:t>
                      </a:r>
                      <a:r>
                        <a:rPr lang="en-GB" sz="1400" dirty="0" err="1">
                          <a:latin typeface="Times New Roman"/>
                          <a:ea typeface="SimSun"/>
                          <a:cs typeface="Times New Roman"/>
                        </a:rPr>
                        <a:t>SNs</a:t>
                      </a:r>
                      <a:r>
                        <a:rPr lang="en-GB" sz="1400" dirty="0">
                          <a:latin typeface="Times New Roman"/>
                          <a:ea typeface="SimSun"/>
                          <a:cs typeface="Times New Roman"/>
                        </a:rPr>
                        <a:t> and External </a:t>
                      </a:r>
                      <a:r>
                        <a:rPr lang="en-GB" sz="1400" dirty="0" err="1">
                          <a:latin typeface="Times New Roman"/>
                          <a:ea typeface="SimSun"/>
                          <a:cs typeface="Times New Roman"/>
                        </a:rPr>
                        <a:t>SNs</a:t>
                      </a:r>
                      <a:endParaRPr lang="fr-FR" sz="1400" dirty="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cs typeface="Times New Roman"/>
                        </a:rPr>
                        <a:t>1.1</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898">
                <a:tc>
                  <a:txBody>
                    <a:bodyPr/>
                    <a:lstStyle/>
                    <a:p>
                      <a:pPr>
                        <a:spcBef>
                          <a:spcPts val="100"/>
                        </a:spcBef>
                        <a:spcAft>
                          <a:spcPts val="100"/>
                        </a:spcAft>
                      </a:pPr>
                      <a:r>
                        <a:rPr lang="en-GB" sz="1400">
                          <a:latin typeface="Times New Roman"/>
                          <a:ea typeface="SimSun"/>
                          <a:cs typeface="Times New Roman"/>
                        </a:rPr>
                        <a:t>SNEW-DAPI-007</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cs typeface="Times New Roman"/>
                        </a:rPr>
                        <a:t>The SNeW Enabler SHALL allow access to the SNeW Device API to multiple device applications simultaneously.</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SimSun"/>
                          <a:cs typeface="Times New Roman"/>
                        </a:rPr>
                        <a:t>1.1</a:t>
                      </a:r>
                      <a:endParaRPr lang="fr-FR" sz="1400" dirty="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Segnaposto contenuto 10"/>
          <p:cNvSpPr>
            <a:spLocks noGrp="1"/>
          </p:cNvSpPr>
          <p:nvPr>
            <p:ph sz="half" idx="2"/>
          </p:nvPr>
        </p:nvSpPr>
        <p:spPr>
          <a:xfrm>
            <a:off x="338138" y="1169988"/>
            <a:ext cx="8732838" cy="1427162"/>
          </a:xfrm>
        </p:spPr>
        <p:txBody>
          <a:bodyPr/>
          <a:lstStyle/>
          <a:p>
            <a:r>
              <a:rPr lang="en-US" dirty="0" smtClean="0"/>
              <a:t>New functionality (SNEW-4 interface)</a:t>
            </a:r>
          </a:p>
          <a:p>
            <a:r>
              <a:rPr lang="en-US" dirty="0" smtClean="0"/>
              <a:t>Main features (</a:t>
            </a:r>
            <a:r>
              <a:rPr lang="en-US" b="1" dirty="0" smtClean="0"/>
              <a:t>mandatory</a:t>
            </a:r>
            <a:r>
              <a:rPr lang="en-US" dirty="0" smtClean="0"/>
              <a:t>)</a:t>
            </a:r>
          </a:p>
          <a:p>
            <a:pPr marL="682625" lvl="1" indent="-457200">
              <a:buFont typeface="+mj-lt"/>
              <a:buAutoNum type="arabicPeriod"/>
            </a:pPr>
            <a:r>
              <a:rPr lang="en-US" dirty="0" smtClean="0"/>
              <a:t>Publish/receive activities</a:t>
            </a:r>
          </a:p>
          <a:p>
            <a:pPr marL="682625" lvl="1" indent="-457200">
              <a:buFont typeface="+mj-lt"/>
              <a:buAutoNum type="arabicPeriod"/>
            </a:pPr>
            <a:r>
              <a:rPr lang="en-US" dirty="0" smtClean="0"/>
              <a:t>Multiple device applications support</a:t>
            </a:r>
          </a:p>
          <a:p>
            <a:pPr marL="682625" lvl="1" indent="-457200">
              <a:buFont typeface="+mj-lt"/>
              <a:buAutoNum type="arabicPeriod"/>
            </a:pPr>
            <a:r>
              <a:rPr lang="en-US" dirty="0" smtClean="0"/>
              <a:t>Authorization support</a:t>
            </a:r>
          </a:p>
          <a:p>
            <a:pPr marL="682625" lvl="1" indent="-457200">
              <a:buFont typeface="+mj-lt"/>
              <a:buAutoNum type="arabicPeriod"/>
            </a:pPr>
            <a:r>
              <a:rPr lang="en-US" dirty="0" smtClean="0"/>
              <a:t>Remote device (controlled) access</a:t>
            </a:r>
          </a:p>
          <a:p>
            <a:endParaRPr lang="fr-FR" dirty="0"/>
          </a:p>
        </p:txBody>
      </p:sp>
      <p:graphicFrame>
        <p:nvGraphicFramePr>
          <p:cNvPr id="12" name="Tabella 11"/>
          <p:cNvGraphicFramePr>
            <a:graphicFrameLocks noGrp="1"/>
          </p:cNvGraphicFramePr>
          <p:nvPr/>
        </p:nvGraphicFramePr>
        <p:xfrm>
          <a:off x="719137" y="5904230"/>
          <a:ext cx="7620000" cy="426720"/>
        </p:xfrm>
        <a:graphic>
          <a:graphicData uri="http://schemas.openxmlformats.org/drawingml/2006/table">
            <a:tbl>
              <a:tblPr/>
              <a:tblGrid>
                <a:gridCol w="1220751"/>
                <a:gridCol w="5497258"/>
                <a:gridCol w="901991"/>
              </a:tblGrid>
              <a:tr h="0">
                <a:tc>
                  <a:txBody>
                    <a:bodyPr/>
                    <a:lstStyle/>
                    <a:p>
                      <a:pPr>
                        <a:spcBef>
                          <a:spcPts val="100"/>
                        </a:spcBef>
                        <a:spcAft>
                          <a:spcPts val="100"/>
                        </a:spcAft>
                      </a:pPr>
                      <a:r>
                        <a:rPr lang="en-GB" sz="1400">
                          <a:latin typeface="Times New Roman"/>
                          <a:ea typeface="SimSun"/>
                        </a:rPr>
                        <a:t>SNEW-DAPI-009</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dirty="0">
                          <a:latin typeface="Times New Roman"/>
                          <a:ea typeface="SimSun"/>
                        </a:rPr>
                        <a:t>The </a:t>
                      </a:r>
                      <a:r>
                        <a:rPr lang="en-GB" sz="1400" dirty="0" err="1">
                          <a:latin typeface="Times New Roman"/>
                          <a:ea typeface="SimSun"/>
                        </a:rPr>
                        <a:t>SNeW</a:t>
                      </a:r>
                      <a:r>
                        <a:rPr lang="en-GB" sz="1400" dirty="0">
                          <a:latin typeface="Times New Roman"/>
                          <a:ea typeface="SimSun"/>
                        </a:rPr>
                        <a:t> Enabler SHALL provide means to control access to the SNEW Device API from remote devices.</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SimSun"/>
                        </a:rPr>
                        <a:t>1.1</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194"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8193" name="Object 1"/>
          <p:cNvGraphicFramePr>
            <a:graphicFrameLocks noChangeAspect="1"/>
          </p:cNvGraphicFramePr>
          <p:nvPr/>
        </p:nvGraphicFramePr>
        <p:xfrm>
          <a:off x="5138737" y="1149350"/>
          <a:ext cx="5386137" cy="2590800"/>
        </p:xfrm>
        <a:graphic>
          <a:graphicData uri="http://schemas.openxmlformats.org/presentationml/2006/ole">
            <p:oleObj spid="_x0000_s8193" r:id="rId3" imgW="8542782" imgH="4155948" progId="">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Device</a:t>
            </a:r>
            <a:r>
              <a:rPr lang="it-IT" dirty="0" smtClean="0"/>
              <a:t> </a:t>
            </a:r>
            <a:r>
              <a:rPr lang="it-IT" dirty="0" err="1" smtClean="0"/>
              <a:t>APIs</a:t>
            </a:r>
            <a:r>
              <a:rPr lang="it-IT" dirty="0" smtClean="0"/>
              <a:t> vs </a:t>
            </a:r>
            <a:r>
              <a:rPr lang="it-IT" dirty="0" err="1" smtClean="0"/>
              <a:t>Proximity</a:t>
            </a:r>
            <a:r>
              <a:rPr lang="it-IT" dirty="0" smtClean="0"/>
              <a:t> </a:t>
            </a:r>
            <a:r>
              <a:rPr lang="it-IT" dirty="0" err="1" smtClean="0"/>
              <a:t>requirements</a:t>
            </a:r>
            <a:endParaRPr lang="fr-FR" dirty="0"/>
          </a:p>
        </p:txBody>
      </p:sp>
      <p:sp>
        <p:nvSpPr>
          <p:cNvPr id="5" name="Segnaposto contenuto 4"/>
          <p:cNvSpPr>
            <a:spLocks noGrp="1"/>
          </p:cNvSpPr>
          <p:nvPr>
            <p:ph idx="1"/>
          </p:nvPr>
        </p:nvSpPr>
        <p:spPr/>
        <p:txBody>
          <a:bodyPr/>
          <a:lstStyle/>
          <a:p>
            <a:r>
              <a:rPr lang="it-IT" dirty="0" smtClean="0"/>
              <a:t>SNEW 1.1 </a:t>
            </a:r>
            <a:r>
              <a:rPr lang="it-IT" dirty="0" err="1" smtClean="0"/>
              <a:t>introduces</a:t>
            </a:r>
            <a:r>
              <a:rPr lang="it-IT" dirty="0" smtClean="0"/>
              <a:t> “</a:t>
            </a:r>
            <a:r>
              <a:rPr lang="it-IT" dirty="0" err="1" smtClean="0"/>
              <a:t>proximity-based</a:t>
            </a:r>
            <a:r>
              <a:rPr lang="it-IT" dirty="0" smtClean="0"/>
              <a:t> social </a:t>
            </a:r>
            <a:r>
              <a:rPr lang="it-IT" dirty="0" err="1" smtClean="0"/>
              <a:t>groups</a:t>
            </a:r>
            <a:r>
              <a:rPr lang="it-IT" dirty="0" smtClean="0"/>
              <a:t>” (SNEW-6 interface)</a:t>
            </a:r>
          </a:p>
          <a:p>
            <a:pPr lvl="1"/>
            <a:r>
              <a:rPr lang="it-IT" dirty="0" err="1" smtClean="0"/>
              <a:t>Communication</a:t>
            </a:r>
            <a:r>
              <a:rPr lang="it-IT" dirty="0" smtClean="0"/>
              <a:t> </a:t>
            </a:r>
            <a:r>
              <a:rPr lang="it-IT" dirty="0" err="1" smtClean="0"/>
              <a:t>across</a:t>
            </a:r>
            <a:r>
              <a:rPr lang="it-IT" dirty="0" smtClean="0"/>
              <a:t> </a:t>
            </a:r>
            <a:r>
              <a:rPr lang="it-IT" dirty="0" err="1" smtClean="0"/>
              <a:t>group</a:t>
            </a:r>
            <a:r>
              <a:rPr lang="it-IT" dirty="0" smtClean="0"/>
              <a:t> </a:t>
            </a:r>
            <a:r>
              <a:rPr lang="it-IT" dirty="0" err="1" smtClean="0"/>
              <a:t>members</a:t>
            </a:r>
            <a:r>
              <a:rPr lang="it-IT" dirty="0" smtClean="0"/>
              <a:t> </a:t>
            </a:r>
            <a:r>
              <a:rPr lang="it-IT" dirty="0" err="1" smtClean="0"/>
              <a:t>may</a:t>
            </a:r>
            <a:r>
              <a:rPr lang="it-IT" dirty="0" smtClean="0"/>
              <a:t> </a:t>
            </a:r>
            <a:r>
              <a:rPr lang="it-IT" dirty="0" err="1" smtClean="0"/>
              <a:t>rely</a:t>
            </a:r>
            <a:r>
              <a:rPr lang="it-IT" dirty="0" smtClean="0"/>
              <a:t> on SNEW </a:t>
            </a:r>
            <a:r>
              <a:rPr lang="it-IT" dirty="0" err="1" smtClean="0"/>
              <a:t>Device</a:t>
            </a:r>
            <a:r>
              <a:rPr lang="it-IT" dirty="0" smtClean="0"/>
              <a:t> </a:t>
            </a:r>
            <a:r>
              <a:rPr lang="it-IT" dirty="0" err="1" smtClean="0"/>
              <a:t>APIs</a:t>
            </a:r>
            <a:r>
              <a:rPr lang="it-IT" dirty="0" smtClean="0"/>
              <a:t> (“remote </a:t>
            </a:r>
            <a:r>
              <a:rPr lang="it-IT" dirty="0" err="1" smtClean="0"/>
              <a:t>access</a:t>
            </a:r>
            <a:r>
              <a:rPr lang="it-IT" dirty="0" smtClean="0"/>
              <a:t>”) on top of </a:t>
            </a:r>
            <a:r>
              <a:rPr lang="it-IT" dirty="0" err="1" smtClean="0"/>
              <a:t>underlying</a:t>
            </a:r>
            <a:r>
              <a:rPr lang="it-IT" dirty="0" smtClean="0"/>
              <a:t> </a:t>
            </a:r>
            <a:r>
              <a:rPr lang="it-IT" dirty="0" err="1" smtClean="0"/>
              <a:t>proximity</a:t>
            </a:r>
            <a:r>
              <a:rPr lang="it-IT" dirty="0" smtClean="0"/>
              <a:t> </a:t>
            </a:r>
            <a:r>
              <a:rPr lang="it-IT" dirty="0" err="1" smtClean="0"/>
              <a:t>technologies</a:t>
            </a:r>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p:txBody>
      </p:sp>
      <p:graphicFrame>
        <p:nvGraphicFramePr>
          <p:cNvPr id="6" name="Tabella 5"/>
          <p:cNvGraphicFramePr>
            <a:graphicFrameLocks noGrp="1"/>
          </p:cNvGraphicFramePr>
          <p:nvPr/>
        </p:nvGraphicFramePr>
        <p:xfrm>
          <a:off x="947737" y="3262630"/>
          <a:ext cx="7620000" cy="2611120"/>
        </p:xfrm>
        <a:graphic>
          <a:graphicData uri="http://schemas.openxmlformats.org/drawingml/2006/table">
            <a:tbl>
              <a:tblPr/>
              <a:tblGrid>
                <a:gridCol w="1220751"/>
                <a:gridCol w="5497258"/>
                <a:gridCol w="901991"/>
              </a:tblGrid>
              <a:tr h="0">
                <a:tc>
                  <a:txBody>
                    <a:bodyPr/>
                    <a:lstStyle/>
                    <a:p>
                      <a:pPr>
                        <a:spcBef>
                          <a:spcPts val="100"/>
                        </a:spcBef>
                        <a:spcAft>
                          <a:spcPts val="100"/>
                        </a:spcAft>
                      </a:pPr>
                      <a:r>
                        <a:rPr lang="en-GB" sz="1400">
                          <a:latin typeface="Times New Roman"/>
                          <a:ea typeface="Malgun Gothic"/>
                        </a:rPr>
                        <a:t>SNeW-GRR-</a:t>
                      </a:r>
                      <a:r>
                        <a:rPr lang="en-GB" sz="1400">
                          <a:latin typeface="Times New Roman"/>
                          <a:ea typeface="SimSun"/>
                        </a:rPr>
                        <a:t>017</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300"/>
                        </a:spcAft>
                      </a:pPr>
                      <a:r>
                        <a:rPr lang="en-GB" sz="1400">
                          <a:latin typeface="Times New Roman"/>
                          <a:ea typeface="SimSun"/>
                        </a:rPr>
                        <a:t>The </a:t>
                      </a:r>
                      <a:r>
                        <a:rPr lang="en-GB" sz="1400">
                          <a:latin typeface="Times New Roman"/>
                          <a:ea typeface="Malgun Gothic"/>
                        </a:rPr>
                        <a:t>SNeW Enabler</a:t>
                      </a:r>
                      <a:r>
                        <a:rPr lang="en-GB" sz="1400">
                          <a:latin typeface="Times New Roman"/>
                          <a:ea typeface="SimSun"/>
                        </a:rPr>
                        <a:t> </a:t>
                      </a:r>
                      <a:r>
                        <a:rPr lang="en-GB" sz="1400">
                          <a:latin typeface="Times New Roman"/>
                          <a:ea typeface="Malgun Gothic"/>
                        </a:rPr>
                        <a:t>SHALL support proximity-based group service (e.g. group creation, group activities/reactions, etc.) directly connecting users with P2P communication interface (e.g. Wi-Fi Direct, LTE D2D, etc).</a:t>
                      </a:r>
                      <a:endParaRPr lang="fr-FR" sz="1400">
                        <a:latin typeface="Times New Roman"/>
                        <a:ea typeface="SimSun"/>
                      </a:endParaRPr>
                    </a:p>
                    <a:p>
                      <a:pPr>
                        <a:spcBef>
                          <a:spcPts val="100"/>
                        </a:spcBef>
                        <a:spcAft>
                          <a:spcPts val="100"/>
                        </a:spcAft>
                      </a:pPr>
                      <a:r>
                        <a:rPr lang="en-GB" sz="1400" b="1">
                          <a:latin typeface="Times New Roman"/>
                          <a:ea typeface="Malgun Gothic"/>
                        </a:rPr>
                        <a:t>Informative Note</a:t>
                      </a:r>
                      <a:r>
                        <a:rPr lang="en-GB" sz="1400">
                          <a:latin typeface="Times New Roman"/>
                          <a:ea typeface="Malgun Gothic"/>
                        </a:rPr>
                        <a:t>: The proximity-based group service with peer-to-peer(P2P) communication interface is called "P2P group service"</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Malgun Gothic"/>
                        </a:rPr>
                        <a:t>1.1</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Bef>
                          <a:spcPts val="100"/>
                        </a:spcBef>
                        <a:spcAft>
                          <a:spcPts val="100"/>
                        </a:spcAft>
                      </a:pPr>
                      <a:r>
                        <a:rPr lang="en-GB" sz="1400">
                          <a:latin typeface="Times New Roman"/>
                          <a:ea typeface="Malgun Gothic"/>
                        </a:rPr>
                        <a:t>SNeW-GRR-</a:t>
                      </a:r>
                      <a:r>
                        <a:rPr lang="en-GB" sz="1400">
                          <a:latin typeface="Times New Roman"/>
                          <a:ea typeface="SimSun"/>
                        </a:rPr>
                        <a:t>018</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The </a:t>
                      </a:r>
                      <a:r>
                        <a:rPr lang="en-GB" sz="1400">
                          <a:latin typeface="Times New Roman"/>
                          <a:ea typeface="Malgun Gothic"/>
                        </a:rPr>
                        <a:t>SNeW</a:t>
                      </a:r>
                      <a:r>
                        <a:rPr lang="en-GB" sz="1400">
                          <a:latin typeface="Times New Roman"/>
                          <a:ea typeface="SimSun"/>
                        </a:rPr>
                        <a:t> </a:t>
                      </a:r>
                      <a:r>
                        <a:rPr lang="en-GB" sz="1400">
                          <a:latin typeface="Times New Roman"/>
                          <a:ea typeface="Malgun Gothic"/>
                        </a:rPr>
                        <a:t>Enabler SHALL support P2P group information synchronization with OMA Compliant SN (e.g. reporting group information after group creation or posting data exchanged between members after group termination on his/her SN), subject to the service provide policies and/or P2P group administrator preferences.</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Malgun Gothic"/>
                        </a:rPr>
                        <a:t>1.1</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Bef>
                          <a:spcPts val="100"/>
                        </a:spcBef>
                        <a:spcAft>
                          <a:spcPts val="100"/>
                        </a:spcAft>
                      </a:pPr>
                      <a:r>
                        <a:rPr lang="en-GB" sz="1400">
                          <a:latin typeface="Times New Roman"/>
                          <a:ea typeface="Malgun Gothic"/>
                        </a:rPr>
                        <a:t>SNeW-GRR-</a:t>
                      </a:r>
                      <a:r>
                        <a:rPr lang="en-GB" sz="1400">
                          <a:latin typeface="Times New Roman"/>
                          <a:ea typeface="SimSun"/>
                        </a:rPr>
                        <a:t>019</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The </a:t>
                      </a:r>
                      <a:r>
                        <a:rPr lang="en-GB" sz="1400">
                          <a:latin typeface="Times New Roman"/>
                          <a:ea typeface="Malgun Gothic"/>
                        </a:rPr>
                        <a:t>SNeW</a:t>
                      </a:r>
                      <a:r>
                        <a:rPr lang="en-GB" sz="1400">
                          <a:latin typeface="Times New Roman"/>
                          <a:ea typeface="SimSun"/>
                        </a:rPr>
                        <a:t> </a:t>
                      </a:r>
                      <a:r>
                        <a:rPr lang="en-GB" sz="1400">
                          <a:latin typeface="Times New Roman"/>
                          <a:ea typeface="Malgun Gothic"/>
                        </a:rPr>
                        <a:t>Enabler SHALL support authentication mechanism to authenticate the P2P group members.</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Malgun Gothic"/>
                        </a:rPr>
                        <a:t>1.1</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SNEW Device APIs (1/3)</a:t>
            </a:r>
            <a:endParaRPr lang="fr-FR" dirty="0"/>
          </a:p>
        </p:txBody>
      </p:sp>
      <p:sp>
        <p:nvSpPr>
          <p:cNvPr id="5" name="Segnaposto contenuto 4"/>
          <p:cNvSpPr>
            <a:spLocks noGrp="1"/>
          </p:cNvSpPr>
          <p:nvPr>
            <p:ph idx="1"/>
          </p:nvPr>
        </p:nvSpPr>
        <p:spPr>
          <a:xfrm>
            <a:off x="292100" y="996950"/>
            <a:ext cx="8778875" cy="5383212"/>
          </a:xfrm>
        </p:spPr>
        <p:txBody>
          <a:bodyPr/>
          <a:lstStyle/>
          <a:p>
            <a:pPr marL="514350" indent="-514350">
              <a:buFont typeface="+mj-lt"/>
              <a:buAutoNum type="arabicPeriod"/>
            </a:pPr>
            <a:r>
              <a:rPr lang="it-IT" dirty="0" err="1" smtClean="0"/>
              <a:t>Publish</a:t>
            </a:r>
            <a:r>
              <a:rPr lang="it-IT" dirty="0" smtClean="0"/>
              <a:t>/</a:t>
            </a:r>
            <a:r>
              <a:rPr lang="it-IT" dirty="0" err="1" smtClean="0"/>
              <a:t>receive</a:t>
            </a:r>
            <a:r>
              <a:rPr lang="it-IT" dirty="0" smtClean="0"/>
              <a:t> </a:t>
            </a:r>
            <a:r>
              <a:rPr lang="it-IT" dirty="0" err="1" smtClean="0"/>
              <a:t>activities</a:t>
            </a:r>
            <a:endParaRPr lang="it-IT" dirty="0" smtClean="0"/>
          </a:p>
          <a:p>
            <a:pPr lvl="1"/>
            <a:r>
              <a:rPr lang="it-IT" dirty="0" smtClean="0"/>
              <a:t>OpenSocial </a:t>
            </a:r>
            <a:r>
              <a:rPr lang="it-IT" dirty="0" err="1" smtClean="0"/>
              <a:t>specifications</a:t>
            </a:r>
            <a:r>
              <a:rPr lang="it-IT" dirty="0" smtClean="0"/>
              <a:t> (REST/JSON) </a:t>
            </a:r>
            <a:r>
              <a:rPr lang="it-IT" dirty="0" err="1" smtClean="0"/>
              <a:t>already</a:t>
            </a:r>
            <a:r>
              <a:rPr lang="it-IT" dirty="0" smtClean="0"/>
              <a:t> </a:t>
            </a:r>
            <a:r>
              <a:rPr lang="it-IT" dirty="0" err="1" smtClean="0"/>
              <a:t>used</a:t>
            </a:r>
            <a:r>
              <a:rPr lang="it-IT" dirty="0" smtClean="0"/>
              <a:t> </a:t>
            </a:r>
            <a:r>
              <a:rPr lang="it-IT" dirty="0" err="1" smtClean="0"/>
              <a:t>over</a:t>
            </a:r>
            <a:r>
              <a:rPr lang="it-IT" dirty="0" smtClean="0"/>
              <a:t> SNEW-1 and SNEW-2 </a:t>
            </a:r>
            <a:r>
              <a:rPr lang="it-IT" dirty="0" err="1" smtClean="0"/>
              <a:t>may</a:t>
            </a:r>
            <a:r>
              <a:rPr lang="it-IT" dirty="0" smtClean="0"/>
              <a:t> </a:t>
            </a:r>
            <a:r>
              <a:rPr lang="it-IT" dirty="0" err="1" smtClean="0"/>
              <a:t>be</a:t>
            </a:r>
            <a:r>
              <a:rPr lang="it-IT" dirty="0" smtClean="0"/>
              <a:t> </a:t>
            </a:r>
            <a:r>
              <a:rPr lang="it-IT" dirty="0" err="1" smtClean="0"/>
              <a:t>reused</a:t>
            </a:r>
            <a:r>
              <a:rPr lang="it-IT" dirty="0" smtClean="0"/>
              <a:t> and </a:t>
            </a:r>
            <a:r>
              <a:rPr lang="it-IT" dirty="0" err="1" smtClean="0"/>
              <a:t>exposed</a:t>
            </a:r>
            <a:r>
              <a:rPr lang="it-IT" dirty="0" smtClean="0"/>
              <a:t> </a:t>
            </a:r>
            <a:r>
              <a:rPr lang="it-IT" dirty="0" err="1" smtClean="0"/>
              <a:t>locally</a:t>
            </a:r>
            <a:r>
              <a:rPr lang="it-IT" dirty="0" smtClean="0"/>
              <a:t> on the </a:t>
            </a:r>
            <a:r>
              <a:rPr lang="it-IT" dirty="0" err="1" smtClean="0"/>
              <a:t>device</a:t>
            </a:r>
            <a:endParaRPr lang="it-IT" dirty="0" smtClean="0"/>
          </a:p>
          <a:p>
            <a:pPr lvl="1"/>
            <a:r>
              <a:rPr lang="it-IT" dirty="0" smtClean="0"/>
              <a:t>The “</a:t>
            </a:r>
            <a:r>
              <a:rPr lang="it-IT" dirty="0" err="1" smtClean="0"/>
              <a:t>subscription</a:t>
            </a:r>
            <a:r>
              <a:rPr lang="it-IT" dirty="0" smtClean="0"/>
              <a:t>” </a:t>
            </a:r>
            <a:r>
              <a:rPr lang="it-IT" dirty="0" err="1" smtClean="0"/>
              <a:t>mechanism</a:t>
            </a:r>
            <a:r>
              <a:rPr lang="it-IT" dirty="0" smtClean="0"/>
              <a:t> </a:t>
            </a:r>
            <a:r>
              <a:rPr lang="it-IT" dirty="0" err="1" smtClean="0"/>
              <a:t>defined</a:t>
            </a:r>
            <a:r>
              <a:rPr lang="it-IT" dirty="0" smtClean="0"/>
              <a:t> in SNEW 1.0 </a:t>
            </a:r>
            <a:r>
              <a:rPr lang="it-IT" dirty="0" err="1" smtClean="0"/>
              <a:t>over</a:t>
            </a:r>
            <a:r>
              <a:rPr lang="it-IT" dirty="0" smtClean="0"/>
              <a:t> SNEW-1 </a:t>
            </a:r>
            <a:r>
              <a:rPr lang="it-IT" dirty="0" err="1" smtClean="0"/>
              <a:t>may</a:t>
            </a:r>
            <a:r>
              <a:rPr lang="it-IT" dirty="0" smtClean="0"/>
              <a:t> </a:t>
            </a:r>
            <a:r>
              <a:rPr lang="it-IT" dirty="0" err="1" smtClean="0"/>
              <a:t>be</a:t>
            </a:r>
            <a:r>
              <a:rPr lang="it-IT" dirty="0" smtClean="0"/>
              <a:t> </a:t>
            </a:r>
            <a:r>
              <a:rPr lang="it-IT" dirty="0" err="1" smtClean="0"/>
              <a:t>reused</a:t>
            </a:r>
            <a:r>
              <a:rPr lang="it-IT" dirty="0" smtClean="0"/>
              <a:t> </a:t>
            </a:r>
            <a:r>
              <a:rPr lang="it-IT" dirty="0" err="1" smtClean="0"/>
              <a:t>to</a:t>
            </a:r>
            <a:r>
              <a:rPr lang="it-IT" dirty="0" smtClean="0"/>
              <a:t> </a:t>
            </a:r>
            <a:r>
              <a:rPr lang="it-IT" dirty="0" err="1" smtClean="0"/>
              <a:t>receive</a:t>
            </a:r>
            <a:r>
              <a:rPr lang="it-IT" dirty="0" smtClean="0"/>
              <a:t> </a:t>
            </a:r>
            <a:r>
              <a:rPr lang="it-IT" dirty="0" err="1" smtClean="0"/>
              <a:t>notifications</a:t>
            </a:r>
            <a:r>
              <a:rPr lang="it-IT" dirty="0" smtClean="0"/>
              <a:t> </a:t>
            </a:r>
          </a:p>
          <a:p>
            <a:pPr lvl="2"/>
            <a:r>
              <a:rPr lang="it-IT" dirty="0" err="1" smtClean="0"/>
              <a:t>Based</a:t>
            </a:r>
            <a:r>
              <a:rPr lang="it-IT" dirty="0" smtClean="0"/>
              <a:t> on </a:t>
            </a:r>
            <a:r>
              <a:rPr lang="it-IT" dirty="0" err="1" smtClean="0"/>
              <a:t>Pubsubhubbub</a:t>
            </a:r>
            <a:r>
              <a:rPr lang="it-IT" dirty="0" smtClean="0"/>
              <a:t>, W3C </a:t>
            </a:r>
            <a:r>
              <a:rPr lang="it-IT" dirty="0" err="1" smtClean="0"/>
              <a:t>Server-Sent</a:t>
            </a:r>
            <a:r>
              <a:rPr lang="it-IT" dirty="0" smtClean="0"/>
              <a:t> </a:t>
            </a:r>
            <a:r>
              <a:rPr lang="it-IT" dirty="0" err="1" smtClean="0"/>
              <a:t>Events</a:t>
            </a:r>
            <a:r>
              <a:rPr lang="it-IT" dirty="0" smtClean="0"/>
              <a:t> and OMA </a:t>
            </a:r>
            <a:r>
              <a:rPr lang="it-IT" dirty="0" err="1" smtClean="0"/>
              <a:t>Push</a:t>
            </a:r>
            <a:r>
              <a:rPr lang="it-IT" dirty="0" smtClean="0"/>
              <a:t> </a:t>
            </a:r>
            <a:r>
              <a:rPr lang="it-IT" dirty="0" err="1" smtClean="0"/>
              <a:t>channel</a:t>
            </a:r>
            <a:r>
              <a:rPr lang="it-IT" dirty="0" smtClean="0"/>
              <a:t> </a:t>
            </a:r>
            <a:r>
              <a:rPr lang="it-IT" dirty="0" err="1" smtClean="0"/>
              <a:t>negotiation</a:t>
            </a:r>
            <a:r>
              <a:rPr lang="it-IT" dirty="0" smtClean="0"/>
              <a:t> </a:t>
            </a:r>
            <a:r>
              <a:rPr lang="it-IT" dirty="0" err="1" smtClean="0"/>
              <a:t>over</a:t>
            </a:r>
            <a:r>
              <a:rPr lang="it-IT" dirty="0" smtClean="0"/>
              <a:t> HTTP</a:t>
            </a:r>
          </a:p>
          <a:p>
            <a:pPr lvl="2"/>
            <a:r>
              <a:rPr lang="it-IT" dirty="0" err="1" smtClean="0"/>
              <a:t>Such</a:t>
            </a:r>
            <a:r>
              <a:rPr lang="it-IT" dirty="0" smtClean="0"/>
              <a:t> </a:t>
            </a:r>
            <a:r>
              <a:rPr lang="it-IT" dirty="0" err="1" smtClean="0"/>
              <a:t>mechanism</a:t>
            </a:r>
            <a:r>
              <a:rPr lang="it-IT" dirty="0" smtClean="0"/>
              <a:t> </a:t>
            </a:r>
            <a:r>
              <a:rPr lang="it-IT" dirty="0" err="1" smtClean="0"/>
              <a:t>may</a:t>
            </a:r>
            <a:r>
              <a:rPr lang="it-IT" dirty="0" smtClean="0"/>
              <a:t> </a:t>
            </a:r>
            <a:r>
              <a:rPr lang="it-IT" dirty="0" err="1" smtClean="0"/>
              <a:t>be</a:t>
            </a:r>
            <a:r>
              <a:rPr lang="it-IT" dirty="0" smtClean="0"/>
              <a:t> </a:t>
            </a:r>
            <a:r>
              <a:rPr lang="it-IT" dirty="0" err="1" smtClean="0"/>
              <a:t>generalized</a:t>
            </a:r>
            <a:r>
              <a:rPr lang="it-IT" dirty="0" smtClean="0"/>
              <a:t> and </a:t>
            </a:r>
            <a:r>
              <a:rPr lang="it-IT" dirty="0" err="1" smtClean="0"/>
              <a:t>applicable</a:t>
            </a:r>
            <a:r>
              <a:rPr lang="it-IT" dirty="0" smtClean="0"/>
              <a:t> </a:t>
            </a:r>
            <a:r>
              <a:rPr lang="it-IT" dirty="0" err="1" smtClean="0"/>
              <a:t>to</a:t>
            </a:r>
            <a:r>
              <a:rPr lang="it-IT" dirty="0" smtClean="0"/>
              <a:t> </a:t>
            </a:r>
            <a:r>
              <a:rPr lang="it-IT" dirty="0" err="1" smtClean="0"/>
              <a:t>other</a:t>
            </a:r>
            <a:r>
              <a:rPr lang="it-IT" dirty="0" smtClean="0"/>
              <a:t> </a:t>
            </a:r>
            <a:r>
              <a:rPr lang="it-IT" dirty="0" err="1" smtClean="0"/>
              <a:t>Device</a:t>
            </a:r>
            <a:r>
              <a:rPr lang="it-IT" dirty="0" smtClean="0"/>
              <a:t> </a:t>
            </a:r>
            <a:r>
              <a:rPr lang="it-IT" dirty="0" err="1" smtClean="0"/>
              <a:t>APIs</a:t>
            </a:r>
            <a:endParaRPr lang="it-IT" dirty="0" smtClean="0"/>
          </a:p>
          <a:p>
            <a:pPr lvl="1"/>
            <a:r>
              <a:rPr lang="it-IT" dirty="0" err="1" smtClean="0"/>
              <a:t>Other</a:t>
            </a:r>
            <a:r>
              <a:rPr lang="it-IT" dirty="0" smtClean="0"/>
              <a:t> </a:t>
            </a:r>
            <a:r>
              <a:rPr lang="it-IT" dirty="0" err="1" smtClean="0"/>
              <a:t>bindings</a:t>
            </a:r>
            <a:r>
              <a:rPr lang="it-IT" dirty="0" smtClean="0"/>
              <a:t> </a:t>
            </a:r>
            <a:r>
              <a:rPr lang="it-IT" dirty="0" err="1" smtClean="0"/>
              <a:t>may</a:t>
            </a:r>
            <a:r>
              <a:rPr lang="it-IT" dirty="0" smtClean="0"/>
              <a:t> </a:t>
            </a:r>
            <a:r>
              <a:rPr lang="it-IT" dirty="0" err="1" smtClean="0"/>
              <a:t>be</a:t>
            </a:r>
            <a:r>
              <a:rPr lang="it-IT" dirty="0" smtClean="0"/>
              <a:t> </a:t>
            </a:r>
            <a:r>
              <a:rPr lang="it-IT" dirty="0" err="1" smtClean="0"/>
              <a:t>used</a:t>
            </a:r>
            <a:r>
              <a:rPr lang="it-IT" dirty="0" smtClean="0"/>
              <a:t>/</a:t>
            </a:r>
            <a:r>
              <a:rPr lang="it-IT" dirty="0" err="1" smtClean="0"/>
              <a:t>defined</a:t>
            </a:r>
            <a:r>
              <a:rPr lang="it-IT" dirty="0" smtClean="0"/>
              <a:t> </a:t>
            </a:r>
            <a:r>
              <a:rPr lang="it-IT" dirty="0" err="1" smtClean="0"/>
              <a:t>specifically</a:t>
            </a:r>
            <a:r>
              <a:rPr lang="it-IT" dirty="0" smtClean="0"/>
              <a:t> </a:t>
            </a:r>
            <a:r>
              <a:rPr lang="it-IT" dirty="0" err="1" smtClean="0"/>
              <a:t>for</a:t>
            </a:r>
            <a:r>
              <a:rPr lang="it-IT" dirty="0" smtClean="0"/>
              <a:t> (SNEW) </a:t>
            </a:r>
            <a:r>
              <a:rPr lang="it-IT" dirty="0" err="1" smtClean="0"/>
              <a:t>Device</a:t>
            </a:r>
            <a:r>
              <a:rPr lang="it-IT" dirty="0" smtClean="0"/>
              <a:t> </a:t>
            </a:r>
            <a:r>
              <a:rPr lang="it-IT" dirty="0" err="1" smtClean="0"/>
              <a:t>APIs</a:t>
            </a:r>
            <a:r>
              <a:rPr lang="it-IT" dirty="0" smtClean="0"/>
              <a:t> </a:t>
            </a:r>
            <a:r>
              <a:rPr lang="it-IT" dirty="0" err="1" smtClean="0"/>
              <a:t>to</a:t>
            </a:r>
            <a:r>
              <a:rPr lang="it-IT" dirty="0" smtClean="0"/>
              <a:t> </a:t>
            </a:r>
            <a:r>
              <a:rPr lang="it-IT" dirty="0" err="1" smtClean="0"/>
              <a:t>optimize</a:t>
            </a:r>
            <a:r>
              <a:rPr lang="it-IT" dirty="0" smtClean="0"/>
              <a:t> </a:t>
            </a:r>
            <a:r>
              <a:rPr lang="it-IT" dirty="0" err="1" smtClean="0"/>
              <a:t>bidirectional</a:t>
            </a:r>
            <a:r>
              <a:rPr lang="it-IT" dirty="0" smtClean="0"/>
              <a:t> and/or </a:t>
            </a:r>
            <a:r>
              <a:rPr lang="it-IT" dirty="0" err="1" smtClean="0"/>
              <a:t>high-throughput</a:t>
            </a:r>
            <a:r>
              <a:rPr lang="it-IT" dirty="0" smtClean="0"/>
              <a:t> </a:t>
            </a:r>
            <a:r>
              <a:rPr lang="it-IT" dirty="0" err="1" smtClean="0"/>
              <a:t>interactions</a:t>
            </a:r>
            <a:r>
              <a:rPr lang="it-IT" dirty="0" smtClean="0"/>
              <a:t> (e.g. </a:t>
            </a:r>
            <a:r>
              <a:rPr lang="it-IT" dirty="0" err="1" smtClean="0"/>
              <a:t>websockets</a:t>
            </a:r>
            <a:r>
              <a:rPr lang="it-IT" dirty="0" smtClean="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SNEW Device APIs (2/3)</a:t>
            </a:r>
            <a:endParaRPr lang="fr-FR" dirty="0"/>
          </a:p>
        </p:txBody>
      </p:sp>
      <p:sp>
        <p:nvSpPr>
          <p:cNvPr id="5" name="Segnaposto contenuto 4"/>
          <p:cNvSpPr>
            <a:spLocks noGrp="1"/>
          </p:cNvSpPr>
          <p:nvPr>
            <p:ph idx="1"/>
          </p:nvPr>
        </p:nvSpPr>
        <p:spPr>
          <a:xfrm>
            <a:off x="292100" y="996950"/>
            <a:ext cx="8778875" cy="5383212"/>
          </a:xfrm>
        </p:spPr>
        <p:txBody>
          <a:bodyPr/>
          <a:lstStyle/>
          <a:p>
            <a:pPr marL="514350" indent="-514350">
              <a:buFont typeface="+mj-lt"/>
              <a:buAutoNum type="arabicPeriod" startAt="2"/>
            </a:pPr>
            <a:r>
              <a:rPr lang="it-IT" dirty="0" smtClean="0">
                <a:sym typeface="Wingdings" pitchFamily="2" charset="2"/>
              </a:rPr>
              <a:t>Multiple </a:t>
            </a:r>
            <a:r>
              <a:rPr lang="it-IT" dirty="0" err="1" smtClean="0">
                <a:sym typeface="Wingdings" pitchFamily="2" charset="2"/>
              </a:rPr>
              <a:t>device</a:t>
            </a:r>
            <a:r>
              <a:rPr lang="it-IT" dirty="0" smtClean="0">
                <a:sym typeface="Wingdings" pitchFamily="2" charset="2"/>
              </a:rPr>
              <a:t> </a:t>
            </a:r>
            <a:r>
              <a:rPr lang="it-IT" dirty="0" err="1" smtClean="0">
                <a:sym typeface="Wingdings" pitchFamily="2" charset="2"/>
              </a:rPr>
              <a:t>applications</a:t>
            </a:r>
            <a:r>
              <a:rPr lang="it-IT" dirty="0" smtClean="0">
                <a:sym typeface="Wingdings" pitchFamily="2" charset="2"/>
              </a:rPr>
              <a:t> </a:t>
            </a:r>
            <a:r>
              <a:rPr lang="it-IT" dirty="0" err="1" smtClean="0">
                <a:sym typeface="Wingdings" pitchFamily="2" charset="2"/>
              </a:rPr>
              <a:t>support</a:t>
            </a:r>
            <a:endParaRPr lang="it-IT" dirty="0" smtClean="0">
              <a:sym typeface="Wingdings" pitchFamily="2" charset="2"/>
            </a:endParaRPr>
          </a:p>
          <a:p>
            <a:pPr marL="744538" lvl="1" indent="-514350"/>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to</a:t>
            </a:r>
            <a:r>
              <a:rPr lang="it-IT" dirty="0" smtClean="0">
                <a:sym typeface="Wingdings" pitchFamily="2" charset="2"/>
              </a:rPr>
              <a:t> </a:t>
            </a:r>
            <a:r>
              <a:rPr lang="it-IT" dirty="0" err="1" smtClean="0">
                <a:sym typeface="Wingdings" pitchFamily="2" charset="2"/>
              </a:rPr>
              <a:t>distinguish</a:t>
            </a:r>
            <a:r>
              <a:rPr lang="it-IT" dirty="0" smtClean="0">
                <a:sym typeface="Wingdings" pitchFamily="2" charset="2"/>
              </a:rPr>
              <a:t> </a:t>
            </a:r>
            <a:r>
              <a:rPr lang="it-IT" dirty="0" err="1" smtClean="0">
                <a:sym typeface="Wingdings" pitchFamily="2" charset="2"/>
              </a:rPr>
              <a:t>applications</a:t>
            </a:r>
            <a:r>
              <a:rPr lang="it-IT" dirty="0" smtClean="0">
                <a:sym typeface="Wingdings" pitchFamily="2" charset="2"/>
              </a:rPr>
              <a:t> </a:t>
            </a:r>
            <a:r>
              <a:rPr lang="it-IT" dirty="0" err="1" smtClean="0">
                <a:sym typeface="Wingdings" pitchFamily="2" charset="2"/>
              </a:rPr>
              <a:t>from</a:t>
            </a:r>
            <a:r>
              <a:rPr lang="it-IT" dirty="0" smtClean="0">
                <a:sym typeface="Wingdings" pitchFamily="2" charset="2"/>
              </a:rPr>
              <a:t> </a:t>
            </a:r>
            <a:r>
              <a:rPr lang="it-IT" dirty="0" err="1" smtClean="0">
                <a:sym typeface="Wingdings" pitchFamily="2" charset="2"/>
              </a:rPr>
              <a:t>each</a:t>
            </a:r>
            <a:r>
              <a:rPr lang="it-IT" dirty="0" smtClean="0">
                <a:sym typeface="Wingdings" pitchFamily="2" charset="2"/>
              </a:rPr>
              <a:t> </a:t>
            </a:r>
            <a:r>
              <a:rPr lang="it-IT" dirty="0" err="1" smtClean="0">
                <a:sym typeface="Wingdings" pitchFamily="2" charset="2"/>
              </a:rPr>
              <a:t>other</a:t>
            </a:r>
            <a:r>
              <a:rPr lang="it-IT" dirty="0" smtClean="0">
                <a:sym typeface="Wingdings" pitchFamily="2" charset="2"/>
              </a:rPr>
              <a:t> </a:t>
            </a:r>
            <a:r>
              <a:rPr lang="it-IT" dirty="0" err="1" smtClean="0">
                <a:sym typeface="Wingdings" pitchFamily="2" charset="2"/>
              </a:rPr>
              <a:t>for</a:t>
            </a:r>
            <a:r>
              <a:rPr lang="it-IT" dirty="0" smtClean="0">
                <a:sym typeface="Wingdings" pitchFamily="2" charset="2"/>
              </a:rPr>
              <a:t> </a:t>
            </a:r>
            <a:r>
              <a:rPr lang="it-IT" dirty="0" err="1" smtClean="0">
                <a:sym typeface="Wingdings" pitchFamily="2" charset="2"/>
              </a:rPr>
              <a:t>authorization</a:t>
            </a:r>
            <a:r>
              <a:rPr lang="it-IT" dirty="0" smtClean="0">
                <a:sym typeface="Wingdings" pitchFamily="2" charset="2"/>
              </a:rPr>
              <a:t> </a:t>
            </a:r>
            <a:r>
              <a:rPr lang="it-IT" dirty="0" err="1" smtClean="0">
                <a:sym typeface="Wingdings" pitchFamily="2" charset="2"/>
              </a:rPr>
              <a:t>purposes</a:t>
            </a:r>
            <a:r>
              <a:rPr lang="it-IT" dirty="0" smtClean="0">
                <a:sym typeface="Wingdings" pitchFamily="2" charset="2"/>
              </a:rPr>
              <a:t> and </a:t>
            </a:r>
            <a:r>
              <a:rPr lang="it-IT" dirty="0" err="1" smtClean="0">
                <a:sym typeface="Wingdings" pitchFamily="2" charset="2"/>
              </a:rPr>
              <a:t>local</a:t>
            </a:r>
            <a:r>
              <a:rPr lang="it-IT" dirty="0" smtClean="0">
                <a:sym typeface="Wingdings" pitchFamily="2" charset="2"/>
              </a:rPr>
              <a:t> </a:t>
            </a:r>
            <a:r>
              <a:rPr lang="it-IT" dirty="0" err="1" smtClean="0">
                <a:sym typeface="Wingdings" pitchFamily="2" charset="2"/>
              </a:rPr>
              <a:t>dispatch</a:t>
            </a:r>
            <a:r>
              <a:rPr lang="it-IT" dirty="0" smtClean="0">
                <a:sym typeface="Wingdings" pitchFamily="2" charset="2"/>
              </a:rPr>
              <a:t> of </a:t>
            </a:r>
            <a:r>
              <a:rPr lang="it-IT" dirty="0" err="1" smtClean="0">
                <a:sym typeface="Wingdings" pitchFamily="2" charset="2"/>
              </a:rPr>
              <a:t>notifications</a:t>
            </a:r>
            <a:r>
              <a:rPr lang="it-IT" dirty="0" smtClean="0">
                <a:sym typeface="Wingdings" pitchFamily="2" charset="2"/>
              </a:rPr>
              <a:t>.</a:t>
            </a:r>
          </a:p>
          <a:p>
            <a:pPr marL="744538" lvl="1" indent="-514350"/>
            <a:r>
              <a:rPr lang="it-IT" dirty="0" smtClean="0">
                <a:sym typeface="Wingdings" pitchFamily="2" charset="2"/>
              </a:rPr>
              <a:t>An </a:t>
            </a:r>
            <a:r>
              <a:rPr lang="it-IT" dirty="0" err="1" smtClean="0">
                <a:sym typeface="Wingdings" pitchFamily="2" charset="2"/>
              </a:rPr>
              <a:t>application</a:t>
            </a:r>
            <a:r>
              <a:rPr lang="it-IT" dirty="0" smtClean="0">
                <a:sym typeface="Wingdings" pitchFamily="2" charset="2"/>
              </a:rPr>
              <a:t> </a:t>
            </a:r>
            <a:r>
              <a:rPr lang="it-IT" dirty="0" err="1" smtClean="0">
                <a:sym typeface="Wingdings" pitchFamily="2" charset="2"/>
              </a:rPr>
              <a:t>identifier</a:t>
            </a:r>
            <a:r>
              <a:rPr lang="it-IT" dirty="0" smtClean="0">
                <a:sym typeface="Wingdings" pitchFamily="2" charset="2"/>
              </a:rPr>
              <a:t> </a:t>
            </a:r>
            <a:r>
              <a:rPr lang="it-IT" dirty="0" err="1" smtClean="0">
                <a:sym typeface="Wingdings" pitchFamily="2" charset="2"/>
              </a:rPr>
              <a:t>may</a:t>
            </a:r>
            <a:r>
              <a:rPr lang="it-IT" dirty="0" smtClean="0">
                <a:sym typeface="Wingdings" pitchFamily="2" charset="2"/>
              </a:rPr>
              <a:t> </a:t>
            </a:r>
            <a:r>
              <a:rPr lang="it-IT" dirty="0" err="1" smtClean="0">
                <a:sym typeface="Wingdings" pitchFamily="2" charset="2"/>
              </a:rPr>
              <a:t>be</a:t>
            </a:r>
            <a:r>
              <a:rPr lang="it-IT" dirty="0" smtClean="0">
                <a:sym typeface="Wingdings" pitchFamily="2" charset="2"/>
              </a:rPr>
              <a:t> </a:t>
            </a:r>
            <a:r>
              <a:rPr lang="it-IT" dirty="0" err="1" smtClean="0">
                <a:sym typeface="Wingdings" pitchFamily="2" charset="2"/>
              </a:rPr>
              <a:t>needed</a:t>
            </a:r>
            <a:r>
              <a:rPr lang="it-IT" dirty="0" smtClean="0">
                <a:sym typeface="Wingdings" pitchFamily="2" charset="2"/>
              </a:rPr>
              <a:t> </a:t>
            </a:r>
            <a:r>
              <a:rPr lang="it-IT" dirty="0" err="1" smtClean="0">
                <a:sym typeface="Wingdings" pitchFamily="2" charset="2"/>
              </a:rPr>
              <a:t>that</a:t>
            </a:r>
            <a:r>
              <a:rPr lang="it-IT" dirty="0" smtClean="0">
                <a:sym typeface="Wingdings" pitchFamily="2" charset="2"/>
              </a:rPr>
              <a:t> </a:t>
            </a:r>
            <a:r>
              <a:rPr lang="it-IT" dirty="0" err="1" smtClean="0">
                <a:sym typeface="Wingdings" pitchFamily="2" charset="2"/>
              </a:rPr>
              <a:t>could</a:t>
            </a:r>
            <a:r>
              <a:rPr lang="it-IT" dirty="0" smtClean="0">
                <a:sym typeface="Wingdings" pitchFamily="2" charset="2"/>
              </a:rPr>
              <a:t> </a:t>
            </a:r>
            <a:r>
              <a:rPr lang="it-IT" dirty="0" err="1" smtClean="0">
                <a:sym typeface="Wingdings" pitchFamily="2" charset="2"/>
              </a:rPr>
              <a:t>be</a:t>
            </a:r>
            <a:r>
              <a:rPr lang="it-IT" dirty="0" smtClean="0">
                <a:sym typeface="Wingdings" pitchFamily="2" charset="2"/>
              </a:rPr>
              <a:t> </a:t>
            </a:r>
            <a:r>
              <a:rPr lang="it-IT" dirty="0" err="1" smtClean="0">
                <a:sym typeface="Wingdings" pitchFamily="2" charset="2"/>
              </a:rPr>
              <a:t>provided</a:t>
            </a:r>
            <a:r>
              <a:rPr lang="it-IT" dirty="0" smtClean="0">
                <a:sym typeface="Wingdings" pitchFamily="2" charset="2"/>
              </a:rPr>
              <a:t> at </a:t>
            </a:r>
            <a:r>
              <a:rPr lang="it-IT" dirty="0" err="1" smtClean="0">
                <a:sym typeface="Wingdings" pitchFamily="2" charset="2"/>
              </a:rPr>
              <a:t>app</a:t>
            </a:r>
            <a:r>
              <a:rPr lang="it-IT" dirty="0" smtClean="0">
                <a:sym typeface="Wingdings" pitchFamily="2" charset="2"/>
              </a:rPr>
              <a:t> </a:t>
            </a:r>
            <a:r>
              <a:rPr lang="it-IT" dirty="0" err="1" smtClean="0">
                <a:sym typeface="Wingdings" pitchFamily="2" charset="2"/>
              </a:rPr>
              <a:t>registration</a:t>
            </a:r>
            <a:r>
              <a:rPr lang="it-IT" dirty="0" smtClean="0">
                <a:sym typeface="Wingdings" pitchFamily="2" charset="2"/>
              </a:rPr>
              <a:t> </a:t>
            </a:r>
            <a:r>
              <a:rPr lang="it-IT" dirty="0" err="1" smtClean="0">
                <a:sym typeface="Wingdings" pitchFamily="2" charset="2"/>
              </a:rPr>
              <a:t>time</a:t>
            </a:r>
            <a:r>
              <a:rPr lang="it-IT" dirty="0" smtClean="0">
                <a:sym typeface="Wingdings" pitchFamily="2" charset="2"/>
              </a:rPr>
              <a:t> (</a:t>
            </a:r>
            <a:r>
              <a:rPr lang="it-IT" dirty="0" err="1" smtClean="0">
                <a:sym typeface="Wingdings" pitchFamily="2" charset="2"/>
              </a:rPr>
              <a:t>by</a:t>
            </a:r>
            <a:r>
              <a:rPr lang="it-IT" dirty="0" smtClean="0">
                <a:sym typeface="Wingdings" pitchFamily="2" charset="2"/>
              </a:rPr>
              <a:t> the </a:t>
            </a:r>
            <a:r>
              <a:rPr lang="it-IT" dirty="0" err="1" smtClean="0">
                <a:sym typeface="Wingdings" pitchFamily="2" charset="2"/>
              </a:rPr>
              <a:t>developer</a:t>
            </a:r>
            <a:r>
              <a:rPr lang="it-IT" dirty="0" smtClean="0">
                <a:sym typeface="Wingdings" pitchFamily="2" charset="2"/>
              </a:rPr>
              <a:t>)</a:t>
            </a:r>
          </a:p>
          <a:p>
            <a:pPr marL="973138" lvl="2" indent="-514350"/>
            <a:r>
              <a:rPr lang="it-IT" dirty="0" err="1" smtClean="0">
                <a:sym typeface="Wingdings" pitchFamily="2" charset="2"/>
              </a:rPr>
              <a:t>Application</a:t>
            </a:r>
            <a:r>
              <a:rPr lang="it-IT" dirty="0" smtClean="0">
                <a:sym typeface="Wingdings" pitchFamily="2" charset="2"/>
              </a:rPr>
              <a:t> </a:t>
            </a:r>
            <a:r>
              <a:rPr lang="it-IT" dirty="0" err="1" smtClean="0">
                <a:sym typeface="Wingdings" pitchFamily="2" charset="2"/>
              </a:rPr>
              <a:t>registration</a:t>
            </a:r>
            <a:r>
              <a:rPr lang="it-IT" dirty="0" smtClean="0">
                <a:sym typeface="Wingdings" pitchFamily="2" charset="2"/>
              </a:rPr>
              <a:t> </a:t>
            </a:r>
            <a:r>
              <a:rPr lang="it-IT" dirty="0" err="1" smtClean="0">
                <a:sym typeface="Wingdings" pitchFamily="2" charset="2"/>
              </a:rPr>
              <a:t>is</a:t>
            </a:r>
            <a:r>
              <a:rPr lang="it-IT" dirty="0" smtClean="0">
                <a:sym typeface="Wingdings" pitchFamily="2" charset="2"/>
              </a:rPr>
              <a:t> a SNEW-2 interface </a:t>
            </a:r>
            <a:r>
              <a:rPr lang="it-IT" dirty="0" err="1" smtClean="0">
                <a:sym typeface="Wingdings" pitchFamily="2" charset="2"/>
              </a:rPr>
              <a:t>feature</a:t>
            </a:r>
            <a:r>
              <a:rPr lang="it-IT" dirty="0" smtClean="0">
                <a:sym typeface="Wingdings" pitchFamily="2" charset="2"/>
              </a:rPr>
              <a:t> of SNEW 1.1</a:t>
            </a:r>
          </a:p>
          <a:p>
            <a:pPr lvl="1"/>
            <a:endParaRPr lang="it-IT" dirty="0" smtClean="0">
              <a:sym typeface="Wingdings" pitchFamily="2" charset="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SNEW Device APIs</a:t>
            </a:r>
            <a:endParaRPr lang="fr-FR" dirty="0"/>
          </a:p>
        </p:txBody>
      </p:sp>
      <p:sp>
        <p:nvSpPr>
          <p:cNvPr id="5" name="Segnaposto contenuto 4"/>
          <p:cNvSpPr>
            <a:spLocks noGrp="1"/>
          </p:cNvSpPr>
          <p:nvPr>
            <p:ph idx="1"/>
          </p:nvPr>
        </p:nvSpPr>
        <p:spPr>
          <a:xfrm>
            <a:off x="292100" y="996950"/>
            <a:ext cx="8778875" cy="5383212"/>
          </a:xfrm>
        </p:spPr>
        <p:txBody>
          <a:bodyPr/>
          <a:lstStyle/>
          <a:p>
            <a:pPr marL="514350" indent="-514350">
              <a:buFont typeface="+mj-lt"/>
              <a:buAutoNum type="arabicPeriod" startAt="3"/>
            </a:pPr>
            <a:r>
              <a:rPr lang="it-IT" dirty="0" err="1" smtClean="0"/>
              <a:t>Authorization</a:t>
            </a:r>
            <a:r>
              <a:rPr lang="it-IT" dirty="0" smtClean="0"/>
              <a:t> (</a:t>
            </a:r>
            <a:r>
              <a:rPr lang="it-IT" dirty="0" err="1" smtClean="0"/>
              <a:t>authz</a:t>
            </a:r>
            <a:r>
              <a:rPr lang="it-IT" dirty="0" smtClean="0"/>
              <a:t>) </a:t>
            </a:r>
            <a:r>
              <a:rPr lang="it-IT" dirty="0" err="1" smtClean="0"/>
              <a:t>support</a:t>
            </a:r>
            <a:endParaRPr lang="it-IT" dirty="0" smtClean="0"/>
          </a:p>
          <a:p>
            <a:pPr lvl="1"/>
            <a:r>
              <a:rPr lang="it-IT" dirty="0" smtClean="0"/>
              <a:t>Access </a:t>
            </a:r>
            <a:r>
              <a:rPr lang="it-IT" dirty="0" err="1" smtClean="0"/>
              <a:t>to</a:t>
            </a:r>
            <a:r>
              <a:rPr lang="it-IT" dirty="0" smtClean="0"/>
              <a:t> </a:t>
            </a:r>
            <a:r>
              <a:rPr lang="it-IT" dirty="0" err="1" smtClean="0"/>
              <a:t>user</a:t>
            </a:r>
            <a:r>
              <a:rPr lang="it-IT" dirty="0" smtClean="0"/>
              <a:t> social information (</a:t>
            </a:r>
            <a:r>
              <a:rPr lang="it-IT" dirty="0" err="1" smtClean="0"/>
              <a:t>profile</a:t>
            </a:r>
            <a:r>
              <a:rPr lang="it-IT" dirty="0" smtClean="0"/>
              <a:t>, </a:t>
            </a:r>
            <a:r>
              <a:rPr lang="it-IT" dirty="0" err="1" smtClean="0"/>
              <a:t>activities</a:t>
            </a:r>
            <a:r>
              <a:rPr lang="it-IT" dirty="0" smtClean="0"/>
              <a:t>) </a:t>
            </a:r>
            <a:r>
              <a:rPr lang="it-IT" dirty="0" err="1" smtClean="0"/>
              <a:t>is</a:t>
            </a:r>
            <a:r>
              <a:rPr lang="it-IT" dirty="0" smtClean="0"/>
              <a:t> </a:t>
            </a:r>
            <a:r>
              <a:rPr lang="it-IT" dirty="0" err="1" smtClean="0"/>
              <a:t>traditionally</a:t>
            </a:r>
            <a:r>
              <a:rPr lang="it-IT" dirty="0" smtClean="0"/>
              <a:t> on </a:t>
            </a:r>
            <a:r>
              <a:rPr lang="it-IT" dirty="0" err="1" smtClean="0"/>
              <a:t>per-user</a:t>
            </a:r>
            <a:r>
              <a:rPr lang="it-IT" dirty="0" smtClean="0"/>
              <a:t> / </a:t>
            </a:r>
            <a:r>
              <a:rPr lang="it-IT" dirty="0" err="1" smtClean="0"/>
              <a:t>per-application</a:t>
            </a:r>
            <a:r>
              <a:rPr lang="it-IT" dirty="0" smtClean="0"/>
              <a:t> </a:t>
            </a:r>
            <a:r>
              <a:rPr lang="it-IT" dirty="0" err="1" smtClean="0"/>
              <a:t>basis</a:t>
            </a:r>
            <a:endParaRPr lang="it-IT" dirty="0" smtClean="0"/>
          </a:p>
          <a:p>
            <a:pPr lvl="2"/>
            <a:r>
              <a:rPr lang="it-IT" dirty="0" err="1" smtClean="0"/>
              <a:t>Application</a:t>
            </a:r>
            <a:r>
              <a:rPr lang="it-IT" dirty="0" smtClean="0"/>
              <a:t> A </a:t>
            </a:r>
            <a:r>
              <a:rPr lang="it-IT" dirty="0" err="1" smtClean="0"/>
              <a:t>may</a:t>
            </a:r>
            <a:r>
              <a:rPr lang="it-IT" dirty="0" smtClean="0"/>
              <a:t> </a:t>
            </a:r>
            <a:r>
              <a:rPr lang="it-IT" dirty="0" err="1" smtClean="0"/>
              <a:t>access</a:t>
            </a:r>
            <a:r>
              <a:rPr lang="it-IT" dirty="0" smtClean="0"/>
              <a:t> information </a:t>
            </a:r>
            <a:r>
              <a:rPr lang="it-IT" err="1" smtClean="0"/>
              <a:t>that</a:t>
            </a:r>
            <a:r>
              <a:rPr lang="it-IT" smtClean="0"/>
              <a:t> Application B may not see</a:t>
            </a:r>
            <a:endParaRPr lang="it-IT" dirty="0" smtClean="0"/>
          </a:p>
          <a:p>
            <a:pPr lvl="1"/>
            <a:r>
              <a:rPr lang="it-IT" dirty="0" smtClean="0"/>
              <a:t>SNEW-1 </a:t>
            </a:r>
            <a:r>
              <a:rPr lang="it-IT" dirty="0" err="1" smtClean="0"/>
              <a:t>relies</a:t>
            </a:r>
            <a:r>
              <a:rPr lang="it-IT" dirty="0" smtClean="0"/>
              <a:t> on OAuth2 </a:t>
            </a:r>
            <a:r>
              <a:rPr lang="it-IT" dirty="0" err="1" smtClean="0"/>
              <a:t>for</a:t>
            </a:r>
            <a:r>
              <a:rPr lang="it-IT" dirty="0" smtClean="0"/>
              <a:t> </a:t>
            </a:r>
            <a:r>
              <a:rPr lang="it-IT" dirty="0" err="1" smtClean="0"/>
              <a:t>authz</a:t>
            </a:r>
            <a:endParaRPr lang="it-IT" dirty="0" smtClean="0"/>
          </a:p>
          <a:p>
            <a:pPr lvl="2"/>
            <a:r>
              <a:rPr lang="it-IT" smtClean="0"/>
              <a:t>Scopes: ([“people” | “activitystreams” | “groups”] “_” [“read” | ”manage”]) | “all”</a:t>
            </a:r>
          </a:p>
          <a:p>
            <a:pPr lvl="2"/>
            <a:r>
              <a:rPr lang="it-IT" smtClean="0"/>
              <a:t>To </a:t>
            </a:r>
            <a:r>
              <a:rPr lang="it-IT" dirty="0" err="1" smtClean="0"/>
              <a:t>be</a:t>
            </a:r>
            <a:r>
              <a:rPr lang="it-IT" dirty="0" smtClean="0"/>
              <a:t> </a:t>
            </a:r>
            <a:r>
              <a:rPr lang="it-IT" dirty="0" err="1" smtClean="0"/>
              <a:t>verified</a:t>
            </a:r>
            <a:r>
              <a:rPr lang="it-IT" dirty="0" smtClean="0"/>
              <a:t> </a:t>
            </a:r>
            <a:r>
              <a:rPr lang="it-IT" dirty="0" err="1" smtClean="0"/>
              <a:t>if</a:t>
            </a:r>
            <a:r>
              <a:rPr lang="it-IT" dirty="0" smtClean="0"/>
              <a:t> the </a:t>
            </a:r>
            <a:r>
              <a:rPr lang="it-IT" dirty="0" err="1" smtClean="0"/>
              <a:t>same</a:t>
            </a:r>
            <a:r>
              <a:rPr lang="it-IT" dirty="0" smtClean="0"/>
              <a:t> </a:t>
            </a:r>
            <a:r>
              <a:rPr lang="it-IT" dirty="0" err="1" smtClean="0"/>
              <a:t>technique</a:t>
            </a:r>
            <a:r>
              <a:rPr lang="it-IT" dirty="0" smtClean="0"/>
              <a:t> </a:t>
            </a:r>
            <a:r>
              <a:rPr lang="it-IT" dirty="0" err="1" smtClean="0"/>
              <a:t>is</a:t>
            </a:r>
            <a:r>
              <a:rPr lang="it-IT" dirty="0" smtClean="0"/>
              <a:t> </a:t>
            </a:r>
            <a:r>
              <a:rPr lang="it-IT" dirty="0" err="1" smtClean="0"/>
              <a:t>applicable</a:t>
            </a:r>
            <a:r>
              <a:rPr lang="it-IT" dirty="0" smtClean="0"/>
              <a:t> on the </a:t>
            </a:r>
            <a:r>
              <a:rPr lang="it-IT" dirty="0" err="1" smtClean="0"/>
              <a:t>device</a:t>
            </a:r>
            <a:endParaRPr lang="it-IT" dirty="0" smtClean="0"/>
          </a:p>
          <a:p>
            <a:pPr lvl="2">
              <a:buNone/>
            </a:pPr>
            <a:endParaRPr lang="it-IT" dirty="0" smtClean="0"/>
          </a:p>
          <a:p>
            <a:pPr marL="514350" indent="-514350">
              <a:buFont typeface="+mj-lt"/>
              <a:buAutoNum type="arabicPeriod" startAt="4"/>
            </a:pPr>
            <a:r>
              <a:rPr lang="it-IT" dirty="0" smtClean="0">
                <a:sym typeface="Wingdings" pitchFamily="2" charset="2"/>
              </a:rPr>
              <a:t>Remote </a:t>
            </a:r>
            <a:r>
              <a:rPr lang="it-IT" dirty="0" err="1" smtClean="0">
                <a:sym typeface="Wingdings" pitchFamily="2" charset="2"/>
              </a:rPr>
              <a:t>device</a:t>
            </a:r>
            <a:r>
              <a:rPr lang="it-IT" dirty="0" smtClean="0">
                <a:sym typeface="Wingdings" pitchFamily="2" charset="2"/>
              </a:rPr>
              <a:t> (</a:t>
            </a:r>
            <a:r>
              <a:rPr lang="it-IT" dirty="0" err="1" smtClean="0">
                <a:sym typeface="Wingdings" pitchFamily="2" charset="2"/>
              </a:rPr>
              <a:t>controlled</a:t>
            </a:r>
            <a:r>
              <a:rPr lang="it-IT" dirty="0" smtClean="0">
                <a:sym typeface="Wingdings" pitchFamily="2" charset="2"/>
              </a:rPr>
              <a:t>) </a:t>
            </a:r>
            <a:r>
              <a:rPr lang="it-IT" dirty="0" err="1" smtClean="0">
                <a:sym typeface="Wingdings" pitchFamily="2" charset="2"/>
              </a:rPr>
              <a:t>access</a:t>
            </a:r>
            <a:r>
              <a:rPr lang="it-IT" dirty="0" smtClean="0">
                <a:sym typeface="Wingdings" pitchFamily="2" charset="2"/>
              </a:rPr>
              <a:t> / </a:t>
            </a:r>
            <a:r>
              <a:rPr lang="it-IT" dirty="0" err="1" smtClean="0">
                <a:sym typeface="Wingdings" pitchFamily="2" charset="2"/>
              </a:rPr>
              <a:t>Proximity</a:t>
            </a:r>
            <a:endParaRPr lang="it-IT" dirty="0" smtClean="0">
              <a:sym typeface="Wingdings" pitchFamily="2" charset="2"/>
            </a:endParaRPr>
          </a:p>
          <a:p>
            <a:pPr marL="744538" lvl="1" indent="-514350"/>
            <a:r>
              <a:rPr lang="it-IT" dirty="0" err="1" smtClean="0"/>
              <a:t>Introduces</a:t>
            </a:r>
            <a:r>
              <a:rPr lang="it-IT" dirty="0" smtClean="0"/>
              <a:t> </a:t>
            </a:r>
            <a:r>
              <a:rPr lang="it-IT" dirty="0" err="1" smtClean="0"/>
              <a:t>non-trivial</a:t>
            </a:r>
            <a:r>
              <a:rPr lang="it-IT" dirty="0" smtClean="0"/>
              <a:t> security </a:t>
            </a:r>
            <a:r>
              <a:rPr lang="it-IT" dirty="0" err="1" smtClean="0"/>
              <a:t>implications</a:t>
            </a:r>
            <a:r>
              <a:rPr lang="it-IT" dirty="0" smtClean="0"/>
              <a:t> </a:t>
            </a:r>
          </a:p>
          <a:p>
            <a:pPr marL="973138" lvl="2" indent="-514350"/>
            <a:r>
              <a:rPr lang="it-IT" dirty="0" err="1" smtClean="0"/>
              <a:t>User-based</a:t>
            </a:r>
            <a:r>
              <a:rPr lang="it-IT" dirty="0" smtClean="0"/>
              <a:t> </a:t>
            </a:r>
            <a:r>
              <a:rPr lang="it-IT" dirty="0" err="1" smtClean="0"/>
              <a:t>authentication</a:t>
            </a:r>
            <a:r>
              <a:rPr lang="it-IT" dirty="0" smtClean="0"/>
              <a:t> + </a:t>
            </a:r>
            <a:r>
              <a:rPr lang="it-IT" dirty="0" err="1" smtClean="0"/>
              <a:t>authorization</a:t>
            </a:r>
            <a:r>
              <a:rPr lang="it-IT" dirty="0" smtClean="0"/>
              <a:t>: </a:t>
            </a:r>
            <a:r>
              <a:rPr lang="it-IT" dirty="0" err="1" smtClean="0"/>
              <a:t>need</a:t>
            </a:r>
            <a:r>
              <a:rPr lang="it-IT" dirty="0" smtClean="0"/>
              <a:t> </a:t>
            </a:r>
            <a:r>
              <a:rPr lang="it-IT" dirty="0" err="1" smtClean="0"/>
              <a:t>to</a:t>
            </a:r>
            <a:r>
              <a:rPr lang="it-IT" dirty="0" smtClean="0"/>
              <a:t> </a:t>
            </a:r>
            <a:r>
              <a:rPr lang="it-IT" dirty="0" err="1" smtClean="0"/>
              <a:t>identify</a:t>
            </a:r>
            <a:r>
              <a:rPr lang="it-IT" dirty="0" smtClean="0"/>
              <a:t> </a:t>
            </a:r>
            <a:r>
              <a:rPr lang="it-IT" dirty="0" err="1" smtClean="0"/>
              <a:t>requesting</a:t>
            </a:r>
            <a:r>
              <a:rPr lang="it-IT" dirty="0" smtClean="0"/>
              <a:t> </a:t>
            </a:r>
            <a:r>
              <a:rPr lang="it-IT" u="sng" dirty="0" err="1" smtClean="0"/>
              <a:t>user</a:t>
            </a:r>
            <a:r>
              <a:rPr lang="it-IT" dirty="0" smtClean="0"/>
              <a:t> (and </a:t>
            </a:r>
            <a:r>
              <a:rPr lang="it-IT" dirty="0" err="1" smtClean="0"/>
              <a:t>not</a:t>
            </a:r>
            <a:r>
              <a:rPr lang="it-IT" dirty="0" smtClean="0"/>
              <a:t> </a:t>
            </a:r>
            <a:r>
              <a:rPr lang="it-IT" dirty="0" err="1" smtClean="0"/>
              <a:t>device</a:t>
            </a:r>
            <a:r>
              <a:rPr lang="it-IT" dirty="0" smtClean="0"/>
              <a:t>) </a:t>
            </a:r>
            <a:r>
              <a:rPr lang="it-IT" dirty="0" err="1" smtClean="0"/>
              <a:t>whilst</a:t>
            </a:r>
            <a:r>
              <a:rPr lang="it-IT" dirty="0" smtClean="0"/>
              <a:t> </a:t>
            </a:r>
            <a:r>
              <a:rPr lang="it-IT" dirty="0" err="1" smtClean="0"/>
              <a:t>guaranteeing</a:t>
            </a:r>
            <a:r>
              <a:rPr lang="it-IT" dirty="0" smtClean="0"/>
              <a:t> privacy</a:t>
            </a:r>
          </a:p>
          <a:p>
            <a:pPr marL="973138" lvl="2" indent="-514350"/>
            <a:r>
              <a:rPr lang="it-IT" dirty="0" smtClean="0"/>
              <a:t>TLS/HTTPS </a:t>
            </a:r>
            <a:r>
              <a:rPr lang="it-IT" dirty="0" err="1" smtClean="0"/>
              <a:t>support</a:t>
            </a:r>
            <a:r>
              <a:rPr lang="it-IT" dirty="0" smtClean="0"/>
              <a:t>: CA(MNO)</a:t>
            </a:r>
            <a:r>
              <a:rPr lang="it-IT" dirty="0" err="1" smtClean="0"/>
              <a:t>-signed</a:t>
            </a:r>
            <a:r>
              <a:rPr lang="it-IT" dirty="0" smtClean="0"/>
              <a:t> </a:t>
            </a:r>
            <a:r>
              <a:rPr lang="it-IT" dirty="0" err="1" smtClean="0"/>
              <a:t>certificates</a:t>
            </a:r>
            <a:r>
              <a:rPr lang="it-IT" dirty="0" smtClean="0"/>
              <a:t> are </a:t>
            </a:r>
            <a:r>
              <a:rPr lang="it-IT" dirty="0" err="1" smtClean="0"/>
              <a:t>needed</a:t>
            </a:r>
            <a:r>
              <a:rPr lang="it-IT" dirty="0" smtClean="0"/>
              <a:t> </a:t>
            </a:r>
            <a:r>
              <a:rPr lang="it-IT" dirty="0" err="1" smtClean="0"/>
              <a:t>but</a:t>
            </a:r>
            <a:r>
              <a:rPr lang="it-IT" dirty="0" smtClean="0"/>
              <a:t> </a:t>
            </a:r>
            <a:r>
              <a:rPr lang="it-IT" dirty="0" err="1" smtClean="0"/>
              <a:t>addressing</a:t>
            </a:r>
            <a:r>
              <a:rPr lang="it-IT" dirty="0" smtClean="0"/>
              <a:t> </a:t>
            </a:r>
            <a:r>
              <a:rPr lang="it-IT" dirty="0" err="1" smtClean="0"/>
              <a:t>may</a:t>
            </a:r>
            <a:r>
              <a:rPr lang="it-IT" dirty="0" smtClean="0"/>
              <a:t> </a:t>
            </a:r>
            <a:r>
              <a:rPr lang="it-IT" dirty="0" err="1" smtClean="0"/>
              <a:t>be</a:t>
            </a:r>
            <a:r>
              <a:rPr lang="it-IT" dirty="0" smtClean="0"/>
              <a:t> </a:t>
            </a:r>
            <a:r>
              <a:rPr lang="it-IT" dirty="0" err="1" smtClean="0"/>
              <a:t>an</a:t>
            </a:r>
            <a:r>
              <a:rPr lang="it-IT" dirty="0" smtClean="0"/>
              <a:t> </a:t>
            </a:r>
            <a:r>
              <a:rPr lang="it-IT" dirty="0" err="1" smtClean="0"/>
              <a:t>issue</a:t>
            </a:r>
            <a:r>
              <a:rPr lang="it-IT" dirty="0" smtClean="0"/>
              <a:t> (</a:t>
            </a:r>
            <a:r>
              <a:rPr lang="it-IT" dirty="0" err="1" smtClean="0"/>
              <a:t>dynamic</a:t>
            </a:r>
            <a:r>
              <a:rPr lang="it-IT" dirty="0" smtClean="0"/>
              <a:t> IP, </a:t>
            </a:r>
            <a:r>
              <a:rPr lang="it-IT" dirty="0" err="1" smtClean="0"/>
              <a:t>device</a:t>
            </a:r>
            <a:r>
              <a:rPr lang="it-IT" dirty="0" smtClean="0"/>
              <a:t> FQDN, </a:t>
            </a:r>
            <a:r>
              <a:rPr lang="it-IT" dirty="0" err="1" smtClean="0"/>
              <a:t>etc</a:t>
            </a:r>
            <a:r>
              <a:rPr lang="it-IT" dirty="0" smtClean="0"/>
              <a:t>)</a:t>
            </a:r>
            <a:endParaRPr lang="it-IT" dirty="0" smtClean="0">
              <a:sym typeface="Wingdings" pitchFamily="2" charset="2"/>
            </a:endParaRPr>
          </a:p>
          <a:p>
            <a:pPr lvl="2"/>
            <a:endParaRPr lang="it-IT"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Considerations</a:t>
            </a:r>
            <a:r>
              <a:rPr lang="it-IT" dirty="0" smtClean="0"/>
              <a:t> </a:t>
            </a:r>
            <a:r>
              <a:rPr lang="it-IT" dirty="0" err="1" smtClean="0"/>
              <a:t>towards</a:t>
            </a:r>
            <a:r>
              <a:rPr lang="it-IT" dirty="0" smtClean="0"/>
              <a:t> common </a:t>
            </a:r>
            <a:r>
              <a:rPr lang="it-IT" dirty="0" err="1" smtClean="0"/>
              <a:t>guidelines</a:t>
            </a:r>
            <a:endParaRPr lang="fr-FR" dirty="0"/>
          </a:p>
        </p:txBody>
      </p:sp>
      <p:sp>
        <p:nvSpPr>
          <p:cNvPr id="5" name="Segnaposto contenuto 4"/>
          <p:cNvSpPr>
            <a:spLocks noGrp="1"/>
          </p:cNvSpPr>
          <p:nvPr>
            <p:ph idx="1"/>
          </p:nvPr>
        </p:nvSpPr>
        <p:spPr/>
        <p:txBody>
          <a:bodyPr/>
          <a:lstStyle/>
          <a:p>
            <a:r>
              <a:rPr lang="it-IT" dirty="0" err="1" smtClean="0"/>
              <a:t>Allow</a:t>
            </a:r>
            <a:r>
              <a:rPr lang="it-IT" dirty="0" smtClean="0"/>
              <a:t> </a:t>
            </a:r>
            <a:r>
              <a:rPr lang="it-IT" dirty="0" err="1" smtClean="0"/>
              <a:t>for</a:t>
            </a:r>
            <a:r>
              <a:rPr lang="it-IT" dirty="0" smtClean="0"/>
              <a:t> multiple </a:t>
            </a:r>
            <a:r>
              <a:rPr lang="it-IT" dirty="0" err="1" smtClean="0"/>
              <a:t>types</a:t>
            </a:r>
            <a:r>
              <a:rPr lang="it-IT" dirty="0" smtClean="0"/>
              <a:t> of protocols / </a:t>
            </a:r>
            <a:r>
              <a:rPr lang="it-IT" dirty="0" err="1" smtClean="0"/>
              <a:t>bindings</a:t>
            </a:r>
            <a:r>
              <a:rPr lang="it-IT" dirty="0" smtClean="0"/>
              <a:t> </a:t>
            </a:r>
            <a:r>
              <a:rPr lang="it-IT" dirty="0" err="1" smtClean="0"/>
              <a:t>with</a:t>
            </a:r>
            <a:r>
              <a:rPr lang="it-IT" dirty="0" smtClean="0"/>
              <a:t> </a:t>
            </a:r>
            <a:r>
              <a:rPr lang="it-IT" dirty="0" err="1" smtClean="0"/>
              <a:t>related</a:t>
            </a:r>
            <a:r>
              <a:rPr lang="it-IT" dirty="0" smtClean="0"/>
              <a:t> </a:t>
            </a:r>
            <a:r>
              <a:rPr lang="it-IT" dirty="0" err="1" smtClean="0"/>
              <a:t>guidelines</a:t>
            </a:r>
            <a:r>
              <a:rPr lang="it-IT" dirty="0" smtClean="0"/>
              <a:t> </a:t>
            </a:r>
            <a:r>
              <a:rPr lang="it-IT" dirty="0" err="1" smtClean="0"/>
              <a:t>for</a:t>
            </a:r>
            <a:r>
              <a:rPr lang="it-IT" dirty="0" smtClean="0"/>
              <a:t> </a:t>
            </a:r>
            <a:r>
              <a:rPr lang="it-IT" dirty="0" err="1" smtClean="0"/>
              <a:t>usage</a:t>
            </a:r>
            <a:r>
              <a:rPr lang="it-IT" dirty="0" smtClean="0"/>
              <a:t> (e.g. HTTP </a:t>
            </a:r>
            <a:r>
              <a:rPr lang="it-IT" dirty="0" err="1" smtClean="0"/>
              <a:t>to</a:t>
            </a:r>
            <a:r>
              <a:rPr lang="it-IT" dirty="0" smtClean="0"/>
              <a:t> pull, SSE </a:t>
            </a:r>
            <a:r>
              <a:rPr lang="it-IT" dirty="0" err="1" smtClean="0"/>
              <a:t>to</a:t>
            </a:r>
            <a:r>
              <a:rPr lang="it-IT" dirty="0" smtClean="0"/>
              <a:t> </a:t>
            </a:r>
            <a:r>
              <a:rPr lang="it-IT" dirty="0" err="1" smtClean="0"/>
              <a:t>subscribe</a:t>
            </a:r>
            <a:r>
              <a:rPr lang="it-IT" dirty="0" smtClean="0"/>
              <a:t>, WS </a:t>
            </a:r>
            <a:r>
              <a:rPr lang="it-IT" dirty="0" err="1" smtClean="0"/>
              <a:t>to</a:t>
            </a:r>
            <a:r>
              <a:rPr lang="it-IT" dirty="0" smtClean="0"/>
              <a:t> </a:t>
            </a:r>
            <a:r>
              <a:rPr lang="it-IT" dirty="0" err="1" smtClean="0"/>
              <a:t>exchange</a:t>
            </a:r>
            <a:r>
              <a:rPr lang="it-IT" dirty="0" smtClean="0"/>
              <a:t> </a:t>
            </a:r>
            <a:r>
              <a:rPr lang="it-IT" dirty="0" err="1" smtClean="0"/>
              <a:t>bidirectionally</a:t>
            </a:r>
            <a:r>
              <a:rPr lang="it-IT" dirty="0" smtClean="0"/>
              <a:t>)</a:t>
            </a:r>
          </a:p>
          <a:p>
            <a:r>
              <a:rPr lang="en-US" dirty="0" smtClean="0"/>
              <a:t>Record</a:t>
            </a:r>
            <a:r>
              <a:rPr lang="it-IT" dirty="0" smtClean="0"/>
              <a:t> </a:t>
            </a:r>
            <a:r>
              <a:rPr lang="it-IT" dirty="0" err="1" smtClean="0"/>
              <a:t>cross-cuttings</a:t>
            </a:r>
            <a:r>
              <a:rPr lang="it-IT" dirty="0" smtClean="0"/>
              <a:t> </a:t>
            </a:r>
            <a:r>
              <a:rPr lang="it-IT" dirty="0" err="1" smtClean="0"/>
              <a:t>concerns</a:t>
            </a:r>
            <a:r>
              <a:rPr lang="it-IT" dirty="0" smtClean="0"/>
              <a:t> (e.g. security, privacy, remote </a:t>
            </a:r>
            <a:r>
              <a:rPr lang="it-IT" dirty="0" err="1" smtClean="0"/>
              <a:t>access</a:t>
            </a:r>
            <a:r>
              <a:rPr lang="it-IT" dirty="0" smtClean="0"/>
              <a:t>, </a:t>
            </a:r>
            <a:r>
              <a:rPr lang="it-IT" dirty="0" err="1" smtClean="0"/>
              <a:t>etc</a:t>
            </a:r>
            <a:r>
              <a:rPr lang="it-IT" dirty="0" smtClean="0"/>
              <a:t>) and </a:t>
            </a:r>
            <a:r>
              <a:rPr lang="it-IT" dirty="0" err="1" smtClean="0"/>
              <a:t>describe</a:t>
            </a:r>
            <a:r>
              <a:rPr lang="it-IT" dirty="0" smtClean="0"/>
              <a:t> </a:t>
            </a:r>
            <a:r>
              <a:rPr lang="it-IT" dirty="0" err="1" smtClean="0"/>
              <a:t>possible</a:t>
            </a:r>
            <a:r>
              <a:rPr lang="it-IT" dirty="0" smtClean="0"/>
              <a:t> </a:t>
            </a:r>
            <a:r>
              <a:rPr lang="it-IT" dirty="0" err="1" smtClean="0"/>
              <a:t>solutions</a:t>
            </a:r>
            <a:endParaRPr lang="it-IT" dirty="0" smtClean="0"/>
          </a:p>
          <a:p>
            <a:endParaRPr lang="it-IT" dirty="0" smtClean="0"/>
          </a:p>
          <a:p>
            <a:r>
              <a:rPr lang="it-IT" dirty="0" smtClean="0"/>
              <a:t>“</a:t>
            </a:r>
            <a:r>
              <a:rPr lang="it-IT" dirty="0" err="1" smtClean="0"/>
              <a:t>Guidelines</a:t>
            </a:r>
            <a:r>
              <a:rPr lang="it-IT" dirty="0" smtClean="0"/>
              <a:t>” </a:t>
            </a:r>
            <a:r>
              <a:rPr lang="it-IT" dirty="0" err="1" smtClean="0"/>
              <a:t>may</a:t>
            </a:r>
            <a:r>
              <a:rPr lang="it-IT" dirty="0" smtClean="0"/>
              <a:t> </a:t>
            </a:r>
            <a:r>
              <a:rPr lang="it-IT" dirty="0" err="1" smtClean="0"/>
              <a:t>be</a:t>
            </a:r>
            <a:r>
              <a:rPr lang="it-IT" dirty="0" smtClean="0"/>
              <a:t> </a:t>
            </a:r>
            <a:r>
              <a:rPr lang="it-IT" dirty="0" err="1" smtClean="0"/>
              <a:t>evolved</a:t>
            </a:r>
            <a:r>
              <a:rPr lang="it-IT" dirty="0" smtClean="0"/>
              <a:t>/</a:t>
            </a:r>
            <a:r>
              <a:rPr lang="it-IT" dirty="0" err="1" smtClean="0"/>
              <a:t>complemented</a:t>
            </a:r>
            <a:r>
              <a:rPr lang="it-IT" dirty="0" smtClean="0"/>
              <a:t> </a:t>
            </a:r>
            <a:r>
              <a:rPr lang="it-IT" dirty="0" err="1" smtClean="0"/>
              <a:t>by</a:t>
            </a:r>
            <a:r>
              <a:rPr lang="it-IT" dirty="0" smtClean="0"/>
              <a:t> a </a:t>
            </a:r>
            <a:r>
              <a:rPr lang="it-IT" dirty="0" err="1" smtClean="0"/>
              <a:t>generic</a:t>
            </a:r>
            <a:r>
              <a:rPr lang="it-IT" dirty="0" smtClean="0"/>
              <a:t> “</a:t>
            </a:r>
            <a:r>
              <a:rPr lang="it-IT" dirty="0" err="1" smtClean="0"/>
              <a:t>Device</a:t>
            </a:r>
            <a:r>
              <a:rPr lang="it-IT" dirty="0" smtClean="0"/>
              <a:t> API </a:t>
            </a:r>
            <a:r>
              <a:rPr lang="it-IT" dirty="0" err="1" smtClean="0"/>
              <a:t>framework</a:t>
            </a:r>
            <a:r>
              <a:rPr lang="it-IT" dirty="0" smtClean="0"/>
              <a:t>” </a:t>
            </a:r>
            <a:r>
              <a:rPr lang="it-IT" dirty="0" err="1" smtClean="0"/>
              <a:t>enabler</a:t>
            </a:r>
            <a:r>
              <a:rPr lang="it-IT" dirty="0" smtClean="0"/>
              <a:t> </a:t>
            </a:r>
            <a:r>
              <a:rPr lang="it-IT" dirty="0" err="1" smtClean="0"/>
              <a:t>if</a:t>
            </a:r>
            <a:r>
              <a:rPr lang="it-IT" dirty="0" smtClean="0"/>
              <a:t> strong </a:t>
            </a:r>
            <a:r>
              <a:rPr lang="it-IT" dirty="0" err="1" smtClean="0"/>
              <a:t>technical</a:t>
            </a:r>
            <a:r>
              <a:rPr lang="it-IT" dirty="0" smtClean="0"/>
              <a:t> </a:t>
            </a:r>
            <a:r>
              <a:rPr lang="it-IT" dirty="0" err="1" smtClean="0"/>
              <a:t>commonalities</a:t>
            </a:r>
            <a:r>
              <a:rPr lang="it-IT" dirty="0" smtClean="0"/>
              <a:t> are </a:t>
            </a:r>
            <a:r>
              <a:rPr lang="it-IT" dirty="0" err="1" smtClean="0"/>
              <a:t>found</a:t>
            </a:r>
            <a:endParaRPr lang="it-IT" dirty="0" smtClean="0"/>
          </a:p>
          <a:p>
            <a:endParaRPr lang="it-IT" dirty="0" smtClean="0"/>
          </a:p>
          <a:p>
            <a:r>
              <a:rPr lang="it-IT" dirty="0" err="1" smtClean="0"/>
              <a:t>Host-Meta</a:t>
            </a:r>
            <a:r>
              <a:rPr lang="it-IT" dirty="0" smtClean="0"/>
              <a:t> / Webfinger </a:t>
            </a:r>
            <a:r>
              <a:rPr lang="it-IT" dirty="0" err="1" smtClean="0"/>
              <a:t>technologies</a:t>
            </a:r>
            <a:r>
              <a:rPr lang="it-IT" dirty="0" smtClean="0"/>
              <a:t> </a:t>
            </a:r>
            <a:r>
              <a:rPr lang="it-IT" dirty="0" err="1" smtClean="0"/>
              <a:t>may</a:t>
            </a:r>
            <a:r>
              <a:rPr lang="it-IT" dirty="0" smtClean="0"/>
              <a:t> facilitate the </a:t>
            </a:r>
            <a:r>
              <a:rPr lang="it-IT" dirty="0" err="1" smtClean="0"/>
              <a:t>discovery</a:t>
            </a:r>
            <a:r>
              <a:rPr lang="it-IT" dirty="0" smtClean="0"/>
              <a:t> / </a:t>
            </a:r>
            <a:r>
              <a:rPr lang="it-IT" dirty="0" err="1" smtClean="0"/>
              <a:t>access</a:t>
            </a:r>
            <a:r>
              <a:rPr lang="it-IT" dirty="0" smtClean="0"/>
              <a:t> </a:t>
            </a:r>
            <a:r>
              <a:rPr lang="it-IT" dirty="0" err="1" smtClean="0"/>
              <a:t>to</a:t>
            </a:r>
            <a:r>
              <a:rPr lang="it-IT" dirty="0" smtClean="0"/>
              <a:t> </a:t>
            </a:r>
            <a:r>
              <a:rPr lang="it-IT" dirty="0" err="1" smtClean="0"/>
              <a:t>any</a:t>
            </a:r>
            <a:r>
              <a:rPr lang="it-IT" dirty="0" smtClean="0"/>
              <a:t> </a:t>
            </a:r>
            <a:r>
              <a:rPr lang="it-IT" dirty="0" err="1" smtClean="0"/>
              <a:t>Device</a:t>
            </a:r>
            <a:r>
              <a:rPr lang="it-IT" dirty="0" smtClean="0"/>
              <a:t> API</a:t>
            </a:r>
          </a:p>
          <a:p>
            <a:endParaRPr 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a:xfrm>
            <a:off x="292100" y="920750"/>
            <a:ext cx="8778875" cy="5383212"/>
          </a:xfrm>
        </p:spPr>
        <p:txBody>
          <a:bodyPr/>
          <a:lstStyle/>
          <a:p>
            <a:r>
              <a:rPr lang="en-US" dirty="0" smtClean="0"/>
              <a:t>SNEW 1.1 introduces requirements related to Device APIs (SNEW-4 interface)</a:t>
            </a:r>
          </a:p>
          <a:p>
            <a:r>
              <a:rPr lang="en-US" dirty="0" smtClean="0"/>
              <a:t>In particular, SNEW specificities are</a:t>
            </a:r>
          </a:p>
          <a:p>
            <a:pPr lvl="1"/>
            <a:r>
              <a:rPr lang="en-US" dirty="0" smtClean="0"/>
              <a:t>Access Device APIs remotely (and the related security framework)</a:t>
            </a:r>
          </a:p>
          <a:p>
            <a:pPr lvl="1"/>
            <a:r>
              <a:rPr lang="en-US" dirty="0" smtClean="0"/>
              <a:t>User information (identity, profile) is involved (not only device information)</a:t>
            </a:r>
          </a:p>
          <a:p>
            <a:pPr lvl="2"/>
            <a:r>
              <a:rPr lang="en-US" dirty="0" smtClean="0"/>
              <a:t>Both as information *consumed*/exchanged for the purpose of the enabler/service, but also potentially for used for security (</a:t>
            </a:r>
            <a:r>
              <a:rPr lang="en-US" dirty="0" err="1" smtClean="0"/>
              <a:t>authn</a:t>
            </a:r>
            <a:r>
              <a:rPr lang="en-US" dirty="0" smtClean="0"/>
              <a:t>/</a:t>
            </a:r>
            <a:r>
              <a:rPr lang="en-US" dirty="0" err="1" smtClean="0"/>
              <a:t>authz</a:t>
            </a:r>
            <a:r>
              <a:rPr lang="en-US" dirty="0" smtClean="0"/>
              <a:t>/permissions)</a:t>
            </a:r>
          </a:p>
          <a:p>
            <a:pPr lvl="1"/>
            <a:r>
              <a:rPr lang="en-US" dirty="0" smtClean="0"/>
              <a:t>OpenSocial specification could be a candidate for SNEW Device API</a:t>
            </a:r>
          </a:p>
          <a:p>
            <a:pPr lvl="2"/>
            <a:r>
              <a:rPr lang="en-US" dirty="0" smtClean="0"/>
              <a:t>Already used over SNEW-1 and SNEW-2, and maybe of SNEW-6 (proximity)</a:t>
            </a:r>
          </a:p>
          <a:p>
            <a:pPr lvl="1"/>
            <a:r>
              <a:rPr lang="en-US" dirty="0" smtClean="0"/>
              <a:t>Besides, SNEW-1 interface already has support for “subscriptions” that may apply to other enablers</a:t>
            </a:r>
            <a:r>
              <a:rPr lang="en-US" dirty="0" smtClean="0"/>
              <a:t>.</a:t>
            </a:r>
            <a:endParaRPr lang="en-US" dirty="0" smtClean="0"/>
          </a:p>
          <a:p>
            <a:r>
              <a:rPr lang="en-US" dirty="0" smtClean="0"/>
              <a:t>SNEW WA is willing to </a:t>
            </a:r>
            <a:r>
              <a:rPr lang="en-US" u="sng" dirty="0" smtClean="0"/>
              <a:t>share its solutions</a:t>
            </a:r>
            <a:r>
              <a:rPr lang="en-US" dirty="0" smtClean="0"/>
              <a:t> where applicable to other enablers, and conversely </a:t>
            </a:r>
            <a:r>
              <a:rPr lang="en-US" u="sng" dirty="0" smtClean="0"/>
              <a:t>receive feedback</a:t>
            </a:r>
            <a:r>
              <a:rPr lang="en-US" dirty="0" smtClean="0"/>
              <a:t> from approaches taken by  other enablers in relation to Device APIs</a:t>
            </a:r>
          </a:p>
          <a:p>
            <a:pPr lvl="1"/>
            <a:endParaRPr lang="en-US"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41503</TotalTime>
  <Pages>15</Pages>
  <Words>1188</Words>
  <Application>Microsoft Office PowerPoint</Application>
  <PresentationFormat>Personalizzato</PresentationFormat>
  <Paragraphs>121</Paragraphs>
  <Slides>10</Slides>
  <Notes>1</Notes>
  <HiddenSlides>0</HiddenSlides>
  <MMClips>0</MMClips>
  <ScaleCrop>false</ScaleCrop>
  <HeadingPairs>
    <vt:vector size="6" baseType="variant">
      <vt:variant>
        <vt:lpstr>Tema</vt:lpstr>
      </vt:variant>
      <vt:variant>
        <vt:i4>1</vt:i4>
      </vt:variant>
      <vt:variant>
        <vt:lpstr>Server OLE incorporati</vt:lpstr>
      </vt:variant>
      <vt:variant>
        <vt:i4>0</vt:i4>
      </vt:variant>
      <vt:variant>
        <vt:lpstr>Titoli diapositive</vt:lpstr>
      </vt:variant>
      <vt:variant>
        <vt:i4>10</vt:i4>
      </vt:variant>
    </vt:vector>
  </HeadingPairs>
  <TitlesOfParts>
    <vt:vector size="11" baseType="lpstr">
      <vt:lpstr>OMA Template</vt:lpstr>
      <vt:lpstr> OMA-CD-2013-0094R01-INP_Addressing_SNEW_Device_APIs_requirements Addressing SNEW Device APIs requirements</vt:lpstr>
      <vt:lpstr>About this contribution</vt:lpstr>
      <vt:lpstr>SNEW 1.1 Device API Requirements</vt:lpstr>
      <vt:lpstr>Device APIs vs Proximity requirements</vt:lpstr>
      <vt:lpstr>Needs &amp; open issues for SNEW Device APIs (1/3)</vt:lpstr>
      <vt:lpstr>Needs &amp; open issues for SNEW Device APIs (2/3)</vt:lpstr>
      <vt:lpstr>Needs &amp; open issues for SNEW Device APIs</vt:lpstr>
      <vt:lpstr>Considerations towards common guidelines</vt:lpstr>
      <vt:lpstr>Conclusions</vt:lpstr>
      <vt:lpstr>Background: SNEW subscription mechanism</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R01</cp:lastModifiedBy>
  <cp:revision>550</cp:revision>
  <cp:lastPrinted>1999-04-27T06:51:51Z</cp:lastPrinted>
  <dcterms:created xsi:type="dcterms:W3CDTF">2002-03-19T14:05:12Z</dcterms:created>
  <dcterms:modified xsi:type="dcterms:W3CDTF">2013-09-25T02:45:55Z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