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
  </p:notesMasterIdLst>
  <p:handoutMasterIdLst>
    <p:handoutMasterId r:id="rId6"/>
  </p:handoutMasterIdLst>
  <p:sldIdLst>
    <p:sldId id="293" r:id="rId2"/>
    <p:sldId id="331" r:id="rId3"/>
    <p:sldId id="332" r:id="rId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212">
          <p15:clr>
            <a:srgbClr val="A4A3A4"/>
          </p15:clr>
        </p15:guide>
        <p15:guide id="2" pos="2949">
          <p15:clr>
            <a:srgbClr val="A4A3A4"/>
          </p15:clr>
        </p15:guide>
      </p15:sldGuideLst>
    </p:ext>
    <p:ext uri="{2D200454-40CA-4A62-9FC3-DE9A4176ACB9}">
      <p15:notesGuideLst xmlns=""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94745" autoAdjust="0"/>
  </p:normalViewPr>
  <p:slideViewPr>
    <p:cSldViewPr>
      <p:cViewPr varScale="1">
        <p:scale>
          <a:sx n="119" d="100"/>
          <a:sy n="119" d="100"/>
        </p:scale>
        <p:origin x="-774"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is the new </a:t>
            </a:r>
            <a:r>
              <a:rPr lang="en-US" altLang="zh-CN" b="1" smtClean="0">
                <a:latin typeface="Arial" panose="020B0604020202020204" pitchFamily="34" charset="0"/>
              </a:rPr>
              <a:t>Work Item Definition (WID)</a:t>
            </a:r>
            <a:r>
              <a:rPr lang="en-US" altLang="zh-CN" smtClean="0">
                <a:latin typeface="Arial" panose="020B0604020202020204" pitchFamily="34" charset="0"/>
              </a:rPr>
              <a:t> template. It is in PowerPoint format so that it also serves to present the Work Item to TP and assist in its socialization. Keep in mind that this is a </a:t>
            </a:r>
            <a:r>
              <a:rPr lang="en-US" altLang="zh-CN" b="1" smtClean="0">
                <a:latin typeface="Arial" panose="020B0604020202020204" pitchFamily="34" charset="0"/>
              </a:rPr>
              <a:t>permanent document</a:t>
            </a:r>
            <a:r>
              <a:rPr lang="en-US" altLang="zh-CN" smtClean="0">
                <a:latin typeface="Arial" panose="020B0604020202020204" pitchFamily="34" charset="0"/>
              </a:rPr>
              <a:t>, so it is important to provide information that is as detailed and exact as possible.</a:t>
            </a:r>
            <a:endParaRPr lang="en-GB" altLang="zh-CN"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anose="020B0604020202020204" pitchFamily="34" charset="0"/>
              </a:rPr>
              <a:t>This slide records the change history of the document. Please record each Approved version and its approval date. For each Draft version, indicate the main changes made with each change request.  </a:t>
            </a:r>
          </a:p>
          <a:p>
            <a:r>
              <a:rPr lang="en-US" altLang="zh-CN" smtClean="0">
                <a:latin typeface="Arial" panose="020B0604020202020204" pitchFamily="34" charset="0"/>
              </a:rPr>
              <a:t>This slide does not need to be presented to TP.</a:t>
            </a:r>
            <a:endParaRPr lang="es-ES" altLang="zh-CN"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406984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smtClean="0">
                <a:cs typeface="Times New Roman" pitchFamily="18" charset="0"/>
              </a:rPr>
              <a:t>© 2016 Open Mobile Alliance Ltd.  All Rights Reserved.</a:t>
            </a:r>
            <a:endParaRPr lang="en-US" altLang="zh-CN" sz="1000" b="1" smtClean="0">
              <a:ea typeface="宋体" charset="-122"/>
            </a:endParaRPr>
          </a:p>
          <a:p>
            <a:pPr>
              <a:lnSpc>
                <a:spcPct val="90000"/>
              </a:lnSpc>
              <a:defRPr/>
            </a:pPr>
            <a:r>
              <a:rPr lang="en-US" altLang="zh-CN" sz="900" b="1"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OMA-CD-MobSocNet-2016-0012</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smtClean="0">
                <a:latin typeface="Arial Narrow" panose="020B0606020202030204" pitchFamily="34" charset="0"/>
                <a:ea typeface="SimSun" panose="02010600030101010101" pitchFamily="2" charset="-122"/>
              </a:rPr>
              <a:t/>
            </a:r>
            <a:br>
              <a:rPr lang="en-US" altLang="zh-CN" sz="1800" b="1" smtClean="0">
                <a:latin typeface="Arial Narrow" panose="020B0606020202030204" pitchFamily="34" charset="0"/>
                <a:ea typeface="SimSun" panose="02010600030101010101" pitchFamily="2" charset="-122"/>
              </a:rPr>
            </a:br>
            <a:r>
              <a:rPr lang="en-US" altLang="zh-CN" sz="500" smtClean="0">
                <a:solidFill>
                  <a:srgbClr val="999999"/>
                </a:solidFill>
                <a:ea typeface="SimSun" panose="02010600030101010101" pitchFamily="2" charset="-122"/>
              </a:rPr>
              <a:t>[OMA-Template-WIDpresentation-20160101-I]</a:t>
            </a:r>
            <a:endParaRPr lang="en-US" altLang="zh-CN" sz="1800" b="1"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2400" dirty="0">
                <a:ea typeface="SimSun" panose="02010600030101010101" pitchFamily="2" charset="-122"/>
              </a:rPr>
              <a:t>OMA-CD-2016-0014-INP_Report_on_3DP_DWAPI_implementation </a:t>
            </a: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3600" dirty="0" smtClean="0">
                <a:ea typeface="SimSun" panose="02010600030101010101" pitchFamily="2" charset="-122"/>
              </a:rPr>
              <a:t>Report on 3DP DWAPI Implementation-pol</a:t>
            </a:r>
            <a:endParaRPr lang="en-US" altLang="zh-CN" sz="3600" dirty="0" smtClean="0">
              <a:ea typeface="SimSun" panose="02010600030101010101" pitchFamily="2" charset="-122"/>
            </a:endParaRP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a:ea typeface="SimSun" panose="02010600030101010101" pitchFamily="2" charset="-122"/>
                <a:cs typeface="Times New Roman" panose="02020603050405020304" pitchFamily="18" charset="0"/>
                <a:hlinkClick r:id="rId4"/>
              </a:rPr>
              <a:t>http://www.openmobilealliance.org/UseAgreement.html</a:t>
            </a:r>
            <a:r>
              <a:rPr lang="en-GB" altLang="zh-CN" sz="90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a:ea typeface="SimSun" panose="02010600030101010101" pitchFamily="2" charset="-122"/>
                <a:cs typeface="Times New Roman" panose="02020603050405020304" pitchFamily="18" charset="0"/>
              </a:rPr>
              <a:t>Intellectual Property Rights</a:t>
            </a:r>
          </a:p>
          <a:p>
            <a:pPr>
              <a:spcBef>
                <a:spcPct val="35000"/>
              </a:spcBef>
            </a:pPr>
            <a:r>
              <a:rPr lang="en-GB" altLang="zh-CN" sz="90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3078" name="Rectangle 27"/>
          <p:cNvSpPr>
            <a:spLocks noChangeArrowheads="1"/>
          </p:cNvSpPr>
          <p:nvPr/>
        </p:nvSpPr>
        <p:spPr bwMode="auto">
          <a:xfrm>
            <a:off x="642938" y="2312988"/>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SimSun" panose="02010600030101010101" pitchFamily="2" charset="-122"/>
              </a:rPr>
              <a:t>	Date:	14 Oct 2016 	</a:t>
            </a:r>
          </a:p>
          <a:p>
            <a:pPr>
              <a:lnSpc>
                <a:spcPct val="95000"/>
              </a:lnSpc>
              <a:spcAft>
                <a:spcPct val="35000"/>
              </a:spcAft>
            </a:pPr>
            <a:r>
              <a:rPr lang="en-US" altLang="zh-CN"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SimSun" panose="02010600030101010101" pitchFamily="2" charset="-122"/>
              </a:rPr>
              <a:t>	Contact:	</a:t>
            </a:r>
            <a:r>
              <a:rPr lang="en-US" altLang="zh-CN" b="1" dirty="0" err="1" smtClean="0">
                <a:latin typeface="Tahoma" panose="020B0604030504040204" pitchFamily="34" charset="0"/>
                <a:ea typeface="SimSun" panose="02010600030101010101" pitchFamily="2" charset="-122"/>
              </a:rPr>
              <a:t>Seung-wook</a:t>
            </a:r>
            <a:r>
              <a:rPr lang="en-US" altLang="zh-CN" b="1" dirty="0" smtClean="0">
                <a:latin typeface="Tahoma" panose="020B0604030504040204" pitchFamily="34" charset="0"/>
                <a:ea typeface="SimSun" panose="02010600030101010101" pitchFamily="2" charset="-122"/>
              </a:rPr>
              <a:t> Lee, ETRI,  tajinet@etri.re.kr</a:t>
            </a:r>
            <a:r>
              <a:rPr lang="en-US" altLang="zh-CN" b="1" dirty="0">
                <a:latin typeface="Tahoma" panose="020B0604030504040204" pitchFamily="34" charset="0"/>
                <a:ea typeface="SimSun" panose="02010600030101010101" pitchFamily="2" charset="-122"/>
              </a:rPr>
              <a:t/>
            </a:r>
            <a:br>
              <a:rPr lang="en-US" altLang="zh-CN" b="1" dirty="0">
                <a:latin typeface="Tahoma" panose="020B0604030504040204" pitchFamily="34" charset="0"/>
                <a:ea typeface="SimSun" panose="02010600030101010101" pitchFamily="2" charset="-122"/>
              </a:rPr>
            </a:br>
            <a:r>
              <a:rPr lang="en-US" altLang="zh-CN" b="1" dirty="0" smtClean="0">
                <a:latin typeface="Tahoma" panose="020B0604030504040204" pitchFamily="34" charset="0"/>
                <a:ea typeface="SimSun" panose="02010600030101010101" pitchFamily="2" charset="-122"/>
              </a:rPr>
              <a:t>                          </a:t>
            </a:r>
            <a:r>
              <a:rPr lang="en-US" altLang="zh-CN" b="1" dirty="0" smtClean="0">
                <a:latin typeface="Tahoma" panose="020B0604030504040204" pitchFamily="34" charset="0"/>
                <a:ea typeface="SimSun" panose="02010600030101010101" pitchFamily="2" charset="-122"/>
              </a:rPr>
              <a:t>Jung-</a:t>
            </a:r>
            <a:r>
              <a:rPr lang="en-US" altLang="zh-CN" b="1" dirty="0" err="1" smtClean="0">
                <a:latin typeface="Tahoma" panose="020B0604030504040204" pitchFamily="34" charset="0"/>
                <a:ea typeface="SimSun" panose="02010600030101010101" pitchFamily="2" charset="-122"/>
              </a:rPr>
              <a:t>gweon</a:t>
            </a:r>
            <a:r>
              <a:rPr lang="en-US" altLang="zh-CN" b="1" dirty="0" smtClean="0">
                <a:latin typeface="Tahoma" panose="020B0604030504040204" pitchFamily="34" charset="0"/>
                <a:ea typeface="SimSun" panose="02010600030101010101" pitchFamily="2" charset="-122"/>
              </a:rPr>
              <a:t> Lim, </a:t>
            </a:r>
            <a:r>
              <a:rPr lang="en-US" altLang="zh-CN" b="1" dirty="0" err="1" smtClean="0">
                <a:latin typeface="Tahoma" panose="020B0604030504040204" pitchFamily="34" charset="0"/>
                <a:ea typeface="SimSun" panose="02010600030101010101" pitchFamily="2" charset="-122"/>
              </a:rPr>
              <a:t>Nautes</a:t>
            </a:r>
            <a:r>
              <a:rPr lang="en-US" altLang="zh-CN" b="1" dirty="0" smtClean="0">
                <a:latin typeface="Tahoma" panose="020B0604030504040204" pitchFamily="34" charset="0"/>
                <a:ea typeface="SimSun" panose="02010600030101010101" pitchFamily="2" charset="-122"/>
              </a:rPr>
              <a:t> Technology, </a:t>
            </a:r>
            <a:br>
              <a:rPr lang="en-US" altLang="zh-CN" b="1" dirty="0" smtClean="0">
                <a:latin typeface="Tahoma" panose="020B0604030504040204" pitchFamily="34" charset="0"/>
                <a:ea typeface="SimSun" panose="02010600030101010101" pitchFamily="2" charset="-122"/>
              </a:rPr>
            </a:br>
            <a:r>
              <a:rPr lang="en-US" altLang="zh-CN" b="1" dirty="0" smtClean="0">
                <a:latin typeface="Tahoma" panose="020B0604030504040204" pitchFamily="34" charset="0"/>
                <a:ea typeface="SimSun" panose="02010600030101010101" pitchFamily="2" charset="-122"/>
              </a:rPr>
              <a:t>                                                        jglim@nautestech.com </a:t>
            </a:r>
          </a:p>
          <a:p>
            <a:pPr>
              <a:lnSpc>
                <a:spcPct val="95000"/>
              </a:lnSpc>
              <a:spcAft>
                <a:spcPct val="35000"/>
              </a:spcAft>
            </a:pPr>
            <a:endParaRPr lang="en-US" altLang="zh-CN" b="1" dirty="0">
              <a:latin typeface="Tahoma" panose="020B0604030504040204" pitchFamily="34" charset="0"/>
              <a:ea typeface="SimSun" panose="02010600030101010101" pitchFamily="2" charset="-122"/>
            </a:endParaRPr>
          </a:p>
          <a:p>
            <a:pPr>
              <a:lnSpc>
                <a:spcPct val="95000"/>
              </a:lnSpc>
              <a:spcAft>
                <a:spcPct val="35000"/>
              </a:spcAft>
            </a:pPr>
            <a:r>
              <a:rPr lang="en-US" altLang="zh-CN" b="1" dirty="0">
                <a:latin typeface="Tahoma" panose="020B0604030504040204" pitchFamily="34" charset="0"/>
                <a:ea typeface="SimSun" panose="02010600030101010101" pitchFamily="2" charset="-122"/>
              </a:rPr>
              <a:t>	Source:	ETRI, OSA</a:t>
            </a:r>
          </a:p>
        </p:txBody>
      </p:sp>
      <p:sp>
        <p:nvSpPr>
          <p:cNvPr id="3079"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a:ea typeface="SimSun" panose="02010600030101010101" pitchFamily="2" charset="-122"/>
              </a:rPr>
              <a:t>Draft 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1487398922"/>
              </p:ext>
            </p:extLst>
          </p:nvPr>
        </p:nvGraphicFramePr>
        <p:xfrm>
          <a:off x="261938" y="1682750"/>
          <a:ext cx="8763000" cy="1584336"/>
        </p:xfrm>
        <a:graphic>
          <a:graphicData uri="http://schemas.openxmlformats.org/drawingml/2006/table">
            <a:tbl>
              <a:tblPr/>
              <a:tblGrid>
                <a:gridCol w="1653397"/>
                <a:gridCol w="7109603"/>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Changes</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24 </a:t>
                      </a:r>
                      <a:r>
                        <a:rPr kumimoji="0" lang="es-ES" altLang="zh-CN" sz="2000" b="0" i="0" u="none" strike="noStrike" cap="none" normalizeH="0" baseline="0" dirty="0" smtClean="0">
                          <a:ln>
                            <a:noFill/>
                          </a:ln>
                          <a:solidFill>
                            <a:srgbClr val="000066"/>
                          </a:solidFill>
                          <a:effectLst/>
                          <a:latin typeface="Arial Narrow" pitchFamily="34" charset="0"/>
                          <a:ea typeface="宋体" charset="-122"/>
                        </a:rPr>
                        <a:t>Oct 2016</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Created.</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Screenshot</a:t>
            </a:r>
            <a:endParaRPr lang="ko-KR" altLang="en-US"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1537" y="1448468"/>
            <a:ext cx="2271713" cy="40386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4737" y="1377950"/>
            <a:ext cx="2357438" cy="4191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9460" name="Picture 4" descr="D:\Users\user 2016\ETRI\image\KakaoTalk_20161024_15383619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34137" y="1263650"/>
            <a:ext cx="2378869" cy="4229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3349175"/>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9082</TotalTime>
  <Pages>15</Pages>
  <Words>314</Words>
  <Application>Microsoft Office PowerPoint</Application>
  <PresentationFormat>사용자 지정</PresentationFormat>
  <Paragraphs>21</Paragraphs>
  <Slides>3</Slides>
  <Notes>2</Notes>
  <HiddenSlides>0</HiddenSlides>
  <MMClips>0</MMClips>
  <ScaleCrop>false</ScaleCrop>
  <HeadingPairs>
    <vt:vector size="4" baseType="variant">
      <vt:variant>
        <vt:lpstr>테마</vt:lpstr>
      </vt:variant>
      <vt:variant>
        <vt:i4>1</vt:i4>
      </vt:variant>
      <vt:variant>
        <vt:lpstr>슬라이드 제목</vt:lpstr>
      </vt:variant>
      <vt:variant>
        <vt:i4>3</vt:i4>
      </vt:variant>
    </vt:vector>
  </HeadingPairs>
  <TitlesOfParts>
    <vt:vector size="4" baseType="lpstr">
      <vt:lpstr>OMA Template</vt:lpstr>
      <vt:lpstr>OMA-CD-2016-0014-INP_Report_on_3DP_DWAPI_implementation  Report on 3DP DWAPI Implementation-pol</vt:lpstr>
      <vt:lpstr>Document History</vt:lpstr>
      <vt:lpstr>Screenshot</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jglim</cp:lastModifiedBy>
  <cp:revision>379</cp:revision>
  <cp:lastPrinted>1999-04-27T06:51:51Z</cp:lastPrinted>
  <dcterms:created xsi:type="dcterms:W3CDTF">2002-03-19T14:05:12Z</dcterms:created>
  <dcterms:modified xsi:type="dcterms:W3CDTF">2016-10-24T06:55:39Z</dcterms:modified>
</cp:coreProperties>
</file>