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40" r:id="rId5"/>
    <p:sldId id="338" r:id="rId6"/>
    <p:sldId id="339" r:id="rId7"/>
    <p:sldId id="323" r:id="rId8"/>
    <p:sldId id="335" r:id="rId9"/>
    <p:sldId id="329" r:id="rId10"/>
    <p:sldId id="330" r:id="rId11"/>
    <p:sldId id="325" r:id="rId12"/>
    <p:sldId id="327"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5520" autoAdjust="0"/>
  </p:normalViewPr>
  <p:slideViewPr>
    <p:cSldViewPr>
      <p:cViewPr varScale="1">
        <p:scale>
          <a:sx n="110" d="100"/>
          <a:sy n="110" d="100"/>
        </p:scale>
        <p:origin x="1494"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in1025@etri.re.kr" TargetMode="External"/><Relationship Id="rId3" Type="http://schemas.openxmlformats.org/officeDocument/2006/relationships/image" Target="../media/image2.jpeg"/><Relationship Id="rId7" Type="http://schemas.openxmlformats.org/officeDocument/2006/relationships/hyperlink" Target="mailto:chjpark@etri.re.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andyhan@osc.or.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member.openmobilealliance.org/ftp/Public_documents/CD/DWAPI/2017/OMA-CD-DWAPI-2017-0018-INP_DWAPI_3DP_updates_CONRR_20170917.zip" TargetMode="External"/><Relationship Id="rId2" Type="http://schemas.openxmlformats.org/officeDocument/2006/relationships/hyperlink" Target="http://member.openmobilealliance.org/ftp/Public_documents/CD/DWAPI/Permanent_documents/OMA-TS-3D_Printer_APIs-V1_0-20170917-D.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OMA-WID_W0xxx-DWAPI-3DP-V1_0-20170922-D</a:t>
            </a:r>
            <a:r>
              <a:rPr lang="en-US" altLang="zh-CN" sz="2400" dirty="0" smtClean="0">
                <a:ea typeface="SimSun" panose="02010600030101010101" pitchFamily="2" charset="-122"/>
              </a:rPr>
              <a: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DWAPI for 3D printer</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07</a:t>
            </a:r>
            <a:r>
              <a:rPr lang="en-US" altLang="zh-CN" sz="1800" b="1" dirty="0" smtClean="0">
                <a:latin typeface="Tahoma" panose="020B0604030504040204" pitchFamily="34" charset="0"/>
                <a:ea typeface="SimSun" panose="02010600030101010101" pitchFamily="2" charset="-122"/>
              </a:rPr>
              <a:t> October </a:t>
            </a:r>
            <a:r>
              <a:rPr lang="en-US" altLang="zh-CN" sz="1800" b="1" dirty="0" smtClean="0">
                <a:latin typeface="Tahoma" panose="020B0604030504040204" pitchFamily="34" charset="0"/>
                <a:ea typeface="SimSun" panose="02010600030101010101" pitchFamily="2" charset="-122"/>
              </a:rPr>
              <a:t>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 xmlns:a16="http://schemas.microsoft.com/office/drawing/2014/main" val="20000"/>
                    </a:ext>
                  </a:extLst>
                </a:gridCol>
                <a:gridCol w="6705600">
                  <a:extLst>
                    <a:ext uri="{9D8B030D-6E8A-4147-A177-3AD203B41FA5}">
                      <a16:colId xmlns=""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877776521"/>
              </p:ext>
            </p:extLst>
          </p:nvPr>
        </p:nvGraphicFramePr>
        <p:xfrm>
          <a:off x="490538" y="1606550"/>
          <a:ext cx="8047037" cy="2989266"/>
        </p:xfrm>
        <a:graphic>
          <a:graphicData uri="http://schemas.openxmlformats.org/drawingml/2006/table">
            <a:tbl>
              <a:tblPr/>
              <a:tblGrid>
                <a:gridCol w="4198937">
                  <a:extLst>
                    <a:ext uri="{9D8B030D-6E8A-4147-A177-3AD203B41FA5}">
                      <a16:colId xmlns="" xmlns:a16="http://schemas.microsoft.com/office/drawing/2014/main" val="20000"/>
                    </a:ext>
                  </a:extLst>
                </a:gridCol>
                <a:gridCol w="38481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Sponsor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ETRI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err="1" smtClean="0">
                          <a:ln>
                            <a:noFill/>
                          </a:ln>
                          <a:solidFill>
                            <a:srgbClr val="800000"/>
                          </a:solidFill>
                          <a:effectLst/>
                          <a:latin typeface="Arial Narrow" pitchFamily="34" charset="0"/>
                          <a:ea typeface="宋体" charset="-122"/>
                          <a:cs typeface="+mn-cs"/>
                        </a:rPr>
                        <a:t>Nautes</a:t>
                      </a: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 Technology</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Explorer Member</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NTT </a:t>
                      </a: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Docomo</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75372250"/>
              </p:ext>
            </p:extLst>
          </p:nvPr>
        </p:nvGraphicFramePr>
        <p:xfrm>
          <a:off x="338138" y="1606550"/>
          <a:ext cx="8686800" cy="4792663"/>
        </p:xfrm>
        <a:graphic>
          <a:graphicData uri="http://schemas.openxmlformats.org/drawingml/2006/table">
            <a:tbl>
              <a:tblPr/>
              <a:tblGrid>
                <a:gridCol w="4800600">
                  <a:extLst>
                    <a:ext uri="{9D8B030D-6E8A-4147-A177-3AD203B41FA5}">
                      <a16:colId xmlns="" xmlns:a16="http://schemas.microsoft.com/office/drawing/2014/main" val="20000"/>
                    </a:ext>
                  </a:extLst>
                </a:gridCol>
                <a:gridCol w="38862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305966284"/>
              </p:ext>
            </p:extLst>
          </p:nvPr>
        </p:nvGraphicFramePr>
        <p:xfrm>
          <a:off x="261938" y="1682750"/>
          <a:ext cx="8763000" cy="1980417"/>
        </p:xfrm>
        <a:graphic>
          <a:graphicData uri="http://schemas.openxmlformats.org/drawingml/2006/table">
            <a:tbl>
              <a:tblPr/>
              <a:tblGrid>
                <a:gridCol w="1653397">
                  <a:extLst>
                    <a:ext uri="{9D8B030D-6E8A-4147-A177-3AD203B41FA5}">
                      <a16:colId xmlns="" xmlns:a16="http://schemas.microsoft.com/office/drawing/2014/main" val="20000"/>
                    </a:ext>
                  </a:extLst>
                </a:gridCol>
                <a:gridCol w="7109603">
                  <a:extLst>
                    <a:ext uri="{9D8B030D-6E8A-4147-A177-3AD203B41FA5}">
                      <a16:colId xmlns=""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22 Sep 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sz="1800" b="0" i="0" kern="1200" dirty="0" smtClean="0">
                          <a:solidFill>
                            <a:schemeClr val="tx1"/>
                          </a:solidFill>
                          <a:effectLst/>
                          <a:latin typeface="+mn-lt"/>
                          <a:ea typeface="+mn-ea"/>
                          <a:cs typeface="+mn-cs"/>
                        </a:rPr>
                        <a:t>OMA-WID_W0xxx-DWAPI-3DP-V1_0-20170922-D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2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1200" b="0" i="0" u="none" strike="noStrike" cap="none" normalizeH="0" baseline="0" noProof="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742217029"/>
              </p:ext>
            </p:extLst>
          </p:nvPr>
        </p:nvGraphicFramePr>
        <p:xfrm>
          <a:off x="490538" y="1987550"/>
          <a:ext cx="8229600" cy="835980"/>
        </p:xfrm>
        <a:graphic>
          <a:graphicData uri="http://schemas.openxmlformats.org/drawingml/2006/table">
            <a:tbl>
              <a:tblPr/>
              <a:tblGrid>
                <a:gridCol w="2057400">
                  <a:extLst>
                    <a:ext uri="{9D8B030D-6E8A-4147-A177-3AD203B41FA5}">
                      <a16:colId xmlns="" xmlns:a16="http://schemas.microsoft.com/office/drawing/2014/main" val="20000"/>
                    </a:ext>
                  </a:extLst>
                </a:gridCol>
                <a:gridCol w="1828800">
                  <a:extLst>
                    <a:ext uri="{9D8B030D-6E8A-4147-A177-3AD203B41FA5}">
                      <a16:colId xmlns="" xmlns:a16="http://schemas.microsoft.com/office/drawing/2014/main" val="20001"/>
                    </a:ext>
                  </a:extLst>
                </a:gridCol>
                <a:gridCol w="2514600">
                  <a:extLst>
                    <a:ext uri="{9D8B030D-6E8A-4147-A177-3AD203B41FA5}">
                      <a16:colId xmlns="" xmlns:a16="http://schemas.microsoft.com/office/drawing/2014/main" val="20002"/>
                    </a:ext>
                  </a:extLst>
                </a:gridCol>
                <a:gridCol w="1828800">
                  <a:extLst>
                    <a:ext uri="{9D8B030D-6E8A-4147-A177-3AD203B41FA5}">
                      <a16:colId xmlns=""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Device Web API for 3D Printer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DWAPI-3DP</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 (1/2)</a:t>
            </a:r>
            <a:endParaRPr lang="en-GB" altLang="zh-CN" dirty="0" smtClean="0">
              <a:ea typeface="SimSun" panose="02010600030101010101" pitchFamily="2" charset="-122"/>
            </a:endParaRPr>
          </a:p>
        </p:txBody>
      </p:sp>
      <p:sp>
        <p:nvSpPr>
          <p:cNvPr id="7171" name="Rectangle 1029"/>
          <p:cNvSpPr>
            <a:spLocks noGrp="1" noChangeArrowheads="1"/>
          </p:cNvSpPr>
          <p:nvPr>
            <p:ph type="body" idx="1"/>
          </p:nvPr>
        </p:nvSpPr>
        <p:spPr>
          <a:xfrm>
            <a:off x="292101" y="1169988"/>
            <a:ext cx="8763000" cy="5383212"/>
          </a:xfrm>
        </p:spPr>
        <p:txBody>
          <a:bodyPr/>
          <a:lstStyle/>
          <a:p>
            <a:r>
              <a:rPr lang="en-US" altLang="zh-CN" sz="2000" dirty="0" smtClean="0"/>
              <a:t>The usage of 3D printer device is getting higher and the scope of user is also getting wider from common people to manufacturing industry. </a:t>
            </a:r>
          </a:p>
          <a:p>
            <a:r>
              <a:rPr lang="en-US" altLang="zh-CN" sz="2000" dirty="0"/>
              <a:t>While there are various types of new devices and sensors </a:t>
            </a:r>
            <a:r>
              <a:rPr lang="en-US" altLang="zh-CN" sz="2000" dirty="0" smtClean="0"/>
              <a:t>including 3D printer to </a:t>
            </a:r>
            <a:r>
              <a:rPr lang="en-US" altLang="zh-CN" sz="2000" dirty="0"/>
              <a:t>be connected with smartphones coming out, there are fundamental issue to be solved for certain markets:</a:t>
            </a:r>
          </a:p>
          <a:p>
            <a:pPr lvl="1"/>
            <a:r>
              <a:rPr lang="en-US" altLang="zh-CN" sz="1600" dirty="0" smtClean="0"/>
              <a:t>Since </a:t>
            </a:r>
            <a:r>
              <a:rPr lang="en-US" altLang="zh-CN" sz="1600" dirty="0"/>
              <a:t>there are no open standardized APIs and frameworks that application developers can use for the same type of devices, developers are required to customize their applications for each and every different device.</a:t>
            </a:r>
          </a:p>
          <a:p>
            <a:pPr lvl="1"/>
            <a:r>
              <a:rPr lang="en-US" altLang="zh-CN" sz="1600" dirty="0" smtClean="0"/>
              <a:t>In </a:t>
            </a:r>
            <a:r>
              <a:rPr lang="en-US" altLang="zh-CN" sz="1600" dirty="0"/>
              <a:t>order to access features from applications, some environments mandate that the users’ data must be routed through certain entities, e.g., servers outside user’s control. As such, it is difficult to ensure data confidentiality and privacy to such a level where certain vertical markets require.</a:t>
            </a:r>
          </a:p>
          <a:p>
            <a:r>
              <a:rPr lang="en-US" altLang="zh-CN" sz="2000" dirty="0" smtClean="0"/>
              <a:t>Building </a:t>
            </a:r>
            <a:r>
              <a:rPr lang="en-US" altLang="zh-CN" sz="2000" dirty="0"/>
              <a:t>on Top </a:t>
            </a:r>
            <a:r>
              <a:rPr lang="en-US" altLang="zh-CN" sz="2000" dirty="0" err="1"/>
              <a:t>GotAPI</a:t>
            </a:r>
            <a:r>
              <a:rPr lang="en-US" altLang="zh-CN" sz="2000" dirty="0"/>
              <a:t> work  a design principle  minimize impact on Browser or Widget </a:t>
            </a:r>
            <a:r>
              <a:rPr lang="en-US" altLang="zh-CN" sz="2000" dirty="0" smtClean="0"/>
              <a:t>standards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(2/2)</a:t>
            </a:r>
            <a:endParaRPr lang="ko-KR" altLang="en-US" dirty="0"/>
          </a:p>
        </p:txBody>
      </p:sp>
      <p:sp>
        <p:nvSpPr>
          <p:cNvPr id="3" name="내용 개체 틀 2"/>
          <p:cNvSpPr>
            <a:spLocks noGrp="1"/>
          </p:cNvSpPr>
          <p:nvPr>
            <p:ph idx="1"/>
          </p:nvPr>
        </p:nvSpPr>
        <p:spPr/>
        <p:txBody>
          <a:bodyPr>
            <a:normAutofit fontScale="77500" lnSpcReduction="20000"/>
          </a:bodyPr>
          <a:lstStyle/>
          <a:p>
            <a:r>
              <a:rPr lang="en-US" altLang="ko-KR" dirty="0" smtClean="0"/>
              <a:t>CD-WG </a:t>
            </a:r>
            <a:r>
              <a:rPr lang="en-US" altLang="ko-KR" dirty="0"/>
              <a:t>has been working on the draft for </a:t>
            </a:r>
            <a:r>
              <a:rPr lang="en-US" altLang="ko-KR" dirty="0"/>
              <a:t>4</a:t>
            </a:r>
            <a:r>
              <a:rPr lang="en-US" altLang="ko-KR" dirty="0" smtClean="0"/>
              <a:t> years since 2014.</a:t>
            </a:r>
            <a:endParaRPr lang="en-US" altLang="ko-KR" dirty="0"/>
          </a:p>
          <a:p>
            <a:r>
              <a:rPr lang="en-US" altLang="ko-KR" dirty="0" smtClean="0"/>
              <a:t>DWAPI is consisted of PCH(Personal Connected Healthcare) and 3DP(3D Printer).</a:t>
            </a:r>
          </a:p>
          <a:p>
            <a:r>
              <a:rPr lang="en-US" altLang="ko-KR" dirty="0" smtClean="0"/>
              <a:t>We </a:t>
            </a:r>
            <a:r>
              <a:rPr lang="en-US" altLang="ko-KR" dirty="0"/>
              <a:t>want to release it </a:t>
            </a:r>
            <a:r>
              <a:rPr lang="en-US" altLang="ko-KR" dirty="0" smtClean="0"/>
              <a:t>as two separate enabler </a:t>
            </a:r>
            <a:r>
              <a:rPr lang="en-US" altLang="ko-KR" dirty="0" smtClean="0"/>
              <a:t>packages because the enablers have different readers in different industries </a:t>
            </a:r>
            <a:r>
              <a:rPr lang="en-US" altLang="ko-KR" dirty="0"/>
              <a:t>--- this is the reason why we submit WID</a:t>
            </a:r>
          </a:p>
          <a:p>
            <a:r>
              <a:rPr lang="en-US" altLang="ko-KR" dirty="0" smtClean="0"/>
              <a:t>DWAPI-PCH is now on candidate status and will move to approval enabler if DWAPI-3DP could be a new WID</a:t>
            </a:r>
          </a:p>
          <a:p>
            <a:r>
              <a:rPr lang="en-US" altLang="ko-KR" dirty="0" smtClean="0"/>
              <a:t>DWAPI-3DP </a:t>
            </a:r>
            <a:r>
              <a:rPr lang="en-US" altLang="ko-KR" dirty="0"/>
              <a:t>work is already done and </a:t>
            </a:r>
            <a:r>
              <a:rPr lang="en-US" altLang="ko-KR" dirty="0" smtClean="0"/>
              <a:t>just finished CONRR, CD could release DWAPI-3DP enabler in one month (Just needs OMA processing time)</a:t>
            </a:r>
            <a:endParaRPr lang="en-US" altLang="ko-KR" dirty="0"/>
          </a:p>
          <a:p>
            <a:pPr lvl="1"/>
            <a:r>
              <a:rPr lang="en-US" altLang="ko-KR" dirty="0" smtClean="0"/>
              <a:t>ER doc: </a:t>
            </a:r>
            <a:r>
              <a:rPr lang="en-US" altLang="ko-KR" dirty="0" smtClean="0">
                <a:hlinkClick r:id="rId2"/>
              </a:rPr>
              <a:t>http</a:t>
            </a:r>
            <a:r>
              <a:rPr lang="en-US" altLang="ko-KR" dirty="0">
                <a:hlinkClick r:id="rId2"/>
              </a:rPr>
              <a:t>://</a:t>
            </a:r>
            <a:r>
              <a:rPr lang="en-US" altLang="ko-KR" dirty="0" smtClean="0">
                <a:hlinkClick r:id="rId2"/>
              </a:rPr>
              <a:t>member.openmobilealliance.org/ftp/Public_documents/CD/DWAPI/Permanent_documents/OMA-TS-3D_Printer_APIs-V1_0-20170917-D.zip</a:t>
            </a:r>
            <a:endParaRPr lang="en-US" altLang="ko-KR" dirty="0" smtClean="0"/>
          </a:p>
          <a:p>
            <a:pPr lvl="1"/>
            <a:r>
              <a:rPr lang="en-US" altLang="ko-KR" dirty="0"/>
              <a:t>TS doc: </a:t>
            </a:r>
            <a:r>
              <a:rPr lang="en-US" altLang="ko-KR" dirty="0">
                <a:hlinkClick r:id="rId2"/>
              </a:rPr>
              <a:t>http://</a:t>
            </a:r>
            <a:r>
              <a:rPr lang="en-US" altLang="ko-KR" dirty="0" smtClean="0">
                <a:hlinkClick r:id="rId2"/>
              </a:rPr>
              <a:t>member.openmobilealliance.org/ftp/Public_documents/CD/DWAPI/Permanent_documents/OMA-TS-3D_Printer_APIs-V1_0-20170917-D.zip</a:t>
            </a:r>
            <a:endParaRPr lang="en-US" altLang="ko-KR" dirty="0"/>
          </a:p>
          <a:p>
            <a:pPr lvl="1"/>
            <a:r>
              <a:rPr lang="en-US" altLang="ko-KR" dirty="0" smtClean="0"/>
              <a:t>CONRR</a:t>
            </a:r>
            <a:r>
              <a:rPr lang="en-US" altLang="ko-KR" dirty="0"/>
              <a:t>: </a:t>
            </a:r>
            <a:r>
              <a:rPr lang="en-US" altLang="ko-KR" dirty="0" smtClean="0"/>
              <a:t> </a:t>
            </a:r>
            <a:r>
              <a:rPr lang="en-US" altLang="ko-KR" dirty="0" smtClean="0">
                <a:hlinkClick r:id="rId3"/>
              </a:rPr>
              <a:t>http</a:t>
            </a:r>
            <a:r>
              <a:rPr lang="en-US" altLang="ko-KR" dirty="0">
                <a:hlinkClick r:id="rId3"/>
              </a:rPr>
              <a:t>://</a:t>
            </a:r>
            <a:r>
              <a:rPr lang="en-US" altLang="ko-KR" dirty="0" smtClean="0">
                <a:hlinkClick r:id="rId3"/>
              </a:rPr>
              <a:t>member.openmobilealliance.org/ftp/Public_documents/CD/DWAPI/2017/OMA-CD-DWAPI-2017-0018-INP_DWAPI_3DP_updates_CONRR_20170917.zip</a:t>
            </a:r>
            <a:endParaRPr lang="en-US" altLang="ko-KR" dirty="0" smtClean="0"/>
          </a:p>
          <a:p>
            <a:r>
              <a:rPr lang="en-US" altLang="ko-KR" dirty="0" smtClean="0"/>
              <a:t>DWAPI-PCH/3DP are under liaison work with oneM2M. To continue co-operation with oneM2M, DWAPI enabler packages should be approved within this year.</a:t>
            </a:r>
          </a:p>
        </p:txBody>
      </p:sp>
    </p:spTree>
    <p:extLst>
      <p:ext uri="{BB962C8B-B14F-4D97-AF65-F5344CB8AC3E}">
        <p14:creationId xmlns:p14="http://schemas.microsoft.com/office/powerpoint/2010/main" val="2311007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smtClean="0">
                <a:solidFill>
                  <a:srgbClr val="480024"/>
                </a:solidFill>
              </a:rPr>
              <a:t>Device Web API for 3D printer</a:t>
            </a: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means for handling various devices and sensors, specially 3D printer. </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month</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t>Service discovery</a:t>
            </a:r>
          </a:p>
          <a:p>
            <a:pPr>
              <a:buNone/>
            </a:pPr>
            <a:r>
              <a:rPr lang="en-US" altLang="zh-CN" dirty="0" smtClean="0"/>
              <a:t>One-shot measuring</a:t>
            </a:r>
          </a:p>
          <a:p>
            <a:pPr>
              <a:buNone/>
            </a:pPr>
            <a:r>
              <a:rPr lang="en-US" altLang="zh-CN" dirty="0" smtClean="0"/>
              <a:t>Asynchronous messaging</a:t>
            </a:r>
          </a:p>
          <a:p>
            <a:pPr>
              <a:buNone/>
            </a:pPr>
            <a:r>
              <a:rPr lang="en-US" altLang="zh-CN" dirty="0" smtClean="0"/>
              <a:t>Service connecting</a:t>
            </a:r>
          </a:p>
          <a:p>
            <a:pPr>
              <a:buNone/>
            </a:pPr>
            <a:r>
              <a:rPr lang="en-US" altLang="zh-CN" dirty="0" smtClean="0"/>
              <a:t>Printing command</a:t>
            </a:r>
          </a:p>
          <a:p>
            <a:pPr>
              <a:buNone/>
            </a:pPr>
            <a:r>
              <a:rPr lang="en-US" altLang="zh-CN" dirty="0" smtClean="0"/>
              <a:t>Printer authentication</a:t>
            </a:r>
          </a:p>
          <a:p>
            <a:pPr>
              <a:buNone/>
            </a:pPr>
            <a:r>
              <a:rPr lang="en-US" altLang="zh-CN" dirty="0" smtClean="0"/>
              <a:t>Printer status</a:t>
            </a: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a:t>
            </a:r>
            <a:r>
              <a:rPr lang="en-GB" altLang="zh-CN" dirty="0" err="1" smtClean="0">
                <a:ea typeface="宋体" charset="-122"/>
              </a:rPr>
              <a:t>does’nt</a:t>
            </a:r>
            <a:r>
              <a:rPr lang="en-GB" altLang="zh-CN" dirty="0" smtClean="0">
                <a:ea typeface="宋体" charset="-122"/>
              </a:rPr>
              <a: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446389004"/>
              </p:ext>
            </p:extLst>
          </p:nvPr>
        </p:nvGraphicFramePr>
        <p:xfrm>
          <a:off x="719138" y="1758950"/>
          <a:ext cx="7467600" cy="3181350"/>
        </p:xfrm>
        <a:graphic>
          <a:graphicData uri="http://schemas.openxmlformats.org/drawingml/2006/table">
            <a:tbl>
              <a:tblPr/>
              <a:tblGrid>
                <a:gridCol w="3462044">
                  <a:extLst>
                    <a:ext uri="{9D8B030D-6E8A-4147-A177-3AD203B41FA5}">
                      <a16:colId xmlns="" xmlns:a16="http://schemas.microsoft.com/office/drawing/2014/main" val="20000"/>
                    </a:ext>
                  </a:extLst>
                </a:gridCol>
                <a:gridCol w="1880463">
                  <a:extLst>
                    <a:ext uri="{9D8B030D-6E8A-4147-A177-3AD203B41FA5}">
                      <a16:colId xmlns="" xmlns:a16="http://schemas.microsoft.com/office/drawing/2014/main" val="20001"/>
                    </a:ext>
                  </a:extLst>
                </a:gridCol>
                <a:gridCol w="526155">
                  <a:extLst>
                    <a:ext uri="{9D8B030D-6E8A-4147-A177-3AD203B41FA5}">
                      <a16:colId xmlns="" xmlns:a16="http://schemas.microsoft.com/office/drawing/2014/main" val="20002"/>
                    </a:ext>
                  </a:extLst>
                </a:gridCol>
                <a:gridCol w="691164">
                  <a:extLst>
                    <a:ext uri="{9D8B030D-6E8A-4147-A177-3AD203B41FA5}">
                      <a16:colId xmlns="" xmlns:a16="http://schemas.microsoft.com/office/drawing/2014/main" val="20003"/>
                    </a:ext>
                  </a:extLst>
                </a:gridCol>
                <a:gridCol w="907774">
                  <a:extLst>
                    <a:ext uri="{9D8B030D-6E8A-4147-A177-3AD203B41FA5}">
                      <a16:colId xmlns=""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2017-10-30 (2017-11-07)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Device Web API for 3D Printer requirements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a:ea typeface="宋体" charset="-122"/>
              </a:rPr>
              <a:t>Device Web API for 3D Printer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13135</TotalTime>
  <Pages>15</Pages>
  <Words>976</Words>
  <Application>Microsoft Office PowerPoint</Application>
  <PresentationFormat>사용자 지정</PresentationFormat>
  <Paragraphs>181</Paragraphs>
  <Slides>13</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13</vt:i4>
      </vt:variant>
    </vt:vector>
  </HeadingPairs>
  <TitlesOfParts>
    <vt:vector size="21" baseType="lpstr">
      <vt:lpstr>SimSun</vt:lpstr>
      <vt:lpstr>SimSun</vt:lpstr>
      <vt:lpstr>Arial</vt:lpstr>
      <vt:lpstr>Arial Narrow</vt:lpstr>
      <vt:lpstr>Calibri</vt:lpstr>
      <vt:lpstr>Tahoma</vt:lpstr>
      <vt:lpstr>Times New Roman</vt:lpstr>
      <vt:lpstr>OMA Template</vt:lpstr>
      <vt:lpstr>OMA-WID_W0xxx-DWAPI-3DP-V1_0-20170922-D   Work Item Document WI0xxx – DWAPI for 3D printer</vt:lpstr>
      <vt:lpstr>Work Item Title and Registration Name </vt:lpstr>
      <vt:lpstr>Background (1/2)</vt:lpstr>
      <vt:lpstr>Background (2/2)</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andyhan</cp:lastModifiedBy>
  <cp:revision>558</cp:revision>
  <cp:lastPrinted>1999-04-27T06:51:51Z</cp:lastPrinted>
  <dcterms:created xsi:type="dcterms:W3CDTF">2002-03-19T14:05:12Z</dcterms:created>
  <dcterms:modified xsi:type="dcterms:W3CDTF">2017-10-07T10:00:26Z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