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94" autoAdjust="0"/>
    <p:restoredTop sz="95520" autoAdjust="0"/>
  </p:normalViewPr>
  <p:slideViewPr>
    <p:cSldViewPr>
      <p:cViewPr varScale="1">
        <p:scale>
          <a:sx n="86" d="100"/>
          <a:sy n="86" d="100"/>
        </p:scale>
        <p:origin x="608" y="2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handoutMaster" Target="handoutMasters/handout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smtClean="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hyperlink" Target="http://www.openmobilealliance.org/UseAgreement.html" TargetMode="External"/><Relationship Id="rId5" Type="http://schemas.openxmlformats.org/officeDocument/2006/relationships/hyperlink" Target="mailto:jin1025@etri.re.kr" TargetMode="External"/><Relationship Id="rId6" Type="http://schemas.openxmlformats.org/officeDocument/2006/relationships/hyperlink" Target="mailto:tajinet@etri.re.kr" TargetMode="External"/><Relationship Id="rId7" Type="http://schemas.openxmlformats.org/officeDocument/2006/relationships/hyperlink" Target="mailto:andyhan@osc.or.kr" TargetMode="External"/><Relationship Id="rId8" Type="http://schemas.openxmlformats.org/officeDocument/2006/relationships/hyperlink" Target="mailto:chjpark@etri.re.kr"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a:ea typeface="SimSun" panose="02010600030101010101" pitchFamily="2" charset="-122"/>
              </a:rPr>
              <a:t>OMA-CD-2018-0001R02-INP_New_WI_Socialization</a:t>
            </a:r>
            <a:r>
              <a:rPr lang="en-US" altLang="zh-CN" sz="2400" dirty="0" smtClean="0">
                <a:ea typeface="SimSun" panose="02010600030101010101" pitchFamily="2" charset="-122"/>
              </a:rPr>
              <a:t> </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000" dirty="0" smtClean="0">
                <a:ea typeface="SimSun" panose="02010600030101010101" pitchFamily="2" charset="-122"/>
              </a:rPr>
              <a:t>Work Item Document</a:t>
            </a:r>
            <a:br>
              <a:rPr lang="en-US" altLang="zh-CN" sz="2000" dirty="0" smtClean="0">
                <a:ea typeface="SimSun" panose="02010600030101010101" pitchFamily="2" charset="-122"/>
              </a:rPr>
            </a:br>
            <a:r>
              <a:rPr lang="en-US" altLang="zh-CN" sz="2000" dirty="0" smtClean="0">
                <a:ea typeface="SimSun" panose="02010600030101010101" pitchFamily="2" charset="-122"/>
              </a:rPr>
              <a:t>WI0xxx – Contents Creation </a:t>
            </a:r>
            <a:r>
              <a:rPr lang="en-US" altLang="zh-CN" sz="2000" dirty="0">
                <a:ea typeface="SimSun" panose="02010600030101010101" pitchFamily="2" charset="-122"/>
              </a:rPr>
              <a:t>s</a:t>
            </a:r>
            <a:r>
              <a:rPr lang="en-US" altLang="zh-CN" sz="2000" dirty="0" smtClean="0">
                <a:ea typeface="SimSun" panose="02010600030101010101" pitchFamily="2" charset="-122"/>
              </a:rPr>
              <a:t>ervice API for 2D to 3D Image</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ko-KR" sz="1800" b="1" dirty="0" smtClean="0">
                <a:latin typeface="Tahoma" panose="020B0604030504040204" pitchFamily="34" charset="0"/>
                <a:ea typeface="SimSun" panose="02010600030101010101" pitchFamily="2" charset="-122"/>
              </a:rPr>
              <a:t>24</a:t>
            </a:r>
            <a:r>
              <a:rPr lang="en-US" altLang="zh-CN" sz="1800" b="1" dirty="0" smtClean="0">
                <a:latin typeface="Tahoma" panose="020B0604030504040204" pitchFamily="34" charset="0"/>
                <a:ea typeface="SimSun" panose="02010600030101010101" pitchFamily="2" charset="-122"/>
              </a:rPr>
              <a:t> April 2017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smtClean="0">
                <a:latin typeface="Tahoma" pitchFamily="34" charset="0"/>
              </a:rPr>
              <a:t>                             </a:t>
            </a:r>
            <a:r>
              <a:rPr lang="en-US" altLang="ko-KR" sz="1800" b="1" dirty="0" err="1" smtClean="0">
                <a:latin typeface="Tahoma" pitchFamily="34" charset="0"/>
              </a:rPr>
              <a:t>Seung</a:t>
            </a:r>
            <a:r>
              <a:rPr lang="en-US" altLang="ko-KR" sz="1800" b="1" dirty="0" smtClean="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zh-CN" sz="1800" b="1" dirty="0" smtClean="0">
                <a:latin typeface="Tahoma" panose="020B0604030504040204" pitchFamily="34" charset="0"/>
                <a:ea typeface="SimSun" panose="02010600030101010101" pitchFamily="2" charset="-122"/>
              </a:rPr>
              <a:t>                             Andrew </a:t>
            </a:r>
            <a:r>
              <a:rPr lang="en-US" altLang="zh-CN" sz="1800" b="1" dirty="0">
                <a:latin typeface="Tahoma" panose="020B0604030504040204" pitchFamily="34" charset="0"/>
                <a:ea typeface="SimSun" panose="02010600030101010101" pitchFamily="2" charset="-122"/>
              </a:rPr>
              <a:t>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rPr>
              <a:t>OSA, </a:t>
            </a:r>
            <a:r>
              <a:rPr lang="en-US" altLang="zh-CN" sz="1800" b="1" dirty="0" smtClean="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a:t>
            </a:r>
            <a:r>
              <a:rPr lang="en-US" altLang="ko-KR" sz="1800" b="1" dirty="0" err="1">
                <a:latin typeface="Tahoma" pitchFamily="34" charset="0"/>
              </a:rPr>
              <a:t>Park,ETRI</a:t>
            </a:r>
            <a:r>
              <a:rPr lang="en-US" altLang="ko-KR" sz="1800" b="1" dirty="0">
                <a:latin typeface="Tahoma" pitchFamily="34" charset="0"/>
              </a:rPr>
              <a:t>,  </a:t>
            </a:r>
            <a:r>
              <a:rPr lang="en-US" altLang="ko-KR" sz="1800" b="1" dirty="0" smtClean="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a:latin typeface="Tahoma" pitchFamily="34" charset="0"/>
              </a:rPr>
              <a:t>	</a:t>
            </a:r>
            <a:r>
              <a:rPr lang="en-US" altLang="ko-KR" sz="1800" b="1" dirty="0" smtClean="0">
                <a:latin typeface="Tahoma" pitchFamily="34" charset="0"/>
              </a:rPr>
              <a:t>	</a:t>
            </a: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smtClean="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smtClean="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709817774"/>
              </p:ext>
            </p:extLst>
          </p:nvPr>
        </p:nvGraphicFramePr>
        <p:xfrm>
          <a:off x="490538" y="1606550"/>
          <a:ext cx="8047037" cy="4697418"/>
        </p:xfrm>
        <a:graphic>
          <a:graphicData uri="http://schemas.openxmlformats.org/drawingml/2006/table">
            <a:tbl>
              <a:tblPr/>
              <a:tblGrid>
                <a:gridCol w="4198937">
                  <a:extLst>
                    <a:ext uri="{9D8B030D-6E8A-4147-A177-3AD203B41FA5}">
                      <a16:colId xmlns="" xmlns:a16="http://schemas.microsoft.com/office/drawing/2014/main" val="20000"/>
                    </a:ext>
                  </a:extLst>
                </a:gridCol>
                <a:gridCol w="38481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smtClean="0">
                          <a:ln>
                            <a:noFill/>
                          </a:ln>
                          <a:solidFill>
                            <a:srgbClr val="800000"/>
                          </a:solidFill>
                          <a:effectLst/>
                          <a:latin typeface="Arial Narrow" pitchFamily="34" charset="0"/>
                          <a:ea typeface="宋体" charset="-122"/>
                        </a:rPr>
                        <a:t>Vuzix</a:t>
                      </a: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smtClean="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smtClean="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smtClean="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smtClean="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smtClean="0">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23560274"/>
              </p:ext>
            </p:extLst>
          </p:nvPr>
        </p:nvGraphicFramePr>
        <p:xfrm>
          <a:off x="338138" y="1606550"/>
          <a:ext cx="8686800" cy="4792663"/>
        </p:xfrm>
        <a:graphic>
          <a:graphicData uri="http://schemas.openxmlformats.org/drawingml/2006/table">
            <a:tbl>
              <a:tblPr/>
              <a:tblGrid>
                <a:gridCol w="4800600">
                  <a:extLst>
                    <a:ext uri="{9D8B030D-6E8A-4147-A177-3AD203B41FA5}">
                      <a16:colId xmlns="" xmlns:a16="http://schemas.microsoft.com/office/drawing/2014/main" val="20000"/>
                    </a:ext>
                  </a:extLst>
                </a:gridCol>
                <a:gridCol w="3886200">
                  <a:extLst>
                    <a:ext uri="{9D8B030D-6E8A-4147-A177-3AD203B41FA5}">
                      <a16:colId xmlns=""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Jin</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Jin</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smtClean="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smtClean="0">
                          <a:ln>
                            <a:noFill/>
                          </a:ln>
                          <a:solidFill>
                            <a:srgbClr val="800000"/>
                          </a:solidFill>
                          <a:effectLst/>
                          <a:latin typeface="Arial Narrow" pitchFamily="34" charset="0"/>
                          <a:ea typeface="宋体" charset="-122"/>
                        </a:rPr>
                        <a:t>gyu</a:t>
                      </a:r>
                      <a:r>
                        <a:rPr kumimoji="0" lang="en-US" altLang="zh-CN" sz="2000" b="0" i="0" u="none" strike="noStrike" cap="none" normalizeH="0" baseline="0" dirty="0" smtClean="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a:t>
                      </a:r>
                      <a:endParaRPr kumimoji="0" lang="en-GB" altLang="zh-CN" sz="2000" b="0" i="1"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smtClean="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smtClean="0">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smtClean="0">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smtClean="0">
                <a:ea typeface="SimSun" panose="02010600030101010101" pitchFamily="2" charset="-122"/>
              </a:rPr>
              <a:t>Draft </a:t>
            </a:r>
            <a:r>
              <a:rPr lang="en-GB" altLang="zh-CN" sz="2200" dirty="0">
                <a:ea typeface="SimSun" panose="02010600030101010101" pitchFamily="2" charset="-122"/>
              </a:rPr>
              <a:t>Version </a:t>
            </a:r>
            <a:r>
              <a:rPr lang="en-GB" altLang="zh-CN" sz="2200" dirty="0" smtClean="0">
                <a:ea typeface="SimSun" panose="02010600030101010101" pitchFamily="2" charset="-122"/>
              </a:rPr>
              <a:t>1.0</a:t>
            </a:r>
            <a:endParaRPr lang="en-GB" altLang="zh-CN" sz="2200" dirty="0">
              <a:ea typeface="SimSun" panose="02010600030101010101" pitchFamily="2" charset="-122"/>
            </a:endParaRP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 xmlns:a16="http://schemas.microsoft.com/office/drawing/2014/main" val="20000"/>
                    </a:ext>
                  </a:extLst>
                </a:gridCol>
                <a:gridCol w="7109603">
                  <a:extLst>
                    <a:ext uri="{9D8B030D-6E8A-4147-A177-3AD203B41FA5}">
                      <a16:colId xmlns=""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smtClean="0">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688733460"/>
              </p:ext>
            </p:extLst>
          </p:nvPr>
        </p:nvGraphicFramePr>
        <p:xfrm>
          <a:off x="490538" y="1987550"/>
          <a:ext cx="8229600" cy="835980"/>
        </p:xfrm>
        <a:graphic>
          <a:graphicData uri="http://schemas.openxmlformats.org/drawingml/2006/table">
            <a:tbl>
              <a:tblPr/>
              <a:tblGrid>
                <a:gridCol w="2057400">
                  <a:extLst>
                    <a:ext uri="{9D8B030D-6E8A-4147-A177-3AD203B41FA5}">
                      <a16:colId xmlns="" xmlns:a16="http://schemas.microsoft.com/office/drawing/2014/main" val="20000"/>
                    </a:ext>
                  </a:extLst>
                </a:gridCol>
                <a:gridCol w="1828800">
                  <a:extLst>
                    <a:ext uri="{9D8B030D-6E8A-4147-A177-3AD203B41FA5}">
                      <a16:colId xmlns="" xmlns:a16="http://schemas.microsoft.com/office/drawing/2014/main" val="20001"/>
                    </a:ext>
                  </a:extLst>
                </a:gridCol>
                <a:gridCol w="2514600">
                  <a:extLst>
                    <a:ext uri="{9D8B030D-6E8A-4147-A177-3AD203B41FA5}">
                      <a16:colId xmlns="" xmlns:a16="http://schemas.microsoft.com/office/drawing/2014/main" val="20002"/>
                    </a:ext>
                  </a:extLst>
                </a:gridCol>
                <a:gridCol w="1828800">
                  <a:extLst>
                    <a:ext uri="{9D8B030D-6E8A-4147-A177-3AD203B41FA5}">
                      <a16:colId xmlns=""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Contents Creation service API for 2D to 3D Image</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CCAPI-23D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smtClean="0"/>
              <a:t>Enabler type: Enabler Release </a:t>
            </a:r>
            <a:endParaRPr lang="de-DE" altLang="en-US"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smtClean="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92500"/>
          </a:bodyPr>
          <a:lstStyle/>
          <a:p>
            <a:r>
              <a:rPr lang="en-US" altLang="zh-CN" sz="2400" dirty="0" smtClean="0"/>
              <a:t>CD working group had have many spec works on contents such as:</a:t>
            </a:r>
          </a:p>
          <a:p>
            <a:pPr lvl="1"/>
            <a:r>
              <a:rPr lang="en-US" altLang="zh-CN" sz="1800" dirty="0" smtClean="0"/>
              <a:t>BCAST: Mobile Broadcast</a:t>
            </a:r>
          </a:p>
          <a:p>
            <a:pPr lvl="1"/>
            <a:r>
              <a:rPr lang="en-US" altLang="zh-CN" sz="1800" dirty="0" smtClean="0"/>
              <a:t>DRM: Digital Right Managements</a:t>
            </a:r>
          </a:p>
          <a:p>
            <a:pPr lvl="1"/>
            <a:r>
              <a:rPr lang="en-US" altLang="zh-CN" sz="1800" dirty="0" err="1" smtClean="0"/>
              <a:t>MobAR</a:t>
            </a:r>
            <a:r>
              <a:rPr lang="en-US" altLang="zh-CN" sz="1800" dirty="0" smtClean="0"/>
              <a:t>: Mobile Augmented Reality</a:t>
            </a:r>
            <a:endParaRPr lang="en-US" altLang="zh-CN" sz="2400" dirty="0" smtClean="0"/>
          </a:p>
          <a:p>
            <a:r>
              <a:rPr lang="en-US" altLang="zh-CN" sz="2400" dirty="0" smtClean="0"/>
              <a:t>There are many APPs and SNSs are dealing image</a:t>
            </a:r>
            <a:r>
              <a:rPr lang="en-US" altLang="zh-CN" sz="2400" dirty="0"/>
              <a:t> </a:t>
            </a:r>
            <a:r>
              <a:rPr lang="en-US" altLang="zh-CN" sz="2400" dirty="0" smtClean="0"/>
              <a:t>and</a:t>
            </a:r>
            <a:r>
              <a:rPr lang="ko-KR" altLang="en-US" sz="2400" dirty="0" smtClean="0"/>
              <a:t> </a:t>
            </a:r>
            <a:r>
              <a:rPr lang="en-US" altLang="ko-KR" sz="2400" dirty="0" smtClean="0"/>
              <a:t>video including 3D </a:t>
            </a:r>
            <a:r>
              <a:rPr lang="en-US" altLang="ko-KR" sz="2400" dirty="0" err="1" smtClean="0"/>
              <a:t>emojis</a:t>
            </a:r>
            <a:r>
              <a:rPr lang="en-US" altLang="zh-CN" sz="2000" dirty="0" smtClean="0"/>
              <a:t> </a:t>
            </a:r>
          </a:p>
          <a:p>
            <a:pPr lvl="1"/>
            <a:r>
              <a:rPr lang="en-US" altLang="zh-CN" sz="1800" dirty="0" smtClean="0"/>
              <a:t>More APPs and Services need image handling with simple access method</a:t>
            </a:r>
          </a:p>
          <a:p>
            <a:r>
              <a:rPr lang="en-US" altLang="zh-CN" sz="2400" dirty="0" smtClean="0"/>
              <a:t>3D printer service is going popular due to its price going down</a:t>
            </a:r>
          </a:p>
          <a:p>
            <a:pPr lvl="1"/>
            <a:r>
              <a:rPr lang="en-US" altLang="zh-CN" sz="1800" dirty="0" smtClean="0"/>
              <a:t>It bring us that 2D image is needed to convert to 3D image</a:t>
            </a:r>
          </a:p>
          <a:p>
            <a:r>
              <a:rPr lang="en-US" altLang="zh-CN" sz="2400" dirty="0" smtClean="0"/>
              <a:t>In the professional area, Game Services need to convert 2D to 3D</a:t>
            </a:r>
          </a:p>
          <a:p>
            <a:pPr lvl="1"/>
            <a:r>
              <a:rPr lang="en-US" altLang="zh-CN" sz="1800" dirty="0" smtClean="0"/>
              <a:t>Mostly, their initial image is 2D but working image in game is 3D. It means they have need to convert 2D to 3D during developing phase</a:t>
            </a:r>
          </a:p>
          <a:p>
            <a:endParaRPr lang="en-US" altLang="zh-CN" dirty="0"/>
          </a:p>
          <a:p>
            <a:r>
              <a:rPr lang="en-US" altLang="zh-CN" dirty="0" smtClean="0"/>
              <a:t>Therefore, making CCAPI-23D will provide convenient and effective environments to mobile developers including game.</a:t>
            </a:r>
          </a:p>
          <a:p>
            <a:endParaRPr lang="en-US" altLang="zh-CN"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smtClean="0">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smtClean="0">
                <a:ea typeface="SimSun" panose="02010600030101010101" pitchFamily="2" charset="-122"/>
              </a:rPr>
              <a:t>Work Areas: </a:t>
            </a:r>
            <a:r>
              <a:rPr lang="en-GB" altLang="zh-CN" sz="2000" dirty="0">
                <a:solidFill>
                  <a:srgbClr val="480024"/>
                </a:solidFill>
              </a:rPr>
              <a:t>Contents </a:t>
            </a:r>
            <a:r>
              <a:rPr lang="en-GB" altLang="zh-CN" sz="2000" dirty="0" smtClean="0">
                <a:solidFill>
                  <a:srgbClr val="480024"/>
                </a:solidFill>
              </a:rPr>
              <a:t>Creation service </a:t>
            </a:r>
            <a:r>
              <a:rPr lang="en-GB" altLang="zh-CN" sz="2000" dirty="0">
                <a:solidFill>
                  <a:srgbClr val="480024"/>
                </a:solidFill>
              </a:rPr>
              <a:t>API for 2D to 3D Image</a:t>
            </a:r>
            <a:endParaRPr lang="en-GB" altLang="zh-CN" sz="2000" dirty="0" smtClean="0">
              <a:solidFill>
                <a:srgbClr val="480024"/>
              </a:solidFill>
            </a:endParaRPr>
          </a:p>
          <a:p>
            <a:r>
              <a:rPr lang="en-GB" altLang="zh-CN" sz="2400" dirty="0" smtClean="0">
                <a:ea typeface="SimSun" panose="02010600030101010101" pitchFamily="2" charset="-122"/>
              </a:rPr>
              <a:t>Issues this Work Item aims to solve:</a:t>
            </a:r>
          </a:p>
          <a:p>
            <a:pPr lvl="1"/>
            <a:r>
              <a:rPr lang="en-GB" altLang="zh-CN" sz="2000" dirty="0" smtClean="0"/>
              <a:t>Lack of a standardized and generic </a:t>
            </a:r>
            <a:r>
              <a:rPr lang="en-GB" altLang="zh-CN" sz="2000" dirty="0" smtClean="0">
                <a:solidFill>
                  <a:schemeClr val="tx1"/>
                </a:solidFill>
              </a:rPr>
              <a:t>means for Contents Creation service API for 2D to 3D Image</a:t>
            </a:r>
          </a:p>
          <a:p>
            <a:r>
              <a:rPr lang="en-GB" altLang="zh-CN" sz="2400" dirty="0" smtClean="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ways for developers to access enabler services  based on the fundamental shifts occur in the standards for internet services (e.g. HTTP 2.0) and deployments </a:t>
            </a:r>
          </a:p>
          <a:p>
            <a:r>
              <a:rPr lang="en-GB" altLang="zh-CN" sz="2400" dirty="0" smtClean="0">
                <a:ea typeface="SimSun" panose="02010600030101010101" pitchFamily="2" charset="-122"/>
              </a:rPr>
              <a:t>Time </a:t>
            </a:r>
            <a:r>
              <a:rPr lang="en-GB" altLang="zh-CN" sz="2400" dirty="0">
                <a:ea typeface="SimSun" panose="02010600030101010101" pitchFamily="2" charset="-122"/>
              </a:rPr>
              <a:t>to market: </a:t>
            </a:r>
            <a:r>
              <a:rPr lang="en-GB" altLang="zh-CN" sz="2400" dirty="0" smtClean="0">
                <a:ea typeface="SimSun" panose="02010600030101010101" pitchFamily="2" charset="-122"/>
              </a:rPr>
              <a:t>1 year</a:t>
            </a:r>
            <a:endParaRPr lang="en-GB" altLang="zh-CN" sz="2400" dirty="0">
              <a:ea typeface="SimSun" panose="02010600030101010101" pitchFamily="2" charset="-122"/>
            </a:endParaRP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a:t>
            </a:r>
            <a:r>
              <a:rPr lang="en-GB" altLang="zh-CN" sz="2400" dirty="0" smtClean="0">
                <a:ea typeface="宋体" charset="-122"/>
              </a:rPr>
              <a:t>unique</a:t>
            </a:r>
            <a:endParaRPr lang="zh-CN" altLang="zh-CN" sz="2400" dirty="0" smtClean="0"/>
          </a:p>
          <a:p>
            <a:pPr lvl="1"/>
            <a:endParaRPr lang="en-US" altLang="zh-CN" sz="2000" dirty="0" smtClean="0">
              <a:ea typeface="SimSun" panose="02010600030101010101" pitchFamily="2" charset="-122"/>
            </a:endParaRPr>
          </a:p>
          <a:p>
            <a:endParaRPr lang="en-GB" altLang="zh-CN" sz="2400"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smtClean="0">
                <a:ea typeface="SimSun" panose="02010600030101010101" pitchFamily="2" charset="-122"/>
              </a:rPr>
              <a:t>Main Use Case(</a:t>
            </a:r>
            <a:r>
              <a:rPr lang="en-GB" altLang="zh-CN" dirty="0" err="1" smtClean="0">
                <a:ea typeface="SimSun" panose="02010600030101010101" pitchFamily="2" charset="-122"/>
              </a:rPr>
              <a:t>s</a:t>
            </a:r>
            <a:r>
              <a:rPr lang="en-GB" altLang="zh-CN" dirty="0" smtClean="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smtClean="0"/>
              <a:t>Service discovery: Request information to CCAPI Server for getting service list</a:t>
            </a:r>
          </a:p>
          <a:p>
            <a:r>
              <a:rPr lang="en-US" altLang="zh-CN" dirty="0"/>
              <a:t>Service connecting: Request service connecting from </a:t>
            </a:r>
            <a:r>
              <a:rPr lang="en-US" altLang="zh-CN" dirty="0" smtClean="0"/>
              <a:t>user </a:t>
            </a:r>
            <a:r>
              <a:rPr lang="en-US" altLang="zh-CN" dirty="0"/>
              <a:t>to </a:t>
            </a:r>
            <a:r>
              <a:rPr lang="en-US" altLang="zh-CN" dirty="0" smtClean="0"/>
              <a:t>CCAPI Server</a:t>
            </a:r>
          </a:p>
          <a:p>
            <a:r>
              <a:rPr lang="en-US" altLang="zh-CN" dirty="0" smtClean="0"/>
              <a:t>File transfer: Request file transfer to CCAPI Server and receive the results </a:t>
            </a:r>
          </a:p>
          <a:p>
            <a:r>
              <a:rPr lang="en-US" altLang="zh-CN" dirty="0" smtClean="0"/>
              <a:t>Setting attributes: Setting creating options to CCAPI Server</a:t>
            </a:r>
          </a:p>
          <a:p>
            <a:r>
              <a:rPr lang="en-US" altLang="zh-CN" dirty="0" smtClean="0"/>
              <a:t>Snap shot: Getting snap shot image of current progress of converting</a:t>
            </a:r>
          </a:p>
          <a:p>
            <a:r>
              <a:rPr lang="en-US" altLang="zh-CN" dirty="0" smtClean="0"/>
              <a:t>File receive: Get the created file from CCAPI Server</a:t>
            </a:r>
          </a:p>
          <a:p>
            <a:r>
              <a:rPr lang="en-US" altLang="zh-CN" dirty="0" smtClean="0"/>
              <a:t>3D Printing: Request 3D printing to DWAPI-3DP enabler</a:t>
            </a:r>
            <a:endParaRPr lang="en-US" altLang="zh-CN" dirty="0"/>
          </a:p>
        </p:txBody>
      </p:sp>
    </p:spTree>
    <p:extLst>
      <p:ext uri="{BB962C8B-B14F-4D97-AF65-F5344CB8AC3E}">
        <p14:creationId xmlns:p14="http://schemas.microsoft.com/office/powerpoint/2010/main" val="9986584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smtClean="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smtClean="0">
                <a:ea typeface="SimSun" panose="02010600030101010101" pitchFamily="2" charset="-122"/>
              </a:rPr>
              <a:t>Existing specifications affected: none</a:t>
            </a:r>
          </a:p>
          <a:p>
            <a:r>
              <a:rPr lang="en-GB" altLang="zh-CN" dirty="0" smtClean="0">
                <a:ea typeface="SimSun" panose="02010600030101010101" pitchFamily="2" charset="-122"/>
              </a:rPr>
              <a:t>Other Work Items affected: none</a:t>
            </a:r>
          </a:p>
          <a:p>
            <a:r>
              <a:rPr lang="en-GB" altLang="zh-CN" dirty="0" smtClean="0">
                <a:ea typeface="SimSun" panose="02010600030101010101" pitchFamily="2" charset="-122"/>
              </a:rPr>
              <a:t>OMA WGs and external organizations affected:</a:t>
            </a:r>
          </a:p>
          <a:p>
            <a:pPr lvl="1"/>
            <a:r>
              <a:rPr lang="en-GB" altLang="zh-CN" dirty="0" smtClean="0">
                <a:ea typeface="SimSun" panose="02010600030101010101" pitchFamily="2" charset="-122"/>
              </a:rPr>
              <a:t>OMA WG: CD</a:t>
            </a:r>
          </a:p>
          <a:p>
            <a:pPr lvl="1"/>
            <a:r>
              <a:rPr lang="en-US" altLang="ko-KR" dirty="0" smtClean="0">
                <a:ea typeface="SimSun" panose="02010600030101010101" pitchFamily="2" charset="-122"/>
              </a:rPr>
              <a:t>External organization: MPEG, oneM2M</a:t>
            </a:r>
            <a:endParaRPr lang="en-GB" altLang="zh-CN" dirty="0" smtClean="0">
              <a:ea typeface="SimSun" panose="02010600030101010101" pitchFamily="2" charset="-122"/>
            </a:endParaRPr>
          </a:p>
          <a:p>
            <a:r>
              <a:rPr lang="en-GB" altLang="zh-CN" dirty="0" smtClean="0">
                <a:ea typeface="SimSun" panose="02010600030101010101" pitchFamily="2" charset="-122"/>
              </a:rPr>
              <a:t>Impacts on Architecture, Charging/Billing, Security, Privacy, IOT:</a:t>
            </a:r>
          </a:p>
          <a:p>
            <a:pPr lvl="1"/>
            <a:r>
              <a:rPr lang="en-GB" altLang="zh-CN" dirty="0" smtClean="0">
                <a:ea typeface="宋体" charset="-122"/>
              </a:rPr>
              <a:t>It doesn't need IOT test.</a:t>
            </a:r>
            <a:endParaRPr lang="en-GB" altLang="zh-CN" dirty="0" smtClean="0">
              <a:ea typeface="SimSun" panose="0201060003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smtClean="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945250247"/>
              </p:ext>
            </p:extLst>
          </p:nvPr>
        </p:nvGraphicFramePr>
        <p:xfrm>
          <a:off x="719138" y="1758950"/>
          <a:ext cx="7467600" cy="3181350"/>
        </p:xfrm>
        <a:graphic>
          <a:graphicData uri="http://schemas.openxmlformats.org/drawingml/2006/table">
            <a:tbl>
              <a:tblPr/>
              <a:tblGrid>
                <a:gridCol w="3462044">
                  <a:extLst>
                    <a:ext uri="{9D8B030D-6E8A-4147-A177-3AD203B41FA5}">
                      <a16:colId xmlns="" xmlns:a16="http://schemas.microsoft.com/office/drawing/2014/main" val="20000"/>
                    </a:ext>
                  </a:extLst>
                </a:gridCol>
                <a:gridCol w="1880463">
                  <a:extLst>
                    <a:ext uri="{9D8B030D-6E8A-4147-A177-3AD203B41FA5}">
                      <a16:colId xmlns="" xmlns:a16="http://schemas.microsoft.com/office/drawing/2014/main" val="20001"/>
                    </a:ext>
                  </a:extLst>
                </a:gridCol>
                <a:gridCol w="526155">
                  <a:extLst>
                    <a:ext uri="{9D8B030D-6E8A-4147-A177-3AD203B41FA5}">
                      <a16:colId xmlns="" xmlns:a16="http://schemas.microsoft.com/office/drawing/2014/main" val="20002"/>
                    </a:ext>
                  </a:extLst>
                </a:gridCol>
                <a:gridCol w="691164">
                  <a:extLst>
                    <a:ext uri="{9D8B030D-6E8A-4147-A177-3AD203B41FA5}">
                      <a16:colId xmlns="" xmlns:a16="http://schemas.microsoft.com/office/drawing/2014/main" val="20003"/>
                    </a:ext>
                  </a:extLst>
                </a:gridCol>
                <a:gridCol w="907774">
                  <a:extLst>
                    <a:ext uri="{9D8B030D-6E8A-4147-A177-3AD203B41FA5}">
                      <a16:colId xmlns=""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smtClean="0">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2018-12-01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smtClean="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2019-06-30</a:t>
                      </a:r>
                      <a:endParaRPr kumimoji="0" lang="en-US" altLang="zh-CN" sz="12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smtClean="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 xmlns:a16="http://schemas.microsoft.com/office/drawing/2014/main" val="10011"/>
                  </a:ext>
                </a:extLst>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smtClean="0">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smtClean="0">
                <a:ea typeface="SimSun" panose="02010600030101010101" pitchFamily="2" charset="-122"/>
              </a:rPr>
              <a:t>Requirements</a:t>
            </a:r>
          </a:p>
          <a:p>
            <a:pPr marL="339725" lvl="2" indent="-111125"/>
            <a:r>
              <a:rPr lang="es-ES" altLang="zh-CN" dirty="0" err="1">
                <a:ea typeface="宋体" charset="-122"/>
              </a:rPr>
              <a:t>Contents</a:t>
            </a:r>
            <a:r>
              <a:rPr lang="es-ES" altLang="zh-CN" dirty="0">
                <a:ea typeface="宋体" charset="-122"/>
              </a:rPr>
              <a:t> </a:t>
            </a:r>
            <a:r>
              <a:rPr lang="es-ES" altLang="zh-CN" dirty="0" err="1" smtClean="0">
                <a:ea typeface="宋体" charset="-122"/>
              </a:rPr>
              <a:t>Creation</a:t>
            </a:r>
            <a:r>
              <a:rPr lang="es-ES" altLang="zh-CN" dirty="0" smtClean="0">
                <a:ea typeface="宋体" charset="-122"/>
              </a:rPr>
              <a:t> </a:t>
            </a:r>
            <a:r>
              <a:rPr lang="es-ES" altLang="zh-CN" dirty="0" err="1">
                <a:ea typeface="宋体" charset="-122"/>
              </a:rPr>
              <a:t>s</a:t>
            </a:r>
            <a:r>
              <a:rPr lang="es-ES" altLang="zh-CN" dirty="0" err="1" smtClean="0">
                <a:ea typeface="宋体" charset="-122"/>
              </a:rPr>
              <a:t>ervice</a:t>
            </a:r>
            <a:r>
              <a:rPr lang="es-ES" altLang="zh-CN" dirty="0" smtClean="0">
                <a:ea typeface="宋体" charset="-122"/>
              </a:rPr>
              <a:t> </a:t>
            </a:r>
            <a:r>
              <a:rPr lang="es-ES" altLang="zh-CN" dirty="0">
                <a:ea typeface="宋体" charset="-122"/>
              </a:rPr>
              <a:t>API </a:t>
            </a:r>
            <a:r>
              <a:rPr lang="es-ES" altLang="zh-CN" dirty="0" err="1">
                <a:ea typeface="宋体" charset="-122"/>
              </a:rPr>
              <a:t>for</a:t>
            </a:r>
            <a:r>
              <a:rPr lang="es-ES" altLang="zh-CN" dirty="0">
                <a:ea typeface="宋体" charset="-122"/>
              </a:rPr>
              <a:t> 2D to 3D </a:t>
            </a:r>
            <a:r>
              <a:rPr lang="es-ES" altLang="zh-CN" dirty="0" err="1" smtClean="0">
                <a:ea typeface="宋体" charset="-122"/>
              </a:rPr>
              <a:t>Image</a:t>
            </a:r>
            <a:r>
              <a:rPr lang="es-ES" altLang="zh-CN" dirty="0" smtClean="0">
                <a:ea typeface="宋体" charset="-122"/>
              </a:rPr>
              <a:t> </a:t>
            </a:r>
            <a:r>
              <a:rPr lang="es-ES" altLang="zh-CN" dirty="0" err="1" smtClean="0">
                <a:ea typeface="宋体" charset="-122"/>
              </a:rPr>
              <a:t>requirements</a:t>
            </a:r>
            <a:r>
              <a:rPr lang="es-ES" altLang="zh-CN" dirty="0" smtClean="0">
                <a:ea typeface="宋体" charset="-122"/>
              </a:rPr>
              <a:t> in single ER doc</a:t>
            </a:r>
            <a:endParaRPr lang="es-ES" altLang="zh-CN" dirty="0" smtClean="0">
              <a:ea typeface="SimSun" panose="02010600030101010101" pitchFamily="2" charset="-122"/>
            </a:endParaRPr>
          </a:p>
          <a:p>
            <a:r>
              <a:rPr lang="es-ES" altLang="zh-CN" dirty="0" smtClean="0">
                <a:ea typeface="SimSun" panose="02010600030101010101" pitchFamily="2" charset="-122"/>
              </a:rPr>
              <a:t>Architecture</a:t>
            </a:r>
          </a:p>
          <a:p>
            <a:pPr marL="339725" lvl="2" indent="-111125"/>
            <a:r>
              <a:rPr lang="es-ES" altLang="zh-CN" dirty="0" err="1">
                <a:ea typeface="宋体" charset="-122"/>
              </a:rPr>
              <a:t>Contents</a:t>
            </a:r>
            <a:r>
              <a:rPr lang="es-ES" altLang="zh-CN" dirty="0">
                <a:ea typeface="宋体" charset="-122"/>
              </a:rPr>
              <a:t> </a:t>
            </a:r>
            <a:r>
              <a:rPr lang="es-ES" altLang="zh-CN" dirty="0" err="1" smtClean="0">
                <a:ea typeface="宋体" charset="-122"/>
              </a:rPr>
              <a:t>Creation</a:t>
            </a:r>
            <a:r>
              <a:rPr lang="es-ES" altLang="zh-CN" dirty="0" smtClean="0">
                <a:ea typeface="宋体" charset="-122"/>
              </a:rPr>
              <a:t> </a:t>
            </a:r>
            <a:r>
              <a:rPr lang="es-ES" altLang="zh-CN" dirty="0" err="1">
                <a:ea typeface="宋体" charset="-122"/>
              </a:rPr>
              <a:t>s</a:t>
            </a:r>
            <a:r>
              <a:rPr lang="es-ES" altLang="zh-CN" dirty="0" err="1" smtClean="0">
                <a:ea typeface="宋体" charset="-122"/>
              </a:rPr>
              <a:t>ervice</a:t>
            </a:r>
            <a:r>
              <a:rPr lang="es-ES" altLang="zh-CN" dirty="0" smtClean="0">
                <a:ea typeface="宋体" charset="-122"/>
              </a:rPr>
              <a:t> </a:t>
            </a:r>
            <a:r>
              <a:rPr lang="es-ES" altLang="zh-CN" dirty="0">
                <a:ea typeface="宋体" charset="-122"/>
              </a:rPr>
              <a:t>API </a:t>
            </a:r>
            <a:r>
              <a:rPr lang="es-ES" altLang="zh-CN" dirty="0" err="1">
                <a:ea typeface="宋体" charset="-122"/>
              </a:rPr>
              <a:t>for</a:t>
            </a:r>
            <a:r>
              <a:rPr lang="es-ES" altLang="zh-CN" dirty="0">
                <a:ea typeface="宋体" charset="-122"/>
              </a:rPr>
              <a:t> 2D to 3D </a:t>
            </a:r>
            <a:r>
              <a:rPr lang="es-ES" altLang="zh-CN" dirty="0" err="1">
                <a:ea typeface="宋体" charset="-122"/>
              </a:rPr>
              <a:t>Image</a:t>
            </a:r>
            <a:r>
              <a:rPr lang="es-ES" altLang="zh-CN" dirty="0">
                <a:ea typeface="宋体" charset="-122"/>
              </a:rPr>
              <a:t> </a:t>
            </a:r>
            <a:r>
              <a:rPr lang="es-ES" altLang="zh-CN" dirty="0" smtClean="0">
                <a:ea typeface="宋体" charset="-122"/>
              </a:rPr>
              <a:t>architecture </a:t>
            </a:r>
            <a:r>
              <a:rPr lang="es-ES" altLang="zh-CN" dirty="0">
                <a:ea typeface="宋体" charset="-122"/>
              </a:rPr>
              <a:t>in single ER doc</a:t>
            </a:r>
            <a:endParaRPr lang="es-ES" altLang="zh-CN" i="1" dirty="0" smtClean="0">
              <a:ea typeface="宋体" charset="-122"/>
            </a:endParaRPr>
          </a:p>
          <a:p>
            <a:r>
              <a:rPr lang="es-ES" altLang="zh-CN" dirty="0" smtClean="0">
                <a:ea typeface="SimSun" panose="02010600030101010101" pitchFamily="2" charset="-122"/>
              </a:rPr>
              <a:t>Development Phase</a:t>
            </a:r>
          </a:p>
          <a:p>
            <a:pPr marL="339725" lvl="2" indent="-111125"/>
            <a:r>
              <a:rPr lang="es-ES" altLang="zh-CN" dirty="0" smtClean="0">
                <a:ea typeface="宋体" charset="-122"/>
              </a:rPr>
              <a:t>Data Description Specifications (e.g. Schema, MO, DDS, </a:t>
            </a:r>
            <a:r>
              <a:rPr lang="es-ES" altLang="zh-CN" dirty="0" err="1" smtClean="0">
                <a:ea typeface="宋体" charset="-122"/>
              </a:rPr>
              <a:t>etc</a:t>
            </a:r>
            <a:r>
              <a:rPr lang="es-ES" altLang="zh-CN" dirty="0" smtClean="0">
                <a:ea typeface="宋体" charset="-122"/>
              </a:rPr>
              <a:t>)</a:t>
            </a:r>
          </a:p>
          <a:p>
            <a:pPr marL="339725" lvl="2" indent="-111125"/>
            <a:r>
              <a:rPr lang="es-ES" altLang="zh-CN" dirty="0" err="1" smtClean="0">
                <a:ea typeface="宋体" charset="-122"/>
              </a:rPr>
              <a:t>Documentation</a:t>
            </a:r>
            <a:r>
              <a:rPr lang="es-ES" altLang="zh-CN" dirty="0" smtClean="0">
                <a:ea typeface="宋体" charset="-122"/>
              </a:rPr>
              <a:t>:</a:t>
            </a:r>
          </a:p>
          <a:p>
            <a:pPr marL="565150" lvl="3"/>
            <a:r>
              <a:rPr lang="en-GB" altLang="zh-CN" dirty="0" smtClean="0">
                <a:ea typeface="宋体" charset="-122"/>
              </a:rPr>
              <a:t>Use cases</a:t>
            </a:r>
          </a:p>
          <a:p>
            <a:pPr marL="565150" lvl="3"/>
            <a:r>
              <a:rPr lang="en-GB" altLang="zh-CN" dirty="0" smtClean="0">
                <a:ea typeface="宋体" charset="-122"/>
              </a:rPr>
              <a:t>CCAPI-23D APIs</a:t>
            </a:r>
            <a:endParaRPr lang="en-GB" altLang="zh-CN" dirty="0">
              <a:ea typeface="宋体" charset="-122"/>
            </a:endParaRPr>
          </a:p>
          <a:p>
            <a:pPr marL="565150" lvl="3"/>
            <a:r>
              <a:rPr lang="en-GB" altLang="zh-CN" dirty="0" smtClean="0">
                <a:ea typeface="宋体" charset="-122"/>
              </a:rPr>
              <a:t>Guidance </a:t>
            </a:r>
            <a:r>
              <a:rPr lang="en-GB" altLang="zh-CN" dirty="0">
                <a:ea typeface="宋体" charset="-122"/>
              </a:rPr>
              <a:t>on how to use the resource, the generic </a:t>
            </a:r>
            <a:r>
              <a:rPr lang="en-GB" altLang="zh-CN" dirty="0" smtClean="0">
                <a:ea typeface="宋体" charset="-122"/>
              </a:rPr>
              <a:t>object </a:t>
            </a:r>
            <a:r>
              <a:rPr lang="es-ES" altLang="zh-CN" dirty="0" smtClean="0">
                <a:ea typeface="宋体" charset="-122"/>
              </a:rPr>
              <a:t> </a:t>
            </a:r>
            <a:endParaRPr lang="es-ES" altLang="zh-CN" i="1" dirty="0"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smtClean="0">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 xmlns:a16="http://schemas.microsoft.com/office/drawing/2014/main" val="20000"/>
                    </a:ext>
                  </a:extLst>
                </a:gridCol>
                <a:gridCol w="6705600">
                  <a:extLst>
                    <a:ext uri="{9D8B030D-6E8A-4147-A177-3AD203B41FA5}">
                      <a16:colId xmlns=""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smtClean="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smtClean="0">
                          <a:ea typeface="宋体" charset="-122"/>
                        </a:rPr>
                        <a:t>No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smtClean="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smtClean="0">
                          <a:ea typeface="宋体" charset="-122"/>
                        </a:rPr>
                        <a:t>Closure Review</a:t>
                      </a:r>
                      <a:endParaRPr lang="es-ES" altLang="zh-CN" i="1" dirty="0" smtClean="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13539</TotalTime>
  <Pages>15</Pages>
  <Words>874</Words>
  <Application>Microsoft Macintosh PowerPoint</Application>
  <PresentationFormat>사용자 지정</PresentationFormat>
  <Paragraphs>173</Paragraphs>
  <Slides>12</Slides>
  <Notes>12</Notes>
  <HiddenSlides>1</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12</vt:i4>
      </vt:variant>
    </vt:vector>
  </HeadingPairs>
  <TitlesOfParts>
    <vt:vector size="20" baseType="lpstr">
      <vt:lpstr>宋体</vt:lpstr>
      <vt:lpstr>Arial Narrow</vt:lpstr>
      <vt:lpstr>Calibri</vt:lpstr>
      <vt:lpstr>SimSun</vt:lpstr>
      <vt:lpstr>Tahoma</vt:lpstr>
      <vt:lpstr>Times New Roman</vt:lpstr>
      <vt:lpstr>Arial</vt:lpstr>
      <vt:lpstr>OMA Template</vt:lpstr>
      <vt:lpstr>OMA-CD-2018-0001R02-INP_New_WI_Socialization   Work Item Document WI0xxx – Contents Creation service API for 2D to 3D Image</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HanMin-gyu</cp:lastModifiedBy>
  <cp:revision>588</cp:revision>
  <cp:lastPrinted>1999-04-27T06:51:51Z</cp:lastPrinted>
  <dcterms:created xsi:type="dcterms:W3CDTF">2002-03-19T14:05:12Z</dcterms:created>
  <dcterms:modified xsi:type="dcterms:W3CDTF">2018-04-27T05:31:05Z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