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293" r:id="rId2"/>
    <p:sldId id="340" r:id="rId3"/>
    <p:sldId id="341"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92" autoAdjust="0"/>
    <p:restoredTop sz="95520" autoAdjust="0"/>
  </p:normalViewPr>
  <p:slideViewPr>
    <p:cSldViewPr>
      <p:cViewPr varScale="1">
        <p:scale>
          <a:sx n="85" d="100"/>
          <a:sy n="85" d="100"/>
        </p:scale>
        <p:origin x="614"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a:cs typeface="Times New Roman" pitchFamily="18" charset="0"/>
              </a:rPr>
              <a:t>© 2017 Open Mobile Alliance Ltd.  All Rights Reserved.</a:t>
            </a:r>
            <a:endParaRPr lang="en-US" altLang="zh-CN" sz="1000" b="1" dirty="0">
              <a:ea typeface="宋体" charset="-122"/>
            </a:endParaRPr>
          </a:p>
          <a:p>
            <a:pPr>
              <a:lnSpc>
                <a:spcPct val="90000"/>
              </a:lnSpc>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OMA-CD-3DCAPI-2018-0004</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a:latin typeface="Arial Narrow" panose="020B0606020202030204" pitchFamily="34" charset="0"/>
                <a:ea typeface="SimSun" panose="02010600030101010101" pitchFamily="2" charset="-122"/>
              </a:rPr>
              <a:t/>
            </a:r>
            <a:br>
              <a:rPr lang="en-US" altLang="zh-CN" sz="1800" b="1" dirty="0">
                <a:latin typeface="Arial Narrow" panose="020B0606020202030204" pitchFamily="34" charset="0"/>
                <a:ea typeface="SimSun" panose="02010600030101010101" pitchFamily="2" charset="-122"/>
              </a:rPr>
            </a:br>
            <a:r>
              <a:rPr lang="en-US" altLang="zh-CN" sz="500" dirty="0">
                <a:solidFill>
                  <a:srgbClr val="999999"/>
                </a:solidFill>
                <a:ea typeface="SimSun" panose="02010600030101010101" pitchFamily="2" charset="-122"/>
              </a:rPr>
              <a:t>[OMA-Template-WIDpresentation-20170101-I]</a:t>
            </a:r>
            <a:endParaRPr lang="en-US" altLang="zh-CN" sz="1800" b="1" dirty="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hjpark@etri.re.kr" TargetMode="External"/><Relationship Id="rId3" Type="http://schemas.openxmlformats.org/officeDocument/2006/relationships/image" Target="../media/image2.jpeg"/><Relationship Id="rId7" Type="http://schemas.openxmlformats.org/officeDocument/2006/relationships/hyperlink" Target="mailto:andyhan@osc.or.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jin1025@etri.re.kr"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a:ea typeface="SimSun" panose="02010600030101010101" pitchFamily="2" charset="-122"/>
              </a:rPr>
              <a:t/>
            </a:r>
            <a:br>
              <a:rPr lang="en-US" altLang="zh-CN" sz="1600" dirty="0">
                <a:ea typeface="SimSun" panose="02010600030101010101" pitchFamily="2" charset="-122"/>
              </a:rPr>
            </a:br>
            <a:r>
              <a:rPr lang="en-US" altLang="zh-CN" sz="1600" dirty="0">
                <a:ea typeface="SimSun" panose="02010600030101010101" pitchFamily="2" charset="-122"/>
              </a:rPr>
              <a:t>OMA-CD-3DCAPI-2018-0004-INP_3DCAPI_Arch</a:t>
            </a:r>
            <a:r>
              <a:rPr lang="en-US" altLang="zh-CN" sz="2400" dirty="0">
                <a:ea typeface="SimSun" panose="02010600030101010101" pitchFamily="2" charset="-122"/>
              </a:rPr>
              <a:t/>
            </a:r>
            <a:br>
              <a:rPr lang="en-US" altLang="zh-CN" sz="2400" dirty="0">
                <a:ea typeface="SimSun" panose="02010600030101010101" pitchFamily="2" charset="-122"/>
              </a:rPr>
            </a:br>
            <a:r>
              <a:rPr lang="en-US" altLang="zh-CN" sz="1600" dirty="0">
                <a:ea typeface="SimSun" panose="02010600030101010101" pitchFamily="2" charset="-122"/>
              </a:rPr>
              <a:t/>
            </a:r>
            <a:br>
              <a:rPr lang="en-US" altLang="zh-CN" sz="1600" dirty="0">
                <a:ea typeface="SimSun" panose="02010600030101010101" pitchFamily="2" charset="-122"/>
              </a:rPr>
            </a:br>
            <a:r>
              <a:rPr lang="en-US" altLang="zh-CN" dirty="0" smtClean="0">
                <a:ea typeface="SimSun" panose="02010600030101010101" pitchFamily="2" charset="-122"/>
              </a:rPr>
              <a:t>3DCAPI Architecture</a:t>
            </a:r>
            <a:endParaRPr lang="en-US" altLang="zh-CN" sz="2400" dirty="0">
              <a:ea typeface="SimSun" panose="02010600030101010101" pitchFamily="2" charset="-122"/>
            </a:endParaRP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25 </a:t>
            </a:r>
            <a:r>
              <a:rPr lang="en-US" altLang="zh-CN" sz="1800" b="1" dirty="0">
                <a:latin typeface="Tahoma" panose="020B0604030504040204" pitchFamily="34" charset="0"/>
                <a:ea typeface="SimSun" panose="02010600030101010101" pitchFamily="2" charset="-122"/>
              </a:rPr>
              <a:t>Oct 2018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ko-KR" sz="1800" b="1" dirty="0" err="1">
                <a:latin typeface="Tahoma" pitchFamily="34" charset="0"/>
              </a:rPr>
              <a:t>Jin</a:t>
            </a:r>
            <a:r>
              <a:rPr lang="en-US" altLang="ko-KR" sz="1800" b="1" dirty="0">
                <a:latin typeface="Tahoma" pitchFamily="34" charset="0"/>
              </a:rPr>
              <a:t> Sung Choi, ETRI, </a:t>
            </a:r>
            <a:r>
              <a:rPr lang="en-US" altLang="ko-KR" sz="1800" b="1" dirty="0">
                <a:latin typeface="Tahoma" pitchFamily="34" charset="0"/>
                <a:hlinkClick r:id="rId5"/>
              </a:rPr>
              <a:t>jin1025@etri.re.kr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a:latin typeface="Tahoma" pitchFamily="34" charset="0"/>
                <a:hlinkClick r:id="rId6"/>
              </a:rPr>
              <a:t>tajinet@etri.re.kr</a:t>
            </a:r>
            <a:endParaRPr lang="en-US" altLang="ko-KR" sz="1800" b="1" dirty="0">
              <a:latin typeface="Tahoma" pitchFamily="34" charset="0"/>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Andrew Min-</a:t>
            </a:r>
            <a:r>
              <a:rPr lang="en-US" altLang="zh-CN" sz="1800" b="1" dirty="0" err="1">
                <a:latin typeface="Tahoma" panose="020B0604030504040204" pitchFamily="34" charset="0"/>
                <a:ea typeface="SimSun" panose="02010600030101010101" pitchFamily="2" charset="-122"/>
              </a:rPr>
              <a:t>gyu</a:t>
            </a:r>
            <a:r>
              <a:rPr lang="en-US" altLang="zh-CN" sz="1800" b="1" dirty="0">
                <a:latin typeface="Tahoma" panose="020B0604030504040204" pitchFamily="34" charset="0"/>
                <a:ea typeface="SimSun" panose="02010600030101010101" pitchFamily="2" charset="-122"/>
              </a:rPr>
              <a:t> Han, OSA, </a:t>
            </a:r>
            <a:r>
              <a:rPr lang="en-US" altLang="zh-CN" sz="1800" b="1" dirty="0">
                <a:latin typeface="Tahoma" panose="020B0604030504040204" pitchFamily="34" charset="0"/>
                <a:ea typeface="SimSun" panose="02010600030101010101" pitchFamily="2" charset="-122"/>
                <a:hlinkClick r:id="rId7"/>
              </a:rPr>
              <a:t>andyhan@osc.or.kr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Chang Jun Park, ETRI,  </a:t>
            </a:r>
            <a:r>
              <a:rPr lang="en-US" altLang="ko-KR" sz="1800" b="1" dirty="0">
                <a:latin typeface="Tahoma" pitchFamily="34" charset="0"/>
                <a:hlinkClick r:id="rId8"/>
              </a:rPr>
              <a:t>chjpark@etri.re.kr</a:t>
            </a:r>
            <a:r>
              <a:rPr lang="en-US" altLang="zh-CN" sz="1800" b="1" dirty="0">
                <a:latin typeface="Tahoma" panose="020B0604030504040204" pitchFamily="34" charset="0"/>
                <a:ea typeface="SimSun" panose="02010600030101010101" pitchFamily="2" charset="-122"/>
              </a:rPr>
              <a:t>		</a:t>
            </a:r>
            <a:r>
              <a:rPr lang="en-US" altLang="ko-KR" sz="1800" b="1" dirty="0">
                <a:latin typeface="Tahoma" pitchFamily="34" charset="0"/>
              </a:rPr>
              <a:t>		</a:t>
            </a:r>
            <a:endParaRPr lang="en-US" altLang="zh-CN" sz="1800" b="1" dirty="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Source: 	ETRI, OSA</a:t>
            </a: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a:ea typeface="SimSun" panose="02010600030101010101" pitchFamily="2" charset="-122"/>
              </a:rPr>
              <a:t>Main Use Case(</a:t>
            </a:r>
            <a:r>
              <a:rPr lang="en-GB" altLang="zh-CN" dirty="0" err="1">
                <a:ea typeface="SimSun" panose="02010600030101010101" pitchFamily="2" charset="-122"/>
              </a:rPr>
              <a:t>s</a:t>
            </a:r>
            <a:r>
              <a:rPr lang="en-GB" altLang="zh-CN" dirty="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a:t>Service discovery: Request information to 3DCAPI Server for getting service list</a:t>
            </a:r>
          </a:p>
          <a:p>
            <a:r>
              <a:rPr lang="en-US" altLang="zh-CN" dirty="0"/>
              <a:t>Service connecting: Request service connecting from user to 3DCAPI Server</a:t>
            </a:r>
          </a:p>
          <a:p>
            <a:r>
              <a:rPr lang="en-US" altLang="zh-CN" dirty="0"/>
              <a:t>File transfer: Request file transfer to 3DCAPI Server and receive the results </a:t>
            </a:r>
          </a:p>
          <a:p>
            <a:r>
              <a:rPr lang="en-US" altLang="zh-CN" dirty="0"/>
              <a:t>Setting attributes: Setting creating options to 3DCAPI Server</a:t>
            </a:r>
          </a:p>
          <a:p>
            <a:r>
              <a:rPr lang="en-US" altLang="zh-CN" dirty="0"/>
              <a:t>Snap shot: Getting snap shot image of current progress of converting</a:t>
            </a:r>
          </a:p>
          <a:p>
            <a:r>
              <a:rPr lang="en-US" altLang="zh-CN" dirty="0"/>
              <a:t>File receive: Get the created file from 3DCAPI Server</a:t>
            </a:r>
          </a:p>
          <a:p>
            <a:r>
              <a:rPr lang="en-US" altLang="zh-CN" dirty="0"/>
              <a:t>3D Printing: Request 3D printing to DWAPI-3DP enabler</a:t>
            </a:r>
          </a:p>
        </p:txBody>
      </p:sp>
    </p:spTree>
    <p:extLst>
      <p:ext uri="{BB962C8B-B14F-4D97-AF65-F5344CB8AC3E}">
        <p14:creationId xmlns:p14="http://schemas.microsoft.com/office/powerpoint/2010/main" val="998658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Conceptual Arch of 3DCAPI</a:t>
            </a:r>
            <a:endParaRPr lang="ko-KR" altLang="en-US" dirty="0"/>
          </a:p>
        </p:txBody>
      </p:sp>
      <p:sp>
        <p:nvSpPr>
          <p:cNvPr id="30" name="내용 개체 틀 29"/>
          <p:cNvSpPr>
            <a:spLocks noGrp="1"/>
          </p:cNvSpPr>
          <p:nvPr>
            <p:ph idx="1"/>
          </p:nvPr>
        </p:nvSpPr>
        <p:spPr>
          <a:xfrm>
            <a:off x="292100" y="4185416"/>
            <a:ext cx="8778875" cy="2367783"/>
          </a:xfrm>
        </p:spPr>
        <p:txBody>
          <a:bodyPr>
            <a:normAutofit fontScale="92500" lnSpcReduction="10000"/>
          </a:bodyPr>
          <a:lstStyle/>
          <a:p>
            <a:r>
              <a:rPr lang="en-US" altLang="ko-KR" dirty="0" smtClean="0"/>
              <a:t>3DCAPI-1: interface between App/Web Runtime and 3DCAPI Server</a:t>
            </a:r>
          </a:p>
          <a:p>
            <a:r>
              <a:rPr lang="en-US" altLang="ko-KR" dirty="0" smtClean="0"/>
              <a:t>3DCAPI-2: interface between 3DCAPI Server and 3D Contents Creation Service</a:t>
            </a:r>
          </a:p>
          <a:p>
            <a:r>
              <a:rPr lang="en-US" altLang="ko-KR" dirty="0" smtClean="0"/>
              <a:t>3DCAPI-3: interface between 3DCAPI Server and </a:t>
            </a:r>
            <a:r>
              <a:rPr lang="en-US" altLang="ko-KR" dirty="0"/>
              <a:t>App/Web </a:t>
            </a:r>
            <a:r>
              <a:rPr lang="en-US" altLang="ko-KR" dirty="0" smtClean="0"/>
              <a:t>Runtime</a:t>
            </a:r>
          </a:p>
          <a:p>
            <a:r>
              <a:rPr lang="en-US" altLang="ko-KR" dirty="0" smtClean="0"/>
              <a:t>3DCAPI-4: interface between 3DCAPI Server and 3D Printing Service such as DWAPI-3DP enabler</a:t>
            </a:r>
            <a:endParaRPr lang="ko-KR" altLang="en-US" dirty="0"/>
          </a:p>
        </p:txBody>
      </p:sp>
      <p:sp>
        <p:nvSpPr>
          <p:cNvPr id="5" name="직사각형 4"/>
          <p:cNvSpPr/>
          <p:nvPr/>
        </p:nvSpPr>
        <p:spPr bwMode="auto">
          <a:xfrm>
            <a:off x="1709737" y="1432299"/>
            <a:ext cx="5715000" cy="457200"/>
          </a:xfrm>
          <a:prstGeom prst="rect">
            <a:avLst/>
          </a:prstGeom>
          <a:solidFill>
            <a:schemeClr val="bg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Application</a:t>
            </a:r>
            <a:r>
              <a:rPr kumimoji="0" lang="en-US" altLang="ko-KR" sz="1400" b="0" i="0" u="none" strike="noStrike" cap="none" normalizeH="0" dirty="0" smtClean="0">
                <a:ln>
                  <a:noFill/>
                </a:ln>
                <a:solidFill>
                  <a:schemeClr val="tx1"/>
                </a:solidFill>
                <a:effectLst/>
                <a:latin typeface="Arial" charset="0"/>
              </a:rPr>
              <a:t> / Web Runtime Environment</a:t>
            </a:r>
            <a:endParaRPr kumimoji="0" lang="ko-KR" altLang="en-US" sz="1400" b="0" i="0" u="none" strike="noStrike" cap="none" normalizeH="0" baseline="0" dirty="0" smtClean="0">
              <a:ln>
                <a:noFill/>
              </a:ln>
              <a:solidFill>
                <a:schemeClr val="tx1"/>
              </a:solidFill>
              <a:effectLst/>
              <a:latin typeface="Arial" charset="0"/>
            </a:endParaRPr>
          </a:p>
        </p:txBody>
      </p:sp>
      <p:sp>
        <p:nvSpPr>
          <p:cNvPr id="6" name="직사각형 5"/>
          <p:cNvSpPr/>
          <p:nvPr/>
        </p:nvSpPr>
        <p:spPr bwMode="auto">
          <a:xfrm>
            <a:off x="1709737" y="2395724"/>
            <a:ext cx="2895600" cy="457200"/>
          </a:xfrm>
          <a:prstGeom prst="rect">
            <a:avLst/>
          </a:prstGeom>
          <a:solidFill>
            <a:schemeClr val="bg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3DCAPI Server</a:t>
            </a:r>
            <a:endParaRPr kumimoji="0" lang="ko-KR" altLang="en-US" sz="1400" b="0" i="0" u="none" strike="noStrike" cap="none" normalizeH="0" baseline="0" dirty="0" smtClean="0">
              <a:ln>
                <a:noFill/>
              </a:ln>
              <a:solidFill>
                <a:schemeClr val="tx1"/>
              </a:solidFill>
              <a:effectLst/>
              <a:latin typeface="Arial" charset="0"/>
            </a:endParaRPr>
          </a:p>
        </p:txBody>
      </p:sp>
      <p:sp>
        <p:nvSpPr>
          <p:cNvPr id="7" name="직사각형 6"/>
          <p:cNvSpPr/>
          <p:nvPr/>
        </p:nvSpPr>
        <p:spPr bwMode="auto">
          <a:xfrm>
            <a:off x="1709737" y="3359150"/>
            <a:ext cx="2743200" cy="457200"/>
          </a:xfrm>
          <a:prstGeom prst="rect">
            <a:avLst/>
          </a:prstGeom>
          <a:solidFill>
            <a:schemeClr val="bg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latin typeface="Arial" charset="0"/>
              </a:rPr>
              <a:t>3D Contents Creation</a:t>
            </a:r>
            <a:r>
              <a:rPr kumimoji="0" lang="en-US" altLang="ko-KR" sz="1400" b="0" i="0" u="none" strike="noStrike" cap="none" normalizeH="0" baseline="0" dirty="0" smtClean="0">
                <a:ln>
                  <a:noFill/>
                </a:ln>
                <a:solidFill>
                  <a:schemeClr val="tx1"/>
                </a:solidFill>
                <a:effectLst/>
                <a:latin typeface="Arial" charset="0"/>
              </a:rPr>
              <a:t> Service</a:t>
            </a:r>
            <a:br>
              <a:rPr kumimoji="0" lang="en-US" altLang="ko-KR" sz="1400" b="0" i="0" u="none" strike="noStrike" cap="none" normalizeH="0" baseline="0" dirty="0" smtClean="0">
                <a:ln>
                  <a:noFill/>
                </a:ln>
                <a:solidFill>
                  <a:schemeClr val="tx1"/>
                </a:solidFill>
                <a:effectLst/>
                <a:latin typeface="Arial" charset="0"/>
              </a:rPr>
            </a:br>
            <a:r>
              <a:rPr kumimoji="0" lang="en-US" altLang="ko-KR" sz="1400" b="0" i="0" u="none" strike="noStrike" cap="none" normalizeH="0" baseline="0" dirty="0" smtClean="0">
                <a:ln>
                  <a:noFill/>
                </a:ln>
                <a:solidFill>
                  <a:schemeClr val="tx1"/>
                </a:solidFill>
                <a:effectLst/>
                <a:latin typeface="Arial" charset="0"/>
              </a:rPr>
              <a:t>(AI-based)</a:t>
            </a:r>
          </a:p>
        </p:txBody>
      </p:sp>
      <p:cxnSp>
        <p:nvCxnSpPr>
          <p:cNvPr id="9" name="직선 화살표 연결선 8"/>
          <p:cNvCxnSpPr/>
          <p:nvPr/>
        </p:nvCxnSpPr>
        <p:spPr bwMode="auto">
          <a:xfrm>
            <a:off x="3005137" y="1889499"/>
            <a:ext cx="0" cy="506225"/>
          </a:xfrm>
          <a:prstGeom prst="straightConnector1">
            <a:avLst/>
          </a:prstGeom>
          <a:solidFill>
            <a:schemeClr val="accent1"/>
          </a:solidFill>
          <a:ln w="28575" cap="flat" cmpd="sng" algn="ctr">
            <a:solidFill>
              <a:schemeClr val="tx1"/>
            </a:solidFill>
            <a:prstDash val="solid"/>
            <a:round/>
            <a:headEnd type="triangle" w="med" len="med"/>
            <a:tailEnd type="triangle"/>
          </a:ln>
          <a:effectLst/>
        </p:spPr>
      </p:cxnSp>
      <p:cxnSp>
        <p:nvCxnSpPr>
          <p:cNvPr id="11" name="직선 화살표 연결선 10"/>
          <p:cNvCxnSpPr>
            <a:stCxn id="6" idx="2"/>
          </p:cNvCxnSpPr>
          <p:nvPr/>
        </p:nvCxnSpPr>
        <p:spPr bwMode="auto">
          <a:xfrm>
            <a:off x="3157537" y="2852924"/>
            <a:ext cx="0" cy="506226"/>
          </a:xfrm>
          <a:prstGeom prst="straightConnector1">
            <a:avLst/>
          </a:prstGeom>
          <a:solidFill>
            <a:schemeClr val="accent1"/>
          </a:solidFill>
          <a:ln w="28575" cap="flat" cmpd="sng" algn="ctr">
            <a:solidFill>
              <a:schemeClr val="tx1"/>
            </a:solidFill>
            <a:prstDash val="solid"/>
            <a:round/>
            <a:headEnd type="triangle" w="med" len="med"/>
            <a:tailEnd type="triangle"/>
          </a:ln>
          <a:effectLst/>
        </p:spPr>
      </p:cxnSp>
      <p:cxnSp>
        <p:nvCxnSpPr>
          <p:cNvPr id="14" name="직선 화살표 연결선 13"/>
          <p:cNvCxnSpPr/>
          <p:nvPr/>
        </p:nvCxnSpPr>
        <p:spPr bwMode="auto">
          <a:xfrm>
            <a:off x="3309937" y="1881562"/>
            <a:ext cx="0" cy="506225"/>
          </a:xfrm>
          <a:prstGeom prst="straightConnector1">
            <a:avLst/>
          </a:prstGeom>
          <a:solidFill>
            <a:schemeClr val="accent1"/>
          </a:solidFill>
          <a:ln w="28575" cap="flat" cmpd="sng" algn="ctr">
            <a:solidFill>
              <a:schemeClr val="tx1"/>
            </a:solidFill>
            <a:prstDash val="solid"/>
            <a:round/>
            <a:headEnd type="triangle" w="med" len="med"/>
            <a:tailEnd type="none"/>
          </a:ln>
          <a:effectLst/>
        </p:spPr>
      </p:cxnSp>
      <p:cxnSp>
        <p:nvCxnSpPr>
          <p:cNvPr id="15" name="직선 화살표 연결선 14"/>
          <p:cNvCxnSpPr>
            <a:stCxn id="6" idx="3"/>
          </p:cNvCxnSpPr>
          <p:nvPr/>
        </p:nvCxnSpPr>
        <p:spPr bwMode="auto">
          <a:xfrm>
            <a:off x="4605337" y="2624324"/>
            <a:ext cx="1447800" cy="73482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25" name="직사각형 24"/>
          <p:cNvSpPr/>
          <p:nvPr/>
        </p:nvSpPr>
        <p:spPr bwMode="auto">
          <a:xfrm>
            <a:off x="4529137" y="3359150"/>
            <a:ext cx="2895600" cy="457200"/>
          </a:xfrm>
          <a:prstGeom prst="rect">
            <a:avLst/>
          </a:prstGeom>
          <a:solidFill>
            <a:schemeClr val="bg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3D</a:t>
            </a:r>
            <a:r>
              <a:rPr kumimoji="0" lang="en-US" altLang="ko-KR" sz="1400" b="0" i="0" u="none" strike="noStrike" cap="none" normalizeH="0" dirty="0" smtClean="0">
                <a:ln>
                  <a:noFill/>
                </a:ln>
                <a:solidFill>
                  <a:schemeClr val="tx1"/>
                </a:solidFill>
                <a:effectLst/>
                <a:latin typeface="Arial" charset="0"/>
              </a:rPr>
              <a:t> Printing</a:t>
            </a:r>
            <a:r>
              <a:rPr kumimoji="0" lang="en-US" altLang="ko-KR" sz="1400" b="0" i="0" u="none" strike="noStrike" cap="none" normalizeH="0" baseline="0" dirty="0" smtClean="0">
                <a:ln>
                  <a:noFill/>
                </a:ln>
                <a:solidFill>
                  <a:schemeClr val="tx1"/>
                </a:solidFill>
                <a:effectLst/>
                <a:latin typeface="Arial" charset="0"/>
              </a:rPr>
              <a:t> Service</a:t>
            </a:r>
            <a:endParaRPr kumimoji="0" lang="ko-KR" altLang="en-US" sz="1400" b="0" i="0" u="none" strike="noStrike" cap="none" normalizeH="0" baseline="0" dirty="0" smtClean="0">
              <a:ln>
                <a:noFill/>
              </a:ln>
              <a:solidFill>
                <a:schemeClr val="tx1"/>
              </a:solidFill>
              <a:effectLst/>
              <a:latin typeface="Arial" charset="0"/>
            </a:endParaRPr>
          </a:p>
        </p:txBody>
      </p:sp>
      <p:sp>
        <p:nvSpPr>
          <p:cNvPr id="26" name="TextBox 25"/>
          <p:cNvSpPr txBox="1"/>
          <p:nvPr/>
        </p:nvSpPr>
        <p:spPr>
          <a:xfrm>
            <a:off x="3345778" y="2013235"/>
            <a:ext cx="992579" cy="307777"/>
          </a:xfrm>
          <a:prstGeom prst="rect">
            <a:avLst/>
          </a:prstGeom>
          <a:noFill/>
        </p:spPr>
        <p:txBody>
          <a:bodyPr wrap="none" rtlCol="0">
            <a:spAutoFit/>
          </a:bodyPr>
          <a:lstStyle/>
          <a:p>
            <a:r>
              <a:rPr lang="en-US" altLang="ko-KR" sz="1400" dirty="0" smtClean="0"/>
              <a:t>3DCAPI-3</a:t>
            </a:r>
            <a:endParaRPr lang="ko-KR" altLang="en-US" sz="1400" dirty="0"/>
          </a:p>
        </p:txBody>
      </p:sp>
      <p:sp>
        <p:nvSpPr>
          <p:cNvPr id="27" name="TextBox 26"/>
          <p:cNvSpPr txBox="1"/>
          <p:nvPr/>
        </p:nvSpPr>
        <p:spPr>
          <a:xfrm>
            <a:off x="1988025" y="2012834"/>
            <a:ext cx="992579" cy="307777"/>
          </a:xfrm>
          <a:prstGeom prst="rect">
            <a:avLst/>
          </a:prstGeom>
          <a:noFill/>
        </p:spPr>
        <p:txBody>
          <a:bodyPr wrap="none" rtlCol="0">
            <a:spAutoFit/>
          </a:bodyPr>
          <a:lstStyle/>
          <a:p>
            <a:r>
              <a:rPr lang="en-US" altLang="ko-KR" sz="1400" dirty="0" smtClean="0"/>
              <a:t>3DCAPI-1</a:t>
            </a:r>
            <a:endParaRPr lang="ko-KR" altLang="en-US" sz="1400" dirty="0"/>
          </a:p>
        </p:txBody>
      </p:sp>
      <p:sp>
        <p:nvSpPr>
          <p:cNvPr id="28" name="TextBox 27"/>
          <p:cNvSpPr txBox="1"/>
          <p:nvPr/>
        </p:nvSpPr>
        <p:spPr>
          <a:xfrm>
            <a:off x="3225744" y="2956257"/>
            <a:ext cx="992579" cy="307777"/>
          </a:xfrm>
          <a:prstGeom prst="rect">
            <a:avLst/>
          </a:prstGeom>
          <a:noFill/>
        </p:spPr>
        <p:txBody>
          <a:bodyPr wrap="none" rtlCol="0">
            <a:spAutoFit/>
          </a:bodyPr>
          <a:lstStyle/>
          <a:p>
            <a:r>
              <a:rPr lang="en-US" altLang="ko-KR" sz="1400" dirty="0" smtClean="0"/>
              <a:t>3DCAPI-2</a:t>
            </a:r>
            <a:endParaRPr lang="ko-KR" altLang="en-US" sz="1400" dirty="0"/>
          </a:p>
        </p:txBody>
      </p:sp>
      <p:sp>
        <p:nvSpPr>
          <p:cNvPr id="29" name="TextBox 28"/>
          <p:cNvSpPr txBox="1"/>
          <p:nvPr/>
        </p:nvSpPr>
        <p:spPr>
          <a:xfrm>
            <a:off x="5308206" y="2682306"/>
            <a:ext cx="992579" cy="307777"/>
          </a:xfrm>
          <a:prstGeom prst="rect">
            <a:avLst/>
          </a:prstGeom>
          <a:noFill/>
        </p:spPr>
        <p:txBody>
          <a:bodyPr wrap="none" rtlCol="0">
            <a:spAutoFit/>
          </a:bodyPr>
          <a:lstStyle/>
          <a:p>
            <a:r>
              <a:rPr lang="en-US" altLang="ko-KR" sz="1400" dirty="0" smtClean="0"/>
              <a:t>3DCAPI-4</a:t>
            </a:r>
            <a:endParaRPr lang="ko-KR" altLang="en-US" sz="1400" dirty="0"/>
          </a:p>
        </p:txBody>
      </p:sp>
    </p:spTree>
    <p:extLst>
      <p:ext uri="{BB962C8B-B14F-4D97-AF65-F5344CB8AC3E}">
        <p14:creationId xmlns:p14="http://schemas.microsoft.com/office/powerpoint/2010/main" val="184095582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38</TotalTime>
  <Pages>15</Pages>
  <Words>338</Words>
  <Application>Microsoft Office PowerPoint</Application>
  <PresentationFormat>사용자 지정</PresentationFormat>
  <Paragraphs>34</Paragraphs>
  <Slides>3</Slides>
  <Notes>2</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3</vt:i4>
      </vt:variant>
    </vt:vector>
  </HeadingPairs>
  <TitlesOfParts>
    <vt:vector size="10" baseType="lpstr">
      <vt:lpstr>宋体</vt:lpstr>
      <vt:lpstr>宋体</vt:lpstr>
      <vt:lpstr>Arial</vt:lpstr>
      <vt:lpstr>Arial Narrow</vt:lpstr>
      <vt:lpstr>Tahoma</vt:lpstr>
      <vt:lpstr>Times New Roman</vt:lpstr>
      <vt:lpstr>OMA Template</vt:lpstr>
      <vt:lpstr> OMA-CD-3DCAPI-2018-0004-INP_3DCAPI_Arch  3DCAPI Architecture</vt:lpstr>
      <vt:lpstr>Main Use Case(s)</vt:lpstr>
      <vt:lpstr>Conceptual Arch of 3DCAPI</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 Andrew Min-gyu</cp:lastModifiedBy>
  <cp:revision>611</cp:revision>
  <cp:lastPrinted>1999-04-27T06:51:51Z</cp:lastPrinted>
  <dcterms:created xsi:type="dcterms:W3CDTF">2002-03-19T14:05:12Z</dcterms:created>
  <dcterms:modified xsi:type="dcterms:W3CDTF">2018-10-25T03:28:05Z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