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8"/>
  </p:notesMasterIdLst>
  <p:handoutMasterIdLst>
    <p:handoutMasterId r:id="rId9"/>
  </p:handoutMasterIdLst>
  <p:sldIdLst>
    <p:sldId id="293" r:id="rId2"/>
    <p:sldId id="319" r:id="rId3"/>
    <p:sldId id="378" r:id="rId4"/>
    <p:sldId id="371" r:id="rId5"/>
    <p:sldId id="368" r:id="rId6"/>
    <p:sldId id="351" r:id="rId7"/>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81958" autoAdjust="0"/>
  </p:normalViewPr>
  <p:slideViewPr>
    <p:cSldViewPr>
      <p:cViewPr>
        <p:scale>
          <a:sx n="70" d="100"/>
          <a:sy n="70" d="100"/>
        </p:scale>
        <p:origin x="-480" y="-33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7190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2012 </a:t>
            </a:r>
            <a:r>
              <a:rPr lang="en-GB" sz="1000" b="1" dirty="0">
                <a:cs typeface="Times New Roman" pitchFamily="18" charset="0"/>
              </a:rPr>
              <a:t>Open Mobile Alliance Ltd.  All Rights Reserved.</a:t>
            </a:r>
            <a:endParaRPr lang="en-US" altLang="ko-KR" sz="1000" b="1" dirty="0">
              <a:cs typeface="Times New Roman" pitchFamily="18" charset="0"/>
            </a:endParaRPr>
          </a:p>
          <a:p>
            <a:pPr defTabSz="403225">
              <a:tabLst>
                <a:tab pos="5372100" algn="ctr"/>
                <a:tab pos="9182100" algn="r"/>
              </a:tabLst>
              <a:defRPr/>
            </a:pPr>
            <a:r>
              <a:rPr lang="en-US" altLang="ko-KR" sz="900" b="1" dirty="0">
                <a:latin typeface="Arial Narrow" pitchFamily="34" charset="0"/>
                <a:cs typeface="Times New Roman" pitchFamily="18" charset="0"/>
              </a:rPr>
              <a:t>Used with the permission of the Open Mobile Alliance Ltd. under the terms as stated in this document.</a:t>
            </a:r>
            <a:endParaRPr lang="en-US" altLang="ko-KR" sz="900" b="1" dirty="0">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charset="0"/>
                <a:ea typeface="ＭＳ Ｐゴシック" charset="-128"/>
              </a:rPr>
              <a:t>OMA-CD-AOI-2012-0004</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a:latin typeface="Arial Narrow" pitchFamily="34" charset="0"/>
              </a:rPr>
              <a:t/>
            </a:r>
            <a:br>
              <a:rPr lang="en-US" altLang="ko-KR" sz="1800" b="1">
                <a:latin typeface="Arial Narrow" pitchFamily="34" charset="0"/>
              </a:rPr>
            </a:br>
            <a:r>
              <a:rPr lang="en-US" altLang="ko-KR" sz="500">
                <a:solidFill>
                  <a:srgbClr val="999999"/>
                </a:solidFill>
              </a:rPr>
              <a:t>[OMA-Template-SlideDeck-2011-01-01-I]</a:t>
            </a:r>
            <a:endParaRPr lang="en-US" altLang="ko-KR"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ollobit@etri.re.kr"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wmf"/><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a:t>
            </a:r>
            <a:r>
              <a:rPr lang="en-US" altLang="ko-KR" b="1" dirty="0" smtClean="0">
                <a:latin typeface="Tahoma" pitchFamily="34" charset="0"/>
              </a:rPr>
              <a:t>CD-AOI, LA</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Date:	</a:t>
            </a:r>
            <a:r>
              <a:rPr lang="en-US" altLang="ko-KR" b="1" dirty="0" smtClean="0">
                <a:latin typeface="Tahoma" pitchFamily="34" charset="0"/>
              </a:rPr>
              <a:t>13 November 2012</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err="1">
                <a:latin typeface="Tahoma" pitchFamily="34" charset="0"/>
              </a:rPr>
              <a:t>Jonghong</a:t>
            </a:r>
            <a:r>
              <a:rPr lang="en-US" altLang="ko-KR" b="1" dirty="0">
                <a:latin typeface="Tahoma" pitchFamily="34" charset="0"/>
              </a:rPr>
              <a:t> </a:t>
            </a:r>
            <a:r>
              <a:rPr lang="en-US" altLang="ko-KR" b="1" dirty="0" err="1">
                <a:latin typeface="Tahoma" pitchFamily="34" charset="0"/>
              </a:rPr>
              <a:t>Jeon</a:t>
            </a:r>
            <a:r>
              <a:rPr lang="en-US" altLang="ko-KR" b="1" dirty="0">
                <a:latin typeface="Tahoma" pitchFamily="34" charset="0"/>
              </a:rPr>
              <a:t>, </a:t>
            </a:r>
            <a:r>
              <a:rPr lang="en-US" altLang="ko-KR" b="1" dirty="0">
                <a:latin typeface="Tahoma" pitchFamily="34" charset="0"/>
                <a:hlinkClick r:id="rId3"/>
              </a:rPr>
              <a:t>hollobit@etri.re.kr</a:t>
            </a:r>
            <a:r>
              <a:rPr lang="en-US" altLang="ko-KR" b="1" dirty="0">
                <a:latin typeface="Tahoma" pitchFamily="34" charset="0"/>
              </a:rPr>
              <a:t> </a:t>
            </a:r>
          </a:p>
          <a:p>
            <a:pPr defTabSz="762000">
              <a:lnSpc>
                <a:spcPct val="95000"/>
              </a:lnSpc>
              <a:spcAft>
                <a:spcPct val="35000"/>
              </a:spcAft>
              <a:tabLst>
                <a:tab pos="1827213" algn="r"/>
                <a:tab pos="1939925" algn="l"/>
              </a:tabLst>
            </a:pPr>
            <a:r>
              <a:rPr lang="en-US" altLang="ko-KR" b="1" dirty="0">
                <a:latin typeface="Tahoma" pitchFamily="34" charset="0"/>
              </a:rPr>
              <a:t>	Source:	 ETRI</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ko-KR" sz="2000" dirty="0" smtClean="0">
                <a:ea typeface="ＭＳ Ｐゴシック" pitchFamily="34" charset="-128"/>
              </a:rPr>
              <a:t>OMA-CD-AOI-2012-0004-</a:t>
            </a:r>
            <a:br>
              <a:rPr lang="en-US" altLang="ko-KR" sz="2000" dirty="0" smtClean="0">
                <a:ea typeface="ＭＳ Ｐゴシック" pitchFamily="34" charset="-128"/>
              </a:rPr>
            </a:br>
            <a:r>
              <a:rPr lang="en-US" altLang="ko-KR" sz="2000" dirty="0" err="1" smtClean="0">
                <a:ea typeface="ＭＳ Ｐゴシック" pitchFamily="34" charset="-128"/>
              </a:rPr>
              <a:t>INP_Proposal_for_AOI_Architecture_Model</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ko-KR" dirty="0" smtClean="0">
                <a:ea typeface="ＭＳ Ｐゴシック" pitchFamily="34" charset="-128"/>
              </a:rPr>
              <a:t>Proposal </a:t>
            </a:r>
            <a:r>
              <a:rPr lang="en-US" altLang="ko-KR" dirty="0">
                <a:ea typeface="ＭＳ Ｐゴシック" pitchFamily="34" charset="-128"/>
              </a:rPr>
              <a:t>for AOI Architecture Model</a:t>
            </a:r>
            <a:endParaRPr lang="en-US" altLang="ko-KR" sz="1800" dirty="0" smtClean="0">
              <a:ea typeface="ＭＳ Ｐゴシック" pitchFamily="34" charset="-128"/>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a:cs typeface="Times New Roman" pitchFamily="18" charset="0"/>
              </a:rPr>
              <a:t>USE OF THIS DOCUMENT BY NON-OMA MEMBERS IS SUBJECT TO ALL OF THE TERMS AND CONDITIONS OF THE USE AGREEMENT (located at </a:t>
            </a:r>
            <a:r>
              <a:rPr lang="en-US" altLang="ko-KR" sz="900">
                <a:cs typeface="Times New Roman" pitchFamily="18" charset="0"/>
                <a:hlinkClick r:id="rId4"/>
              </a:rPr>
              <a:t>http://www.openmobilealliance.org/UseAgreement.html</a:t>
            </a:r>
            <a:r>
              <a:rPr lang="en-US" altLang="ko-KR" sz="900">
                <a:cs typeface="Times New Roman" pitchFamily="18" charset="0"/>
              </a:rPr>
              <a:t>) AND IF YOU HAVE NOT AGREED TO THE TERMS OF THE USE AGREEMENT, YOU DO NOT HAVE THE RIGHT TO USE, COPY OR DISTRIBUTE THIS DOCUMENT.</a:t>
            </a:r>
          </a:p>
          <a:p>
            <a:pPr>
              <a:spcBef>
                <a:spcPct val="35000"/>
              </a:spcBef>
            </a:pPr>
            <a:r>
              <a:rPr lang="en-US" altLang="ko-KR" sz="90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a:cs typeface="Times New Roman" pitchFamily="18" charset="0"/>
              </a:rPr>
              <a:t>Intellectual Property Rights</a:t>
            </a:r>
          </a:p>
          <a:p>
            <a:pPr>
              <a:spcBef>
                <a:spcPct val="35000"/>
              </a:spcBef>
            </a:pPr>
            <a:r>
              <a:rPr lang="en-US" altLang="ko-KR"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p:txBody>
          <a:bodyPr/>
          <a:lstStyle/>
          <a:p>
            <a:r>
              <a:rPr lang="en-US" altLang="ko-KR" smtClean="0">
                <a:ea typeface="ＭＳ Ｐゴシック" pitchFamily="34" charset="-128"/>
              </a:rPr>
              <a:t>Objective and Scope</a:t>
            </a:r>
            <a:endParaRPr lang="en-GB" altLang="zh-CN" smtClean="0">
              <a:ea typeface="ＭＳ Ｐゴシック" pitchFamily="34" charset="-128"/>
            </a:endParaRPr>
          </a:p>
        </p:txBody>
      </p:sp>
      <p:sp>
        <p:nvSpPr>
          <p:cNvPr id="3075" name="Rectangle 7"/>
          <p:cNvSpPr>
            <a:spLocks noGrp="1" noChangeArrowheads="1"/>
          </p:cNvSpPr>
          <p:nvPr>
            <p:ph type="body" idx="1"/>
          </p:nvPr>
        </p:nvSpPr>
        <p:spPr>
          <a:xfrm>
            <a:off x="292100" y="1073150"/>
            <a:ext cx="8778875" cy="5383213"/>
          </a:xfrm>
        </p:spPr>
        <p:txBody>
          <a:bodyPr/>
          <a:lstStyle/>
          <a:p>
            <a:r>
              <a:rPr lang="en-US" altLang="ko-KR" dirty="0" smtClean="0">
                <a:ea typeface="ＭＳ Ｐゴシック" pitchFamily="34" charset="-128"/>
              </a:rPr>
              <a:t>AOI AD is intended to define functional components, interfaces between functional components and flows related to the following key functionalities identified in AOI REQ (list is non-exhaustive):</a:t>
            </a:r>
          </a:p>
          <a:p>
            <a:pPr lvl="1"/>
            <a:r>
              <a:rPr lang="en-US" altLang="ko-KR" dirty="0" smtClean="0"/>
              <a:t>manage </a:t>
            </a:r>
            <a:r>
              <a:rPr lang="en-US" altLang="ko-KR" dirty="0"/>
              <a:t>(e.g. query, update) different states  (e.g. registered, unregistered, online, offline, installed, uninstalled) of AOI Enabled Client Application</a:t>
            </a:r>
            <a:endParaRPr lang="en-GB" altLang="ko-KR" dirty="0"/>
          </a:p>
          <a:p>
            <a:pPr lvl="1"/>
            <a:r>
              <a:rPr lang="en-GB" altLang="ko-KR" dirty="0" smtClean="0"/>
              <a:t>Notification mechanism over Shared AOI Connectivity </a:t>
            </a:r>
          </a:p>
          <a:p>
            <a:pPr lvl="1"/>
            <a:r>
              <a:rPr lang="en-GB" altLang="ko-KR" dirty="0" smtClean="0"/>
              <a:t>Notification </a:t>
            </a:r>
            <a:r>
              <a:rPr lang="en-GB" altLang="ko-KR" dirty="0"/>
              <a:t>delivery lifecycle management </a:t>
            </a:r>
            <a:r>
              <a:rPr lang="en-GB" altLang="ko-KR" dirty="0" smtClean="0"/>
              <a:t>(e.g. </a:t>
            </a:r>
            <a:r>
              <a:rPr lang="en-US" altLang="ko-KR" dirty="0"/>
              <a:t>specific notification has been </a:t>
            </a:r>
            <a:r>
              <a:rPr lang="en-US" altLang="ko-KR" dirty="0" smtClean="0"/>
              <a:t>delivered)</a:t>
            </a:r>
            <a:endParaRPr lang="en-GB" altLang="ko-KR" dirty="0" smtClean="0"/>
          </a:p>
          <a:p>
            <a:pPr lvl="1"/>
            <a:r>
              <a:rPr lang="en-GB" altLang="ko-KR" dirty="0" smtClean="0"/>
              <a:t>Interacting with AOI Server application in Inbound/Outbound direction </a:t>
            </a:r>
          </a:p>
          <a:p>
            <a:pPr lvl="1"/>
            <a:r>
              <a:rPr lang="en-GB" altLang="ko-KR" dirty="0" smtClean="0"/>
              <a:t>Connection </a:t>
            </a:r>
            <a:r>
              <a:rPr lang="en-US" altLang="ko-KR" dirty="0" smtClean="0"/>
              <a:t>management </a:t>
            </a:r>
            <a:r>
              <a:rPr lang="en-US" altLang="ko-KR" dirty="0"/>
              <a:t>(e.g. create, maintain, close) the Shared AOI Connectivity between AOI Client and AOI </a:t>
            </a:r>
            <a:r>
              <a:rPr lang="en-US" altLang="ko-KR" dirty="0" smtClean="0"/>
              <a:t>Server</a:t>
            </a:r>
            <a:endParaRPr lang="en-GB" altLang="ko-KR" dirty="0" smtClean="0"/>
          </a:p>
          <a:p>
            <a:pPr lvl="1"/>
            <a:r>
              <a:rPr lang="en-GB" altLang="ko-KR" dirty="0" smtClean="0"/>
              <a:t>Support of multiple applications running in a device that interact with AOIs. </a:t>
            </a:r>
          </a:p>
          <a:p>
            <a:pPr lvl="1"/>
            <a:r>
              <a:rPr lang="en-GB" altLang="ko-KR" dirty="0" smtClean="0"/>
              <a:t>a set of AOI APIs </a:t>
            </a:r>
            <a:r>
              <a:rPr lang="en-US" altLang="ko-KR" dirty="0" smtClean="0"/>
              <a:t>for </a:t>
            </a:r>
            <a:r>
              <a:rPr lang="en-US" altLang="ko-KR" dirty="0"/>
              <a:t>AOI Enabled Server </a:t>
            </a:r>
            <a:r>
              <a:rPr lang="en-US" altLang="ko-KR" dirty="0" smtClean="0"/>
              <a:t>Applications and AOI Enabled Client</a:t>
            </a:r>
            <a:endParaRPr lang="en-GB" altLang="ko-KR"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宋体" pitchFamily="2" charset="-122"/>
              </a:rPr>
              <a:t>Diagram</a:t>
            </a:r>
          </a:p>
        </p:txBody>
      </p:sp>
      <p:sp>
        <p:nvSpPr>
          <p:cNvPr id="5123" name="Rectangle 5"/>
          <p:cNvSpPr>
            <a:spLocks noGrp="1" noChangeArrowheads="1"/>
          </p:cNvSpPr>
          <p:nvPr>
            <p:ph type="body" idx="1"/>
          </p:nvPr>
        </p:nvSpPr>
        <p:spPr>
          <a:xfrm>
            <a:off x="292100" y="947738"/>
            <a:ext cx="8778875" cy="5383212"/>
          </a:xfrm>
        </p:spPr>
        <p:txBody>
          <a:bodyPr/>
          <a:lstStyle/>
          <a:p>
            <a:endParaRPr lang="en-GB" altLang="zh-CN" smtClean="0">
              <a:ea typeface="宋体" pitchFamily="2" charset="-122"/>
            </a:endParaRPr>
          </a:p>
          <a:p>
            <a:endParaRPr lang="en-GB" altLang="zh-CN" smtClean="0">
              <a:ea typeface="宋体" pitchFamily="2" charset="-122"/>
            </a:endParaRPr>
          </a:p>
          <a:p>
            <a:endParaRPr lang="en-GB" altLang="zh-CN" smtClean="0">
              <a:ea typeface="宋体" pitchFamily="2" charset="-122"/>
            </a:endParaRPr>
          </a:p>
          <a:p>
            <a:endParaRPr lang="en-GB" altLang="zh-CN" smtClean="0">
              <a:ea typeface="宋体" pitchFamily="2" charset="-122"/>
            </a:endParaRPr>
          </a:p>
          <a:p>
            <a:endParaRPr lang="en-GB" altLang="zh-CN" smtClean="0">
              <a:ea typeface="宋体" pitchFamily="2" charset="-122"/>
            </a:endParaRPr>
          </a:p>
          <a:p>
            <a:endParaRPr lang="en-GB" altLang="zh-CN" smtClean="0">
              <a:ea typeface="宋体" pitchFamily="2" charset="-122"/>
            </a:endParaRPr>
          </a:p>
        </p:txBody>
      </p:sp>
      <p:sp>
        <p:nvSpPr>
          <p:cNvPr id="5124" name="矩形 4"/>
          <p:cNvSpPr>
            <a:spLocks noChangeArrowheads="1"/>
          </p:cNvSpPr>
          <p:nvPr/>
        </p:nvSpPr>
        <p:spPr bwMode="auto">
          <a:xfrm>
            <a:off x="5022850" y="2063750"/>
            <a:ext cx="1639888" cy="3240088"/>
          </a:xfrm>
          <a:prstGeom prst="rect">
            <a:avLst/>
          </a:prstGeom>
          <a:solidFill>
            <a:schemeClr val="bg1"/>
          </a:solidFill>
          <a:ln w="9525" algn="ctr">
            <a:solidFill>
              <a:schemeClr val="tx1"/>
            </a:solidFill>
            <a:round/>
            <a:headEnd/>
            <a:tailEnd/>
          </a:ln>
        </p:spPr>
        <p:txBody>
          <a:bodyPr wrap="none" lIns="90000" tIns="46800" rIns="90000" bIns="46800" anchor="ctr"/>
          <a:lstStyle/>
          <a:p>
            <a:pPr algn="ctr"/>
            <a:endParaRPr lang="zh-CN" altLang="en-US">
              <a:ea typeface="宋体" pitchFamily="2" charset="-122"/>
            </a:endParaRPr>
          </a:p>
        </p:txBody>
      </p:sp>
      <p:sp>
        <p:nvSpPr>
          <p:cNvPr id="5125" name="矩形 1"/>
          <p:cNvSpPr>
            <a:spLocks noChangeArrowheads="1"/>
          </p:cNvSpPr>
          <p:nvPr/>
        </p:nvSpPr>
        <p:spPr bwMode="auto">
          <a:xfrm>
            <a:off x="414338" y="2063750"/>
            <a:ext cx="2519362" cy="3240088"/>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pPr algn="ctr"/>
            <a:endParaRPr lang="zh-CN" altLang="en-US">
              <a:ea typeface="宋体" pitchFamily="2" charset="-122"/>
            </a:endParaRPr>
          </a:p>
        </p:txBody>
      </p:sp>
      <p:sp>
        <p:nvSpPr>
          <p:cNvPr id="5126" name="自选图形 13"/>
          <p:cNvSpPr>
            <a:spLocks noChangeArrowheads="1"/>
          </p:cNvSpPr>
          <p:nvPr/>
        </p:nvSpPr>
        <p:spPr bwMode="auto">
          <a:xfrm>
            <a:off x="1120775" y="4799013"/>
            <a:ext cx="1008063" cy="360362"/>
          </a:xfrm>
          <a:prstGeom prst="flowChartAlternate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lnSpc>
                <a:spcPct val="80000"/>
              </a:lnSpc>
              <a:spcBef>
                <a:spcPct val="20000"/>
              </a:spcBef>
              <a:buClr>
                <a:schemeClr val="accent1"/>
              </a:buClr>
              <a:buSzPct val="80000"/>
              <a:buFont typeface="Wingdings" pitchFamily="2" charset="2"/>
              <a:buNone/>
            </a:pPr>
            <a:r>
              <a:rPr lang="en-US" altLang="zh-CN" sz="1400">
                <a:solidFill>
                  <a:srgbClr val="000000"/>
                </a:solidFill>
                <a:latin typeface="微软雅黑" pitchFamily="34" charset="-122"/>
                <a:ea typeface="微软雅黑" pitchFamily="34" charset="-122"/>
              </a:rPr>
              <a:t>Device</a:t>
            </a:r>
            <a:endParaRPr lang="zh-CN" altLang="en-US" sz="1400">
              <a:solidFill>
                <a:srgbClr val="000000"/>
              </a:solidFill>
              <a:latin typeface="微软雅黑" pitchFamily="34" charset="-122"/>
              <a:ea typeface="微软雅黑" pitchFamily="34" charset="-122"/>
            </a:endParaRPr>
          </a:p>
        </p:txBody>
      </p:sp>
      <p:sp>
        <p:nvSpPr>
          <p:cNvPr id="5127" name="矩形 44"/>
          <p:cNvSpPr>
            <a:spLocks noChangeArrowheads="1"/>
          </p:cNvSpPr>
          <p:nvPr/>
        </p:nvSpPr>
        <p:spPr bwMode="auto">
          <a:xfrm>
            <a:off x="2078038" y="2203450"/>
            <a:ext cx="715962" cy="2424113"/>
          </a:xfrm>
          <a:prstGeom prst="rect">
            <a:avLst/>
          </a:prstGeom>
          <a:solidFill>
            <a:schemeClr val="bg1"/>
          </a:solidFill>
          <a:ln w="9525">
            <a:solidFill>
              <a:schemeClr val="tx1"/>
            </a:solidFill>
            <a:miter lim="800000"/>
            <a:headEnd/>
            <a:tailEnd/>
          </a:ln>
        </p:spPr>
        <p:txBody>
          <a:bodyPr wrap="none" anchor="ctr"/>
          <a:lstStyle/>
          <a:p>
            <a:pPr algn="ctr"/>
            <a:endParaRPr lang="en-US" altLang="zh-CN">
              <a:solidFill>
                <a:srgbClr val="000000"/>
              </a:solidFill>
              <a:latin typeface="微软雅黑" pitchFamily="34" charset="-122"/>
              <a:ea typeface="微软雅黑" pitchFamily="34" charset="-122"/>
            </a:endParaRPr>
          </a:p>
          <a:p>
            <a:pPr algn="ctr"/>
            <a:r>
              <a:rPr lang="en-US" altLang="zh-CN">
                <a:solidFill>
                  <a:srgbClr val="000000"/>
                </a:solidFill>
                <a:latin typeface="微软雅黑" pitchFamily="34" charset="-122"/>
                <a:ea typeface="微软雅黑" pitchFamily="34" charset="-122"/>
              </a:rPr>
              <a:t>AOI</a:t>
            </a:r>
          </a:p>
          <a:p>
            <a:pPr algn="ctr"/>
            <a:r>
              <a:rPr lang="en-US" altLang="zh-CN">
                <a:solidFill>
                  <a:srgbClr val="000000"/>
                </a:solidFill>
                <a:latin typeface="微软雅黑" pitchFamily="34" charset="-122"/>
                <a:ea typeface="微软雅黑" pitchFamily="34" charset="-122"/>
              </a:rPr>
              <a:t>Client</a:t>
            </a:r>
          </a:p>
          <a:p>
            <a:pPr algn="ctr"/>
            <a:endParaRPr lang="en-US" altLang="zh-CN">
              <a:solidFill>
                <a:srgbClr val="000000"/>
              </a:solidFill>
              <a:latin typeface="微软雅黑" pitchFamily="34" charset="-122"/>
              <a:ea typeface="微软雅黑" pitchFamily="34" charset="-122"/>
            </a:endParaRPr>
          </a:p>
        </p:txBody>
      </p:sp>
      <p:sp>
        <p:nvSpPr>
          <p:cNvPr id="5128" name="矩形 88"/>
          <p:cNvSpPr txBox="1">
            <a:spLocks noChangeArrowheads="1"/>
          </p:cNvSpPr>
          <p:nvPr/>
        </p:nvSpPr>
        <p:spPr bwMode="auto">
          <a:xfrm>
            <a:off x="179388" y="260350"/>
            <a:ext cx="84963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endParaRPr lang="zh-CN" altLang="en-US" sz="3200" b="1">
              <a:latin typeface="Tahoma" pitchFamily="34" charset="0"/>
              <a:ea typeface="宋体" pitchFamily="2" charset="-122"/>
            </a:endParaRPr>
          </a:p>
        </p:txBody>
      </p:sp>
      <p:cxnSp>
        <p:nvCxnSpPr>
          <p:cNvPr id="5129" name="直接连接符 2"/>
          <p:cNvCxnSpPr>
            <a:cxnSpLocks noChangeShapeType="1"/>
            <a:stCxn id="5149" idx="3"/>
          </p:cNvCxnSpPr>
          <p:nvPr/>
        </p:nvCxnSpPr>
        <p:spPr bwMode="auto">
          <a:xfrm>
            <a:off x="1346200" y="2493963"/>
            <a:ext cx="7620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130" name="直接连接符 95"/>
          <p:cNvCxnSpPr>
            <a:cxnSpLocks noChangeShapeType="1"/>
          </p:cNvCxnSpPr>
          <p:nvPr/>
        </p:nvCxnSpPr>
        <p:spPr bwMode="auto">
          <a:xfrm>
            <a:off x="1322388" y="3336925"/>
            <a:ext cx="769937"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131" name="直接连接符 96"/>
          <p:cNvCxnSpPr>
            <a:cxnSpLocks noChangeShapeType="1"/>
            <a:stCxn id="5151" idx="3"/>
          </p:cNvCxnSpPr>
          <p:nvPr/>
        </p:nvCxnSpPr>
        <p:spPr bwMode="auto">
          <a:xfrm>
            <a:off x="1346200" y="4475163"/>
            <a:ext cx="712788"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pic>
        <p:nvPicPr>
          <p:cNvPr id="5132" name="Picture 141" descr="蜂窝和天线"/>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375" y="3273425"/>
            <a:ext cx="129857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3" name="Freeform 84"/>
          <p:cNvSpPr>
            <a:spLocks/>
          </p:cNvSpPr>
          <p:nvPr/>
        </p:nvSpPr>
        <p:spPr bwMode="auto">
          <a:xfrm rot="5583708">
            <a:off x="3297238" y="3035300"/>
            <a:ext cx="214312" cy="776288"/>
          </a:xfrm>
          <a:custGeom>
            <a:avLst/>
            <a:gdLst>
              <a:gd name="T0" fmla="*/ 2147483647 w 404"/>
              <a:gd name="T1" fmla="*/ 2147483647 h 1294"/>
              <a:gd name="T2" fmla="*/ 2147483647 w 404"/>
              <a:gd name="T3" fmla="*/ 0 h 1294"/>
              <a:gd name="T4" fmla="*/ 2147483647 w 404"/>
              <a:gd name="T5" fmla="*/ 2147483647 h 1294"/>
              <a:gd name="T6" fmla="*/ 0 w 404"/>
              <a:gd name="T7" fmla="*/ 2147483647 h 1294"/>
              <a:gd name="T8" fmla="*/ 2147483647 w 404"/>
              <a:gd name="T9" fmla="*/ 2147483647 h 1294"/>
              <a:gd name="T10" fmla="*/ 2147483647 w 404"/>
              <a:gd name="T11" fmla="*/ 2147483647 h 1294"/>
              <a:gd name="T12" fmla="*/ 2147483647 w 404"/>
              <a:gd name="T13" fmla="*/ 2147483647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anchor="ctr"/>
          <a:lstStyle/>
          <a:p>
            <a:endParaRPr lang="ko-KR" altLang="en-US"/>
          </a:p>
        </p:txBody>
      </p:sp>
      <p:pic>
        <p:nvPicPr>
          <p:cNvPr id="55" name="Picture 2"/>
          <p:cNvPicPr>
            <a:picLocks noChangeAspect="1" noChangeArrowheads="1"/>
          </p:cNvPicPr>
          <p:nvPr/>
        </p:nvPicPr>
        <p:blipFill>
          <a:blip r:embed="rId4"/>
          <a:srcRect/>
          <a:stretch>
            <a:fillRect/>
          </a:stretch>
        </p:blipFill>
        <p:spPr bwMode="gray">
          <a:xfrm>
            <a:off x="5232400" y="3103563"/>
            <a:ext cx="685800" cy="933450"/>
          </a:xfrm>
          <a:prstGeom prst="rect">
            <a:avLst/>
          </a:prstGeom>
          <a:noFill/>
          <a:ln>
            <a:noFill/>
          </a:ln>
          <a:effectLst>
            <a:prstShdw prst="shdw17" dist="17961" dir="2700000">
              <a:schemeClr val="accent1">
                <a:gamma/>
                <a:shade val="60000"/>
                <a:invGamma/>
              </a:schemeClr>
            </a:prstShdw>
          </a:effectLst>
          <a:extLst/>
        </p:spPr>
      </p:pic>
      <p:sp>
        <p:nvSpPr>
          <p:cNvPr id="5135" name="矩形 15"/>
          <p:cNvSpPr>
            <a:spLocks noChangeArrowheads="1"/>
          </p:cNvSpPr>
          <p:nvPr/>
        </p:nvSpPr>
        <p:spPr bwMode="auto">
          <a:xfrm>
            <a:off x="6024563" y="3441700"/>
            <a:ext cx="50323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lnSpc>
                <a:spcPct val="80000"/>
              </a:lnSpc>
              <a:spcBef>
                <a:spcPct val="20000"/>
              </a:spcBef>
              <a:buClr>
                <a:schemeClr val="accent1"/>
              </a:buClr>
              <a:buSzPct val="80000"/>
              <a:buFont typeface="Wingdings" pitchFamily="2" charset="2"/>
              <a:buNone/>
            </a:pPr>
            <a:r>
              <a:rPr lang="en-US" altLang="zh-CN" sz="1600">
                <a:solidFill>
                  <a:srgbClr val="000000"/>
                </a:solidFill>
                <a:latin typeface="微软雅黑" pitchFamily="34" charset="-122"/>
                <a:ea typeface="微软雅黑" pitchFamily="34" charset="-122"/>
              </a:rPr>
              <a:t>AOI</a:t>
            </a:r>
          </a:p>
          <a:p>
            <a:pPr algn="ctr">
              <a:lnSpc>
                <a:spcPct val="80000"/>
              </a:lnSpc>
              <a:spcBef>
                <a:spcPct val="20000"/>
              </a:spcBef>
              <a:buClr>
                <a:schemeClr val="accent1"/>
              </a:buClr>
              <a:buSzPct val="80000"/>
              <a:buFont typeface="Wingdings" pitchFamily="2" charset="2"/>
              <a:buNone/>
            </a:pPr>
            <a:r>
              <a:rPr lang="en-US" altLang="zh-CN" sz="1600">
                <a:solidFill>
                  <a:srgbClr val="000000"/>
                </a:solidFill>
                <a:latin typeface="微软雅黑" pitchFamily="34" charset="-122"/>
                <a:ea typeface="微软雅黑" pitchFamily="34" charset="-122"/>
              </a:rPr>
              <a:t>Server</a:t>
            </a:r>
            <a:endParaRPr lang="zh-CN" altLang="en-US" sz="1600">
              <a:solidFill>
                <a:srgbClr val="000000"/>
              </a:solidFill>
              <a:latin typeface="微软雅黑" pitchFamily="34" charset="-122"/>
              <a:ea typeface="微软雅黑" pitchFamily="34" charset="-122"/>
            </a:endParaRPr>
          </a:p>
        </p:txBody>
      </p:sp>
      <p:cxnSp>
        <p:nvCxnSpPr>
          <p:cNvPr id="5136" name="直接连接符 6"/>
          <p:cNvCxnSpPr>
            <a:cxnSpLocks noChangeShapeType="1"/>
          </p:cNvCxnSpPr>
          <p:nvPr/>
        </p:nvCxnSpPr>
        <p:spPr bwMode="auto">
          <a:xfrm>
            <a:off x="4302125" y="3402013"/>
            <a:ext cx="720725"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pic>
        <p:nvPicPr>
          <p:cNvPr id="5137" name="Picture 158"/>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61225" y="2535238"/>
            <a:ext cx="1524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8" name="AutoShape 167"/>
          <p:cNvSpPr>
            <a:spLocks noChangeArrowheads="1"/>
          </p:cNvSpPr>
          <p:nvPr/>
        </p:nvSpPr>
        <p:spPr bwMode="auto">
          <a:xfrm>
            <a:off x="6981825" y="2112963"/>
            <a:ext cx="1768475" cy="1219200"/>
          </a:xfrm>
          <a:prstGeom prst="roundRect">
            <a:avLst>
              <a:gd name="adj" fmla="val 16667"/>
            </a:avLst>
          </a:prstGeom>
          <a:noFill/>
          <a:ln w="25400">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zh-CN" sz="3200">
              <a:solidFill>
                <a:srgbClr val="66FF66"/>
              </a:solidFill>
              <a:latin typeface="华文楷体" pitchFamily="2" charset="-122"/>
              <a:ea typeface="华文楷体" pitchFamily="2" charset="-122"/>
            </a:endParaRPr>
          </a:p>
        </p:txBody>
      </p:sp>
      <p:sp>
        <p:nvSpPr>
          <p:cNvPr id="5139" name="Text Box 168"/>
          <p:cNvSpPr txBox="1">
            <a:spLocks noChangeAspect="1" noChangeArrowheads="1"/>
          </p:cNvSpPr>
          <p:nvPr/>
        </p:nvSpPr>
        <p:spPr bwMode="auto">
          <a:xfrm>
            <a:off x="7137400" y="2189163"/>
            <a:ext cx="151288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kumimoji="1" lang="en-US" altLang="zh-CN" sz="1200" b="1">
                <a:solidFill>
                  <a:srgbClr val="000000"/>
                </a:solidFill>
                <a:latin typeface="华文细黑" pitchFamily="2" charset="-122"/>
                <a:ea typeface="华文细黑" pitchFamily="2" charset="-122"/>
              </a:rPr>
              <a:t>App Server</a:t>
            </a:r>
            <a:endParaRPr kumimoji="1" lang="zh-CN" altLang="en-US" sz="1200" b="1">
              <a:solidFill>
                <a:srgbClr val="000000"/>
              </a:solidFill>
              <a:latin typeface="华文细黑" pitchFamily="2" charset="-122"/>
              <a:ea typeface="华文细黑" pitchFamily="2" charset="-122"/>
            </a:endParaRPr>
          </a:p>
        </p:txBody>
      </p:sp>
      <p:sp>
        <p:nvSpPr>
          <p:cNvPr id="5140" name="Line 169"/>
          <p:cNvSpPr>
            <a:spLocks noChangeShapeType="1"/>
          </p:cNvSpPr>
          <p:nvPr/>
        </p:nvSpPr>
        <p:spPr bwMode="auto">
          <a:xfrm>
            <a:off x="7340600" y="2792413"/>
            <a:ext cx="6492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ko-KR" altLang="en-US"/>
          </a:p>
        </p:txBody>
      </p:sp>
      <p:pic>
        <p:nvPicPr>
          <p:cNvPr id="5141" name="Picture 209" descr="image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73988" y="2432050"/>
            <a:ext cx="792162"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2" name="Picture 158"/>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05663" y="4662488"/>
            <a:ext cx="1524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3" name="AutoShape 167"/>
          <p:cNvSpPr>
            <a:spLocks noChangeArrowheads="1"/>
          </p:cNvSpPr>
          <p:nvPr/>
        </p:nvSpPr>
        <p:spPr bwMode="auto">
          <a:xfrm>
            <a:off x="6926263" y="4205288"/>
            <a:ext cx="1768475" cy="1219200"/>
          </a:xfrm>
          <a:prstGeom prst="roundRect">
            <a:avLst>
              <a:gd name="adj" fmla="val 16667"/>
            </a:avLst>
          </a:prstGeom>
          <a:noFill/>
          <a:ln w="25400">
            <a:solidFill>
              <a:schemeClr val="tx1"/>
            </a:solidFill>
            <a:prstDash val="lgDash"/>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zh-CN" sz="3200">
              <a:solidFill>
                <a:srgbClr val="66FF66"/>
              </a:solidFill>
              <a:latin typeface="华文楷体" pitchFamily="2" charset="-122"/>
              <a:ea typeface="华文楷体" pitchFamily="2" charset="-122"/>
            </a:endParaRPr>
          </a:p>
        </p:txBody>
      </p:sp>
      <p:sp>
        <p:nvSpPr>
          <p:cNvPr id="5144" name="Text Box 168"/>
          <p:cNvSpPr txBox="1">
            <a:spLocks noChangeAspect="1" noChangeArrowheads="1"/>
          </p:cNvSpPr>
          <p:nvPr/>
        </p:nvSpPr>
        <p:spPr bwMode="auto">
          <a:xfrm>
            <a:off x="6997700" y="4271963"/>
            <a:ext cx="151288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kumimoji="1" lang="en-US" altLang="zh-CN" sz="1200" b="1">
                <a:solidFill>
                  <a:srgbClr val="000000"/>
                </a:solidFill>
                <a:latin typeface="华文细黑" pitchFamily="2" charset="-122"/>
                <a:ea typeface="华文细黑" pitchFamily="2" charset="-122"/>
              </a:rPr>
              <a:t>App Server</a:t>
            </a:r>
            <a:endParaRPr kumimoji="1" lang="zh-CN" altLang="en-US" sz="1200" b="1">
              <a:solidFill>
                <a:srgbClr val="000000"/>
              </a:solidFill>
              <a:latin typeface="华文细黑" pitchFamily="2" charset="-122"/>
              <a:ea typeface="华文细黑" pitchFamily="2" charset="-122"/>
            </a:endParaRPr>
          </a:p>
        </p:txBody>
      </p:sp>
      <p:sp>
        <p:nvSpPr>
          <p:cNvPr id="5145" name="Line 169"/>
          <p:cNvSpPr>
            <a:spLocks noChangeShapeType="1"/>
          </p:cNvSpPr>
          <p:nvPr/>
        </p:nvSpPr>
        <p:spPr bwMode="auto">
          <a:xfrm>
            <a:off x="7285038" y="4919663"/>
            <a:ext cx="6492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ko-KR" altLang="en-US"/>
          </a:p>
        </p:txBody>
      </p:sp>
      <p:pic>
        <p:nvPicPr>
          <p:cNvPr id="5146" name="Picture 209" descr="image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18425" y="4559300"/>
            <a:ext cx="792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47" name="直接连接符 19"/>
          <p:cNvCxnSpPr>
            <a:cxnSpLocks noChangeShapeType="1"/>
          </p:cNvCxnSpPr>
          <p:nvPr/>
        </p:nvCxnSpPr>
        <p:spPr bwMode="auto">
          <a:xfrm flipV="1">
            <a:off x="6662738" y="2613025"/>
            <a:ext cx="263525" cy="2936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148" name="直接连接符 21"/>
          <p:cNvCxnSpPr>
            <a:cxnSpLocks noChangeShapeType="1"/>
          </p:cNvCxnSpPr>
          <p:nvPr/>
        </p:nvCxnSpPr>
        <p:spPr bwMode="auto">
          <a:xfrm>
            <a:off x="6662738" y="4398963"/>
            <a:ext cx="319087" cy="2635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5149" name="矩形 73"/>
          <p:cNvSpPr>
            <a:spLocks noChangeArrowheads="1"/>
          </p:cNvSpPr>
          <p:nvPr/>
        </p:nvSpPr>
        <p:spPr bwMode="auto">
          <a:xfrm>
            <a:off x="508000" y="2341563"/>
            <a:ext cx="838200" cy="304800"/>
          </a:xfrm>
          <a:prstGeom prst="rect">
            <a:avLst/>
          </a:prstGeom>
          <a:solidFill>
            <a:schemeClr val="bg1"/>
          </a:solidFill>
          <a:ln w="12700" algn="ctr">
            <a:solidFill>
              <a:schemeClr val="tx1"/>
            </a:solidFill>
            <a:round/>
            <a:headEnd/>
            <a:tailEnd/>
          </a:ln>
        </p:spPr>
        <p:txBody>
          <a:bodyPr/>
          <a:lstStyle/>
          <a:p>
            <a:r>
              <a:rPr lang="en-US" altLang="zh-CN">
                <a:ea typeface="宋体" pitchFamily="2" charset="-122"/>
              </a:rPr>
              <a:t>App</a:t>
            </a:r>
            <a:endParaRPr lang="zh-CN" altLang="en-US">
              <a:ea typeface="宋体" pitchFamily="2" charset="-122"/>
            </a:endParaRPr>
          </a:p>
        </p:txBody>
      </p:sp>
      <p:sp>
        <p:nvSpPr>
          <p:cNvPr id="5150" name="矩形 113"/>
          <p:cNvSpPr>
            <a:spLocks noChangeArrowheads="1"/>
          </p:cNvSpPr>
          <p:nvPr/>
        </p:nvSpPr>
        <p:spPr bwMode="auto">
          <a:xfrm>
            <a:off x="508000" y="3179763"/>
            <a:ext cx="838200" cy="304800"/>
          </a:xfrm>
          <a:prstGeom prst="rect">
            <a:avLst/>
          </a:prstGeom>
          <a:solidFill>
            <a:schemeClr val="bg1"/>
          </a:solidFill>
          <a:ln w="12700" algn="ctr">
            <a:solidFill>
              <a:schemeClr val="tx1"/>
            </a:solidFill>
            <a:round/>
            <a:headEnd/>
            <a:tailEnd/>
          </a:ln>
        </p:spPr>
        <p:txBody>
          <a:bodyPr/>
          <a:lstStyle/>
          <a:p>
            <a:r>
              <a:rPr lang="en-US" altLang="zh-CN">
                <a:ea typeface="宋体" pitchFamily="2" charset="-122"/>
              </a:rPr>
              <a:t>App</a:t>
            </a:r>
            <a:endParaRPr lang="zh-CN" altLang="en-US">
              <a:ea typeface="宋体" pitchFamily="2" charset="-122"/>
            </a:endParaRPr>
          </a:p>
        </p:txBody>
      </p:sp>
      <p:sp>
        <p:nvSpPr>
          <p:cNvPr id="5151" name="矩形 114"/>
          <p:cNvSpPr>
            <a:spLocks noChangeArrowheads="1"/>
          </p:cNvSpPr>
          <p:nvPr/>
        </p:nvSpPr>
        <p:spPr bwMode="auto">
          <a:xfrm>
            <a:off x="508000" y="4322763"/>
            <a:ext cx="838200" cy="304800"/>
          </a:xfrm>
          <a:prstGeom prst="rect">
            <a:avLst/>
          </a:prstGeom>
          <a:solidFill>
            <a:schemeClr val="bg1"/>
          </a:solidFill>
          <a:ln w="12700" algn="ctr">
            <a:solidFill>
              <a:schemeClr val="tx1"/>
            </a:solidFill>
            <a:round/>
            <a:headEnd/>
            <a:tailEnd/>
          </a:ln>
        </p:spPr>
        <p:txBody>
          <a:bodyPr/>
          <a:lstStyle/>
          <a:p>
            <a:r>
              <a:rPr lang="en-US" altLang="zh-CN">
                <a:ea typeface="宋体" pitchFamily="2" charset="-122"/>
              </a:rPr>
              <a:t>App</a:t>
            </a:r>
            <a:endParaRPr lang="zh-CN" altLang="en-US">
              <a:ea typeface="宋体" pitchFamily="2" charset="-122"/>
            </a:endParaRPr>
          </a:p>
        </p:txBody>
      </p:sp>
    </p:spTree>
    <p:extLst>
      <p:ext uri="{BB962C8B-B14F-4D97-AF65-F5344CB8AC3E}">
        <p14:creationId xmlns:p14="http://schemas.microsoft.com/office/powerpoint/2010/main" val="792392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306388" y="293688"/>
            <a:ext cx="8748712" cy="703262"/>
          </a:xfrm>
        </p:spPr>
        <p:txBody>
          <a:bodyPr/>
          <a:lstStyle/>
          <a:p>
            <a:r>
              <a:rPr lang="en-US" altLang="ko-KR" dirty="0" smtClean="0">
                <a:ea typeface="굴림" pitchFamily="50" charset="-127"/>
              </a:rPr>
              <a:t>Proposed New Architecture Model</a:t>
            </a:r>
          </a:p>
        </p:txBody>
      </p:sp>
      <p:grpSp>
        <p:nvGrpSpPr>
          <p:cNvPr id="2" name="Group 27"/>
          <p:cNvGrpSpPr>
            <a:grpSpLocks/>
          </p:cNvGrpSpPr>
          <p:nvPr/>
        </p:nvGrpSpPr>
        <p:grpSpPr bwMode="auto">
          <a:xfrm>
            <a:off x="338137" y="4860925"/>
            <a:ext cx="4143375" cy="1314450"/>
            <a:chOff x="96" y="3504"/>
            <a:chExt cx="1703" cy="655"/>
          </a:xfrm>
        </p:grpSpPr>
        <p:sp>
          <p:nvSpPr>
            <p:cNvPr id="5147" name="Rectangle 28"/>
            <p:cNvSpPr>
              <a:spLocks noChangeArrowheads="1"/>
            </p:cNvSpPr>
            <p:nvPr/>
          </p:nvSpPr>
          <p:spPr bwMode="auto">
            <a:xfrm>
              <a:off x="96" y="3504"/>
              <a:ext cx="279" cy="159"/>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300">
                  <a:solidFill>
                    <a:srgbClr val="000000"/>
                  </a:solidFill>
                  <a:latin typeface="Arial" pitchFamily="34" charset="0"/>
                  <a:ea typeface="굴림" pitchFamily="50" charset="-127"/>
                </a:rPr>
                <a:t>Legend</a:t>
              </a:r>
              <a:endParaRPr lang="en-US" altLang="ko-KR" sz="1800">
                <a:latin typeface="Arial" pitchFamily="34" charset="0"/>
                <a:ea typeface="굴림" pitchFamily="50" charset="-127"/>
              </a:endParaRPr>
            </a:p>
          </p:txBody>
        </p:sp>
        <p:sp>
          <p:nvSpPr>
            <p:cNvPr id="5148" name="Line 33"/>
            <p:cNvSpPr>
              <a:spLocks noChangeShapeType="1"/>
            </p:cNvSpPr>
            <p:nvPr/>
          </p:nvSpPr>
          <p:spPr bwMode="auto">
            <a:xfrm>
              <a:off x="140" y="4062"/>
              <a:ext cx="263" cy="0"/>
            </a:xfrm>
            <a:prstGeom prst="line">
              <a:avLst/>
            </a:prstGeom>
            <a:noFill/>
            <a:ln w="25400" cap="rnd">
              <a:solidFill>
                <a:srgbClr val="000000"/>
              </a:solidFill>
              <a:round/>
              <a:headEnd/>
              <a:tailEnd type="triangle" w="med" len="med"/>
            </a:ln>
          </p:spPr>
          <p:txBody>
            <a:bodyPr/>
            <a:lstStyle/>
            <a:p>
              <a:endParaRPr lang="ko-KR" altLang="en-US"/>
            </a:p>
          </p:txBody>
        </p:sp>
        <p:sp>
          <p:nvSpPr>
            <p:cNvPr id="5149" name="Rectangle 34"/>
            <p:cNvSpPr>
              <a:spLocks noChangeArrowheads="1"/>
            </p:cNvSpPr>
            <p:nvPr/>
          </p:nvSpPr>
          <p:spPr bwMode="auto">
            <a:xfrm>
              <a:off x="520" y="4005"/>
              <a:ext cx="978" cy="92"/>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a:solidFill>
                    <a:srgbClr val="000000"/>
                  </a:solidFill>
                  <a:latin typeface="Arial" pitchFamily="34" charset="0"/>
                  <a:ea typeface="굴림" pitchFamily="50" charset="-127"/>
                </a:rPr>
                <a:t>Interfaces specified by this Enabler</a:t>
              </a:r>
              <a:endParaRPr lang="en-US" altLang="ko-KR" sz="1800">
                <a:latin typeface="Arial" pitchFamily="34" charset="0"/>
                <a:ea typeface="굴림" pitchFamily="50" charset="-127"/>
              </a:endParaRPr>
            </a:p>
          </p:txBody>
        </p:sp>
        <p:sp>
          <p:nvSpPr>
            <p:cNvPr id="5150" name="Freeform 35"/>
            <p:cNvSpPr>
              <a:spLocks noEditPoints="1"/>
            </p:cNvSpPr>
            <p:nvPr/>
          </p:nvSpPr>
          <p:spPr bwMode="auto">
            <a:xfrm>
              <a:off x="111" y="3848"/>
              <a:ext cx="297" cy="124"/>
            </a:xfrm>
            <a:custGeom>
              <a:avLst/>
              <a:gdLst>
                <a:gd name="T0" fmla="*/ 7 w 566"/>
                <a:gd name="T1" fmla="*/ 3 h 435"/>
                <a:gd name="T2" fmla="*/ 0 w 566"/>
                <a:gd name="T3" fmla="*/ 3 h 435"/>
                <a:gd name="T4" fmla="*/ 3 w 566"/>
                <a:gd name="T5" fmla="*/ 1 h 435"/>
                <a:gd name="T6" fmla="*/ 7 w 566"/>
                <a:gd name="T7" fmla="*/ 5 h 435"/>
                <a:gd name="T8" fmla="*/ 3 w 566"/>
                <a:gd name="T9" fmla="*/ 7 h 435"/>
                <a:gd name="T10" fmla="*/ 0 w 566"/>
                <a:gd name="T11" fmla="*/ 5 h 435"/>
                <a:gd name="T12" fmla="*/ 7 w 566"/>
                <a:gd name="T13" fmla="*/ 5 h 435"/>
                <a:gd name="T14" fmla="*/ 7 w 566"/>
                <a:gd name="T15" fmla="*/ 9 h 435"/>
                <a:gd name="T16" fmla="*/ 0 w 566"/>
                <a:gd name="T17" fmla="*/ 9 h 435"/>
                <a:gd name="T18" fmla="*/ 3 w 566"/>
                <a:gd name="T19" fmla="*/ 7 h 435"/>
                <a:gd name="T20" fmla="*/ 14 w 566"/>
                <a:gd name="T21" fmla="*/ 9 h 435"/>
                <a:gd name="T22" fmla="*/ 24 w 566"/>
                <a:gd name="T23" fmla="*/ 9 h 435"/>
                <a:gd name="T24" fmla="*/ 14 w 566"/>
                <a:gd name="T25" fmla="*/ 10 h 435"/>
                <a:gd name="T26" fmla="*/ 14 w 566"/>
                <a:gd name="T27" fmla="*/ 9 h 435"/>
                <a:gd name="T28" fmla="*/ 40 w 566"/>
                <a:gd name="T29" fmla="*/ 9 h 435"/>
                <a:gd name="T30" fmla="*/ 40 w 566"/>
                <a:gd name="T31" fmla="*/ 10 h 435"/>
                <a:gd name="T32" fmla="*/ 30 w 566"/>
                <a:gd name="T33" fmla="*/ 9 h 435"/>
                <a:gd name="T34" fmla="*/ 54 w 566"/>
                <a:gd name="T35" fmla="*/ 9 h 435"/>
                <a:gd name="T36" fmla="*/ 63 w 566"/>
                <a:gd name="T37" fmla="*/ 9 h 435"/>
                <a:gd name="T38" fmla="*/ 54 w 566"/>
                <a:gd name="T39" fmla="*/ 10 h 435"/>
                <a:gd name="T40" fmla="*/ 54 w 566"/>
                <a:gd name="T41" fmla="*/ 9 h 435"/>
                <a:gd name="T42" fmla="*/ 79 w 566"/>
                <a:gd name="T43" fmla="*/ 9 h 435"/>
                <a:gd name="T44" fmla="*/ 75 w 566"/>
                <a:gd name="T45" fmla="*/ 9 h 435"/>
                <a:gd name="T46" fmla="*/ 82 w 566"/>
                <a:gd name="T47" fmla="*/ 9 h 435"/>
                <a:gd name="T48" fmla="*/ 79 w 566"/>
                <a:gd name="T49" fmla="*/ 10 h 435"/>
                <a:gd name="T50" fmla="*/ 70 w 566"/>
                <a:gd name="T51" fmla="*/ 9 h 435"/>
                <a:gd name="T52" fmla="*/ 75 w 566"/>
                <a:gd name="T53" fmla="*/ 7 h 435"/>
                <a:gd name="T54" fmla="*/ 79 w 566"/>
                <a:gd name="T55" fmla="*/ 5 h 435"/>
                <a:gd name="T56" fmla="*/ 82 w 566"/>
                <a:gd name="T57" fmla="*/ 7 h 435"/>
                <a:gd name="T58" fmla="*/ 75 w 566"/>
                <a:gd name="T59" fmla="*/ 7 h 435"/>
                <a:gd name="T60" fmla="*/ 75 w 566"/>
                <a:gd name="T61" fmla="*/ 3 h 435"/>
                <a:gd name="T62" fmla="*/ 82 w 566"/>
                <a:gd name="T63" fmla="*/ 3 h 435"/>
                <a:gd name="T64" fmla="*/ 79 w 566"/>
                <a:gd name="T65" fmla="*/ 5 h 435"/>
                <a:gd name="T66" fmla="*/ 75 w 566"/>
                <a:gd name="T67" fmla="*/ 1 h 435"/>
                <a:gd name="T68" fmla="*/ 79 w 566"/>
                <a:gd name="T69" fmla="*/ 1 h 435"/>
                <a:gd name="T70" fmla="*/ 70 w 566"/>
                <a:gd name="T71" fmla="*/ 1 h 435"/>
                <a:gd name="T72" fmla="*/ 79 w 566"/>
                <a:gd name="T73" fmla="*/ 0 h 435"/>
                <a:gd name="T74" fmla="*/ 82 w 566"/>
                <a:gd name="T75" fmla="*/ 1 h 435"/>
                <a:gd name="T76" fmla="*/ 75 w 566"/>
                <a:gd name="T77" fmla="*/ 1 h 435"/>
                <a:gd name="T78" fmla="*/ 53 w 566"/>
                <a:gd name="T79" fmla="*/ 1 h 435"/>
                <a:gd name="T80" fmla="*/ 53 w 566"/>
                <a:gd name="T81" fmla="*/ 0 h 435"/>
                <a:gd name="T82" fmla="*/ 63 w 566"/>
                <a:gd name="T83" fmla="*/ 1 h 435"/>
                <a:gd name="T84" fmla="*/ 40 w 566"/>
                <a:gd name="T85" fmla="*/ 1 h 435"/>
                <a:gd name="T86" fmla="*/ 30 w 566"/>
                <a:gd name="T87" fmla="*/ 1 h 435"/>
                <a:gd name="T88" fmla="*/ 40 w 566"/>
                <a:gd name="T89" fmla="*/ 0 h 435"/>
                <a:gd name="T90" fmla="*/ 40 w 566"/>
                <a:gd name="T91" fmla="*/ 1 h 435"/>
                <a:gd name="T92" fmla="*/ 13 w 566"/>
                <a:gd name="T93" fmla="*/ 1 h 435"/>
                <a:gd name="T94" fmla="*/ 13 w 566"/>
                <a:gd name="T95" fmla="*/ 0 h 435"/>
                <a:gd name="T96" fmla="*/ 23 w 566"/>
                <a:gd name="T97" fmla="*/ 1 h 4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6"/>
                <a:gd name="T148" fmla="*/ 0 h 435"/>
                <a:gd name="T149" fmla="*/ 566 w 566"/>
                <a:gd name="T150" fmla="*/ 435 h 4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6" h="435">
                  <a:moveTo>
                    <a:pt x="46" y="69"/>
                  </a:moveTo>
                  <a:lnTo>
                    <a:pt x="46" y="115"/>
                  </a:lnTo>
                  <a:cubicBezTo>
                    <a:pt x="46" y="128"/>
                    <a:pt x="36" y="138"/>
                    <a:pt x="23" y="138"/>
                  </a:cubicBezTo>
                  <a:cubicBezTo>
                    <a:pt x="10" y="138"/>
                    <a:pt x="0" y="128"/>
                    <a:pt x="0" y="115"/>
                  </a:cubicBezTo>
                  <a:lnTo>
                    <a:pt x="0" y="69"/>
                  </a:lnTo>
                  <a:cubicBezTo>
                    <a:pt x="0" y="56"/>
                    <a:pt x="10" y="46"/>
                    <a:pt x="23" y="46"/>
                  </a:cubicBezTo>
                  <a:cubicBezTo>
                    <a:pt x="36" y="46"/>
                    <a:pt x="46" y="56"/>
                    <a:pt x="46" y="69"/>
                  </a:cubicBezTo>
                  <a:close/>
                  <a:moveTo>
                    <a:pt x="46" y="207"/>
                  </a:moveTo>
                  <a:lnTo>
                    <a:pt x="46" y="253"/>
                  </a:lnTo>
                  <a:cubicBezTo>
                    <a:pt x="46" y="266"/>
                    <a:pt x="36" y="276"/>
                    <a:pt x="23" y="276"/>
                  </a:cubicBezTo>
                  <a:cubicBezTo>
                    <a:pt x="10" y="276"/>
                    <a:pt x="0" y="266"/>
                    <a:pt x="0" y="253"/>
                  </a:cubicBezTo>
                  <a:lnTo>
                    <a:pt x="0" y="207"/>
                  </a:lnTo>
                  <a:cubicBezTo>
                    <a:pt x="0" y="194"/>
                    <a:pt x="10" y="184"/>
                    <a:pt x="23" y="184"/>
                  </a:cubicBezTo>
                  <a:cubicBezTo>
                    <a:pt x="36" y="184"/>
                    <a:pt x="46" y="194"/>
                    <a:pt x="46" y="207"/>
                  </a:cubicBezTo>
                  <a:close/>
                  <a:moveTo>
                    <a:pt x="46" y="345"/>
                  </a:moveTo>
                  <a:lnTo>
                    <a:pt x="46" y="391"/>
                  </a:lnTo>
                  <a:cubicBezTo>
                    <a:pt x="46" y="404"/>
                    <a:pt x="36" y="414"/>
                    <a:pt x="23" y="414"/>
                  </a:cubicBezTo>
                  <a:cubicBezTo>
                    <a:pt x="10" y="414"/>
                    <a:pt x="0" y="404"/>
                    <a:pt x="0" y="391"/>
                  </a:cubicBezTo>
                  <a:lnTo>
                    <a:pt x="0" y="345"/>
                  </a:lnTo>
                  <a:cubicBezTo>
                    <a:pt x="0" y="332"/>
                    <a:pt x="10" y="322"/>
                    <a:pt x="23" y="322"/>
                  </a:cubicBezTo>
                  <a:cubicBezTo>
                    <a:pt x="36" y="322"/>
                    <a:pt x="46" y="332"/>
                    <a:pt x="46" y="345"/>
                  </a:cubicBezTo>
                  <a:close/>
                  <a:moveTo>
                    <a:pt x="94" y="389"/>
                  </a:moveTo>
                  <a:lnTo>
                    <a:pt x="140" y="389"/>
                  </a:lnTo>
                  <a:cubicBezTo>
                    <a:pt x="153" y="389"/>
                    <a:pt x="163" y="400"/>
                    <a:pt x="163" y="412"/>
                  </a:cubicBezTo>
                  <a:cubicBezTo>
                    <a:pt x="163" y="425"/>
                    <a:pt x="153" y="435"/>
                    <a:pt x="140" y="435"/>
                  </a:cubicBezTo>
                  <a:lnTo>
                    <a:pt x="94" y="435"/>
                  </a:lnTo>
                  <a:cubicBezTo>
                    <a:pt x="81" y="435"/>
                    <a:pt x="71" y="425"/>
                    <a:pt x="71" y="412"/>
                  </a:cubicBezTo>
                  <a:cubicBezTo>
                    <a:pt x="71" y="400"/>
                    <a:pt x="81" y="389"/>
                    <a:pt x="94" y="389"/>
                  </a:cubicBezTo>
                  <a:close/>
                  <a:moveTo>
                    <a:pt x="232" y="389"/>
                  </a:moveTo>
                  <a:lnTo>
                    <a:pt x="278" y="389"/>
                  </a:lnTo>
                  <a:cubicBezTo>
                    <a:pt x="291" y="389"/>
                    <a:pt x="301" y="400"/>
                    <a:pt x="301" y="412"/>
                  </a:cubicBezTo>
                  <a:cubicBezTo>
                    <a:pt x="301" y="425"/>
                    <a:pt x="291" y="435"/>
                    <a:pt x="278" y="435"/>
                  </a:cubicBezTo>
                  <a:lnTo>
                    <a:pt x="232" y="435"/>
                  </a:lnTo>
                  <a:cubicBezTo>
                    <a:pt x="220" y="435"/>
                    <a:pt x="209" y="425"/>
                    <a:pt x="209" y="412"/>
                  </a:cubicBezTo>
                  <a:cubicBezTo>
                    <a:pt x="209" y="400"/>
                    <a:pt x="220" y="389"/>
                    <a:pt x="232" y="389"/>
                  </a:cubicBezTo>
                  <a:close/>
                  <a:moveTo>
                    <a:pt x="371" y="389"/>
                  </a:moveTo>
                  <a:lnTo>
                    <a:pt x="417" y="389"/>
                  </a:lnTo>
                  <a:cubicBezTo>
                    <a:pt x="429" y="389"/>
                    <a:pt x="440" y="400"/>
                    <a:pt x="440" y="412"/>
                  </a:cubicBezTo>
                  <a:cubicBezTo>
                    <a:pt x="440" y="425"/>
                    <a:pt x="429" y="435"/>
                    <a:pt x="417" y="435"/>
                  </a:cubicBezTo>
                  <a:lnTo>
                    <a:pt x="371" y="435"/>
                  </a:lnTo>
                  <a:cubicBezTo>
                    <a:pt x="358" y="435"/>
                    <a:pt x="348" y="425"/>
                    <a:pt x="348" y="412"/>
                  </a:cubicBezTo>
                  <a:cubicBezTo>
                    <a:pt x="348" y="400"/>
                    <a:pt x="358" y="389"/>
                    <a:pt x="371" y="389"/>
                  </a:cubicBezTo>
                  <a:close/>
                  <a:moveTo>
                    <a:pt x="509" y="389"/>
                  </a:moveTo>
                  <a:lnTo>
                    <a:pt x="543" y="389"/>
                  </a:lnTo>
                  <a:lnTo>
                    <a:pt x="520" y="412"/>
                  </a:lnTo>
                  <a:lnTo>
                    <a:pt x="520" y="400"/>
                  </a:lnTo>
                  <a:cubicBezTo>
                    <a:pt x="520" y="388"/>
                    <a:pt x="530" y="377"/>
                    <a:pt x="543" y="377"/>
                  </a:cubicBezTo>
                  <a:cubicBezTo>
                    <a:pt x="555" y="377"/>
                    <a:pt x="566" y="388"/>
                    <a:pt x="566" y="400"/>
                  </a:cubicBezTo>
                  <a:lnTo>
                    <a:pt x="566" y="412"/>
                  </a:lnTo>
                  <a:cubicBezTo>
                    <a:pt x="566" y="425"/>
                    <a:pt x="555" y="435"/>
                    <a:pt x="543" y="435"/>
                  </a:cubicBezTo>
                  <a:lnTo>
                    <a:pt x="509" y="435"/>
                  </a:lnTo>
                  <a:cubicBezTo>
                    <a:pt x="496" y="435"/>
                    <a:pt x="486" y="425"/>
                    <a:pt x="486" y="412"/>
                  </a:cubicBezTo>
                  <a:cubicBezTo>
                    <a:pt x="486" y="400"/>
                    <a:pt x="496" y="389"/>
                    <a:pt x="509" y="389"/>
                  </a:cubicBezTo>
                  <a:close/>
                  <a:moveTo>
                    <a:pt x="520" y="308"/>
                  </a:moveTo>
                  <a:lnTo>
                    <a:pt x="520" y="262"/>
                  </a:lnTo>
                  <a:cubicBezTo>
                    <a:pt x="520" y="249"/>
                    <a:pt x="530" y="239"/>
                    <a:pt x="543" y="239"/>
                  </a:cubicBezTo>
                  <a:cubicBezTo>
                    <a:pt x="555" y="239"/>
                    <a:pt x="566" y="249"/>
                    <a:pt x="566" y="262"/>
                  </a:cubicBezTo>
                  <a:lnTo>
                    <a:pt x="566" y="308"/>
                  </a:lnTo>
                  <a:cubicBezTo>
                    <a:pt x="566" y="321"/>
                    <a:pt x="555" y="331"/>
                    <a:pt x="543" y="331"/>
                  </a:cubicBezTo>
                  <a:cubicBezTo>
                    <a:pt x="530" y="331"/>
                    <a:pt x="520" y="321"/>
                    <a:pt x="520" y="308"/>
                  </a:cubicBezTo>
                  <a:close/>
                  <a:moveTo>
                    <a:pt x="520" y="170"/>
                  </a:moveTo>
                  <a:lnTo>
                    <a:pt x="520" y="124"/>
                  </a:lnTo>
                  <a:cubicBezTo>
                    <a:pt x="520" y="111"/>
                    <a:pt x="530" y="101"/>
                    <a:pt x="543" y="101"/>
                  </a:cubicBezTo>
                  <a:cubicBezTo>
                    <a:pt x="555" y="101"/>
                    <a:pt x="566" y="111"/>
                    <a:pt x="566" y="124"/>
                  </a:cubicBezTo>
                  <a:lnTo>
                    <a:pt x="566" y="170"/>
                  </a:lnTo>
                  <a:cubicBezTo>
                    <a:pt x="566" y="183"/>
                    <a:pt x="555" y="193"/>
                    <a:pt x="543" y="193"/>
                  </a:cubicBezTo>
                  <a:cubicBezTo>
                    <a:pt x="530" y="193"/>
                    <a:pt x="520" y="183"/>
                    <a:pt x="520" y="170"/>
                  </a:cubicBezTo>
                  <a:close/>
                  <a:moveTo>
                    <a:pt x="520" y="32"/>
                  </a:moveTo>
                  <a:lnTo>
                    <a:pt x="520" y="23"/>
                  </a:lnTo>
                  <a:lnTo>
                    <a:pt x="543" y="46"/>
                  </a:lnTo>
                  <a:lnTo>
                    <a:pt x="506" y="46"/>
                  </a:lnTo>
                  <a:cubicBezTo>
                    <a:pt x="493" y="46"/>
                    <a:pt x="483" y="35"/>
                    <a:pt x="483" y="23"/>
                  </a:cubicBezTo>
                  <a:cubicBezTo>
                    <a:pt x="483" y="10"/>
                    <a:pt x="493" y="0"/>
                    <a:pt x="506" y="0"/>
                  </a:cubicBezTo>
                  <a:lnTo>
                    <a:pt x="543" y="0"/>
                  </a:lnTo>
                  <a:cubicBezTo>
                    <a:pt x="555" y="0"/>
                    <a:pt x="566" y="10"/>
                    <a:pt x="566" y="23"/>
                  </a:cubicBezTo>
                  <a:lnTo>
                    <a:pt x="566" y="32"/>
                  </a:lnTo>
                  <a:cubicBezTo>
                    <a:pt x="566" y="44"/>
                    <a:pt x="555" y="55"/>
                    <a:pt x="543" y="55"/>
                  </a:cubicBezTo>
                  <a:cubicBezTo>
                    <a:pt x="530" y="55"/>
                    <a:pt x="520" y="44"/>
                    <a:pt x="520" y="32"/>
                  </a:cubicBezTo>
                  <a:close/>
                  <a:moveTo>
                    <a:pt x="414" y="46"/>
                  </a:moveTo>
                  <a:lnTo>
                    <a:pt x="367" y="46"/>
                  </a:lnTo>
                  <a:cubicBezTo>
                    <a:pt x="355" y="46"/>
                    <a:pt x="344" y="35"/>
                    <a:pt x="344" y="23"/>
                  </a:cubicBezTo>
                  <a:cubicBezTo>
                    <a:pt x="344" y="10"/>
                    <a:pt x="355" y="0"/>
                    <a:pt x="367" y="0"/>
                  </a:cubicBezTo>
                  <a:lnTo>
                    <a:pt x="414" y="0"/>
                  </a:lnTo>
                  <a:cubicBezTo>
                    <a:pt x="426" y="0"/>
                    <a:pt x="437" y="10"/>
                    <a:pt x="437" y="23"/>
                  </a:cubicBezTo>
                  <a:cubicBezTo>
                    <a:pt x="437" y="35"/>
                    <a:pt x="426" y="46"/>
                    <a:pt x="414" y="46"/>
                  </a:cubicBezTo>
                  <a:close/>
                  <a:moveTo>
                    <a:pt x="275" y="46"/>
                  </a:moveTo>
                  <a:lnTo>
                    <a:pt x="229" y="46"/>
                  </a:lnTo>
                  <a:cubicBezTo>
                    <a:pt x="216" y="46"/>
                    <a:pt x="206" y="35"/>
                    <a:pt x="206" y="23"/>
                  </a:cubicBezTo>
                  <a:cubicBezTo>
                    <a:pt x="206" y="10"/>
                    <a:pt x="216" y="0"/>
                    <a:pt x="229" y="0"/>
                  </a:cubicBezTo>
                  <a:lnTo>
                    <a:pt x="275" y="0"/>
                  </a:lnTo>
                  <a:cubicBezTo>
                    <a:pt x="288" y="0"/>
                    <a:pt x="298" y="10"/>
                    <a:pt x="298" y="23"/>
                  </a:cubicBezTo>
                  <a:cubicBezTo>
                    <a:pt x="298" y="35"/>
                    <a:pt x="288" y="46"/>
                    <a:pt x="275" y="46"/>
                  </a:cubicBezTo>
                  <a:close/>
                  <a:moveTo>
                    <a:pt x="137" y="46"/>
                  </a:moveTo>
                  <a:lnTo>
                    <a:pt x="91" y="46"/>
                  </a:lnTo>
                  <a:cubicBezTo>
                    <a:pt x="78" y="46"/>
                    <a:pt x="68" y="35"/>
                    <a:pt x="68" y="23"/>
                  </a:cubicBezTo>
                  <a:cubicBezTo>
                    <a:pt x="68" y="10"/>
                    <a:pt x="78" y="0"/>
                    <a:pt x="91" y="0"/>
                  </a:cubicBezTo>
                  <a:lnTo>
                    <a:pt x="137" y="0"/>
                  </a:lnTo>
                  <a:cubicBezTo>
                    <a:pt x="150" y="0"/>
                    <a:pt x="160" y="10"/>
                    <a:pt x="160" y="23"/>
                  </a:cubicBezTo>
                  <a:cubicBezTo>
                    <a:pt x="160" y="35"/>
                    <a:pt x="150" y="46"/>
                    <a:pt x="137" y="46"/>
                  </a:cubicBezTo>
                  <a:close/>
                </a:path>
              </a:pathLst>
            </a:custGeom>
            <a:solidFill>
              <a:srgbClr val="000000"/>
            </a:solidFill>
            <a:ln w="12700" cap="flat">
              <a:solidFill>
                <a:srgbClr val="000000"/>
              </a:solidFill>
              <a:prstDash val="solid"/>
              <a:bevel/>
              <a:headEnd/>
              <a:tailEnd/>
            </a:ln>
          </p:spPr>
          <p:txBody>
            <a:bodyPr/>
            <a:lstStyle/>
            <a:p>
              <a:endParaRPr lang="ko-KR" altLang="en-US"/>
            </a:p>
          </p:txBody>
        </p:sp>
        <p:sp>
          <p:nvSpPr>
            <p:cNvPr id="5151" name="Rectangle 39"/>
            <p:cNvSpPr>
              <a:spLocks noChangeArrowheads="1"/>
            </p:cNvSpPr>
            <p:nvPr/>
          </p:nvSpPr>
          <p:spPr bwMode="auto">
            <a:xfrm>
              <a:off x="123" y="3688"/>
              <a:ext cx="273" cy="111"/>
            </a:xfrm>
            <a:prstGeom prst="rect">
              <a:avLst/>
            </a:prstGeom>
            <a:noFill/>
            <a:ln w="25400" cap="rnd">
              <a:solidFill>
                <a:srgbClr val="000000"/>
              </a:solidFill>
              <a:round/>
              <a:headEnd/>
              <a:tailEnd/>
            </a:ln>
          </p:spPr>
          <p:txBody>
            <a:bodyPr/>
            <a:lstStyle/>
            <a:p>
              <a:endParaRPr lang="it-IT"/>
            </a:p>
          </p:txBody>
        </p:sp>
        <p:sp>
          <p:nvSpPr>
            <p:cNvPr id="5152" name="Rectangle 40"/>
            <p:cNvSpPr>
              <a:spLocks noChangeArrowheads="1"/>
            </p:cNvSpPr>
            <p:nvPr/>
          </p:nvSpPr>
          <p:spPr bwMode="auto">
            <a:xfrm>
              <a:off x="510" y="3688"/>
              <a:ext cx="1289" cy="146"/>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a:solidFill>
                    <a:srgbClr val="000000"/>
                  </a:solidFill>
                  <a:latin typeface="Arial" pitchFamily="34" charset="0"/>
                  <a:ea typeface="굴림" pitchFamily="50" charset="-127"/>
                </a:rPr>
                <a:t>Components specified by this Enabler</a:t>
              </a:r>
              <a:endParaRPr lang="en-US" altLang="ko-KR" sz="1800">
                <a:latin typeface="Arial" pitchFamily="34" charset="0"/>
                <a:ea typeface="굴림" pitchFamily="50" charset="-127"/>
              </a:endParaRPr>
            </a:p>
          </p:txBody>
        </p:sp>
        <p:sp>
          <p:nvSpPr>
            <p:cNvPr id="5153" name="Line 41"/>
            <p:cNvSpPr>
              <a:spLocks noChangeShapeType="1"/>
            </p:cNvSpPr>
            <p:nvPr/>
          </p:nvSpPr>
          <p:spPr bwMode="auto">
            <a:xfrm>
              <a:off x="140" y="4159"/>
              <a:ext cx="263" cy="0"/>
            </a:xfrm>
            <a:prstGeom prst="line">
              <a:avLst/>
            </a:prstGeom>
            <a:noFill/>
            <a:ln w="25400">
              <a:solidFill>
                <a:srgbClr val="000000"/>
              </a:solidFill>
              <a:prstDash val="sysDot"/>
              <a:round/>
              <a:headEnd/>
              <a:tailEnd type="triangle" w="med" len="med"/>
            </a:ln>
          </p:spPr>
          <p:txBody>
            <a:bodyPr/>
            <a:lstStyle/>
            <a:p>
              <a:endParaRPr lang="ko-KR" altLang="en-US"/>
            </a:p>
          </p:txBody>
        </p:sp>
      </p:grpSp>
      <p:sp>
        <p:nvSpPr>
          <p:cNvPr id="6149" name="Rettangolo 9"/>
          <p:cNvSpPr>
            <a:spLocks noChangeArrowheads="1"/>
          </p:cNvSpPr>
          <p:nvPr/>
        </p:nvSpPr>
        <p:spPr bwMode="auto">
          <a:xfrm>
            <a:off x="1495052" y="2597151"/>
            <a:ext cx="1409700" cy="857250"/>
          </a:xfrm>
          <a:prstGeom prst="rect">
            <a:avLst/>
          </a:prstGeom>
          <a:noFill/>
          <a:ln w="12700" algn="ctr">
            <a:solidFill>
              <a:schemeClr val="tx1"/>
            </a:solidFill>
            <a:round/>
            <a:headEnd/>
            <a:tailEnd/>
          </a:ln>
        </p:spPr>
        <p:txBody>
          <a:bodyPr anchor="ctr"/>
          <a:lstStyle/>
          <a:p>
            <a:pPr algn="ctr">
              <a:defRPr/>
            </a:pPr>
            <a:r>
              <a:rPr lang="it-IT" dirty="0" smtClean="0">
                <a:latin typeface="+mn-lt"/>
              </a:rPr>
              <a:t>AOI </a:t>
            </a:r>
            <a:r>
              <a:rPr lang="it-IT" dirty="0">
                <a:latin typeface="+mn-lt"/>
              </a:rPr>
              <a:t>Client</a:t>
            </a:r>
          </a:p>
        </p:txBody>
      </p:sp>
      <p:sp>
        <p:nvSpPr>
          <p:cNvPr id="6150" name="Rettangolo 10"/>
          <p:cNvSpPr>
            <a:spLocks noChangeArrowheads="1"/>
          </p:cNvSpPr>
          <p:nvPr/>
        </p:nvSpPr>
        <p:spPr bwMode="auto">
          <a:xfrm>
            <a:off x="4289052" y="2578101"/>
            <a:ext cx="1701800" cy="895350"/>
          </a:xfrm>
          <a:prstGeom prst="rect">
            <a:avLst/>
          </a:prstGeom>
          <a:noFill/>
          <a:ln w="12700" algn="ctr">
            <a:solidFill>
              <a:schemeClr val="tx1"/>
            </a:solidFill>
            <a:round/>
            <a:headEnd/>
            <a:tailEnd/>
          </a:ln>
        </p:spPr>
        <p:txBody>
          <a:bodyPr anchor="ctr"/>
          <a:lstStyle/>
          <a:p>
            <a:pPr algn="ctr">
              <a:defRPr/>
            </a:pPr>
            <a:r>
              <a:rPr lang="it-IT" dirty="0" smtClean="0">
                <a:latin typeface="+mn-lt"/>
              </a:rPr>
              <a:t>AOI</a:t>
            </a:r>
            <a:endParaRPr lang="it-IT" dirty="0">
              <a:latin typeface="+mn-lt"/>
            </a:endParaRPr>
          </a:p>
          <a:p>
            <a:pPr algn="ctr">
              <a:defRPr/>
            </a:pPr>
            <a:r>
              <a:rPr lang="it-IT" dirty="0">
                <a:latin typeface="+mn-lt"/>
              </a:rPr>
              <a:t>Server</a:t>
            </a:r>
          </a:p>
        </p:txBody>
      </p:sp>
      <p:cxnSp>
        <p:nvCxnSpPr>
          <p:cNvPr id="5127" name="Connettore 2 13"/>
          <p:cNvCxnSpPr>
            <a:cxnSpLocks noChangeShapeType="1"/>
          </p:cNvCxnSpPr>
          <p:nvPr/>
        </p:nvCxnSpPr>
        <p:spPr bwMode="auto">
          <a:xfrm>
            <a:off x="2904752" y="2914649"/>
            <a:ext cx="1384300" cy="0"/>
          </a:xfrm>
          <a:prstGeom prst="straightConnector1">
            <a:avLst/>
          </a:prstGeom>
          <a:noFill/>
          <a:ln w="12700" algn="ctr">
            <a:solidFill>
              <a:schemeClr val="tx1"/>
            </a:solidFill>
            <a:round/>
            <a:headEnd/>
            <a:tailEnd type="arrow" w="med" len="med"/>
          </a:ln>
        </p:spPr>
      </p:cxnSp>
      <p:cxnSp>
        <p:nvCxnSpPr>
          <p:cNvPr id="5128" name="Connettore 2 16"/>
          <p:cNvCxnSpPr>
            <a:cxnSpLocks noChangeShapeType="1"/>
          </p:cNvCxnSpPr>
          <p:nvPr/>
        </p:nvCxnSpPr>
        <p:spPr bwMode="auto">
          <a:xfrm>
            <a:off x="2904752" y="3181350"/>
            <a:ext cx="1384300" cy="0"/>
          </a:xfrm>
          <a:prstGeom prst="straightConnector1">
            <a:avLst/>
          </a:prstGeom>
          <a:noFill/>
          <a:ln w="12700" algn="ctr">
            <a:solidFill>
              <a:schemeClr val="tx1"/>
            </a:solidFill>
            <a:round/>
            <a:headEnd type="arrow" w="med" len="med"/>
            <a:tailEnd/>
          </a:ln>
        </p:spPr>
      </p:cxnSp>
      <p:sp>
        <p:nvSpPr>
          <p:cNvPr id="6156" name="Rettangolo 20"/>
          <p:cNvSpPr>
            <a:spLocks noChangeArrowheads="1"/>
          </p:cNvSpPr>
          <p:nvPr/>
        </p:nvSpPr>
        <p:spPr bwMode="auto">
          <a:xfrm>
            <a:off x="4085851" y="1333501"/>
            <a:ext cx="2057400" cy="685800"/>
          </a:xfrm>
          <a:prstGeom prst="rect">
            <a:avLst/>
          </a:prstGeom>
          <a:noFill/>
          <a:ln w="12700" algn="ctr">
            <a:solidFill>
              <a:schemeClr val="tx1"/>
            </a:solidFill>
            <a:prstDash val="dash"/>
            <a:round/>
            <a:headEnd/>
            <a:tailEnd/>
          </a:ln>
        </p:spPr>
        <p:txBody>
          <a:bodyPr anchor="ctr"/>
          <a:lstStyle/>
          <a:p>
            <a:pPr algn="ctr">
              <a:defRPr/>
            </a:pPr>
            <a:r>
              <a:rPr lang="it-IT" sz="1900" dirty="0" smtClean="0">
                <a:latin typeface="+mn-lt"/>
              </a:rPr>
              <a:t>AOI Enabled </a:t>
            </a:r>
          </a:p>
          <a:p>
            <a:pPr algn="ctr">
              <a:defRPr/>
            </a:pPr>
            <a:r>
              <a:rPr lang="it-IT" sz="1900" dirty="0" smtClean="0">
                <a:latin typeface="+mn-lt"/>
              </a:rPr>
              <a:t>Server Application</a:t>
            </a:r>
            <a:endParaRPr lang="it-IT" sz="1900" dirty="0">
              <a:latin typeface="+mn-lt"/>
            </a:endParaRPr>
          </a:p>
        </p:txBody>
      </p:sp>
      <p:cxnSp>
        <p:nvCxnSpPr>
          <p:cNvPr id="5133" name="Connettore 2 24"/>
          <p:cNvCxnSpPr>
            <a:cxnSpLocks noChangeShapeType="1"/>
          </p:cNvCxnSpPr>
          <p:nvPr/>
        </p:nvCxnSpPr>
        <p:spPr bwMode="auto">
          <a:xfrm flipV="1">
            <a:off x="5076452" y="2025651"/>
            <a:ext cx="0" cy="552450"/>
          </a:xfrm>
          <a:prstGeom prst="straightConnector1">
            <a:avLst/>
          </a:prstGeom>
          <a:noFill/>
          <a:ln w="12700" algn="ctr">
            <a:solidFill>
              <a:schemeClr val="tx1"/>
            </a:solidFill>
            <a:round/>
            <a:headEnd type="arrow" w="med" len="med"/>
            <a:tailEnd/>
          </a:ln>
        </p:spPr>
      </p:cxnSp>
      <p:sp>
        <p:nvSpPr>
          <p:cNvPr id="6159" name="Rettangolo 15"/>
          <p:cNvSpPr>
            <a:spLocks noChangeArrowheads="1"/>
          </p:cNvSpPr>
          <p:nvPr/>
        </p:nvSpPr>
        <p:spPr bwMode="auto">
          <a:xfrm>
            <a:off x="1290201" y="1351727"/>
            <a:ext cx="1828800" cy="685800"/>
          </a:xfrm>
          <a:prstGeom prst="rect">
            <a:avLst/>
          </a:prstGeom>
          <a:noFill/>
          <a:ln w="12700" algn="ctr">
            <a:solidFill>
              <a:schemeClr val="tx1"/>
            </a:solidFill>
            <a:prstDash val="dash"/>
            <a:round/>
            <a:headEnd/>
            <a:tailEnd/>
          </a:ln>
        </p:spPr>
        <p:txBody>
          <a:bodyPr anchor="ctr"/>
          <a:lstStyle/>
          <a:p>
            <a:pPr algn="ctr">
              <a:defRPr/>
            </a:pPr>
            <a:r>
              <a:rPr lang="it-IT" sz="1800" dirty="0" smtClean="0">
                <a:latin typeface="+mn-lt"/>
              </a:rPr>
              <a:t>AOI</a:t>
            </a:r>
            <a:r>
              <a:rPr lang="it-IT" sz="1800" dirty="0">
                <a:latin typeface="+mn-lt"/>
              </a:rPr>
              <a:t> </a:t>
            </a:r>
            <a:r>
              <a:rPr lang="it-IT" sz="1800" dirty="0" smtClean="0">
                <a:latin typeface="+mn-lt"/>
              </a:rPr>
              <a:t>Enabled</a:t>
            </a:r>
          </a:p>
          <a:p>
            <a:pPr algn="ctr">
              <a:defRPr/>
            </a:pPr>
            <a:r>
              <a:rPr lang="it-IT" sz="1800" dirty="0" smtClean="0">
                <a:latin typeface="+mn-lt"/>
              </a:rPr>
              <a:t>Client Applications</a:t>
            </a:r>
            <a:endParaRPr lang="it-IT" sz="1800" dirty="0">
              <a:latin typeface="+mn-lt"/>
            </a:endParaRPr>
          </a:p>
        </p:txBody>
      </p:sp>
      <p:cxnSp>
        <p:nvCxnSpPr>
          <p:cNvPr id="5136" name="Connettore 2 21"/>
          <p:cNvCxnSpPr>
            <a:cxnSpLocks noChangeShapeType="1"/>
          </p:cNvCxnSpPr>
          <p:nvPr/>
        </p:nvCxnSpPr>
        <p:spPr bwMode="auto">
          <a:xfrm rot="5400000" flipH="1" flipV="1">
            <a:off x="1930750" y="2314990"/>
            <a:ext cx="559624" cy="4699"/>
          </a:xfrm>
          <a:prstGeom prst="straightConnector1">
            <a:avLst/>
          </a:prstGeom>
          <a:noFill/>
          <a:ln w="12700" algn="ctr">
            <a:solidFill>
              <a:schemeClr val="tx1"/>
            </a:solidFill>
            <a:round/>
            <a:headEnd type="arrow" w="med" len="med"/>
            <a:tailEnd/>
          </a:ln>
        </p:spPr>
      </p:cxnSp>
      <p:sp>
        <p:nvSpPr>
          <p:cNvPr id="6165" name="Rectangle 22"/>
          <p:cNvSpPr>
            <a:spLocks noChangeArrowheads="1"/>
          </p:cNvSpPr>
          <p:nvPr/>
        </p:nvSpPr>
        <p:spPr bwMode="auto">
          <a:xfrm>
            <a:off x="1633537" y="2171701"/>
            <a:ext cx="803275" cy="184666"/>
          </a:xfrm>
          <a:prstGeom prst="rect">
            <a:avLst/>
          </a:prstGeom>
          <a:noFill/>
          <a:ln w="9525">
            <a:noFill/>
            <a:miter lim="800000"/>
            <a:headEnd/>
            <a:tailEnd/>
          </a:ln>
        </p:spPr>
        <p:txBody>
          <a:bodyPr wrap="square" lIns="0" tIns="0" rIns="0" bIns="0">
            <a:spAutoFit/>
          </a:bodyPr>
          <a:lstStyle/>
          <a:p>
            <a:pPr eaLnBrk="1" hangingPunct="1">
              <a:lnSpc>
                <a:spcPct val="100000"/>
              </a:lnSpc>
            </a:pPr>
            <a:r>
              <a:rPr lang="en-US" altLang="ko-KR" sz="1200" dirty="0" smtClean="0">
                <a:latin typeface="Arial Narrow" pitchFamily="34" charset="0"/>
                <a:ea typeface="굴림" pitchFamily="50" charset="-127"/>
              </a:rPr>
              <a:t>AOI -4</a:t>
            </a:r>
            <a:endParaRPr lang="en-US" altLang="ko-KR" sz="1600" dirty="0">
              <a:latin typeface="Arial Narrow" pitchFamily="34" charset="0"/>
              <a:ea typeface="굴림" pitchFamily="50" charset="-127"/>
            </a:endParaRPr>
          </a:p>
        </p:txBody>
      </p:sp>
      <p:sp>
        <p:nvSpPr>
          <p:cNvPr id="6166" name="Rectangle 22"/>
          <p:cNvSpPr>
            <a:spLocks noChangeArrowheads="1"/>
          </p:cNvSpPr>
          <p:nvPr/>
        </p:nvSpPr>
        <p:spPr bwMode="auto">
          <a:xfrm>
            <a:off x="3095252" y="2679699"/>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AOI -1</a:t>
            </a:r>
            <a:endParaRPr lang="en-US" altLang="ko-KR" sz="1600" dirty="0">
              <a:latin typeface="Arial Narrow" pitchFamily="34" charset="0"/>
              <a:ea typeface="굴림" pitchFamily="50" charset="-127"/>
            </a:endParaRPr>
          </a:p>
        </p:txBody>
      </p:sp>
      <p:sp>
        <p:nvSpPr>
          <p:cNvPr id="6167" name="Rectangle 22"/>
          <p:cNvSpPr>
            <a:spLocks noChangeArrowheads="1"/>
          </p:cNvSpPr>
          <p:nvPr/>
        </p:nvSpPr>
        <p:spPr bwMode="auto">
          <a:xfrm>
            <a:off x="3095252" y="3251200"/>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AOI -5</a:t>
            </a:r>
            <a:endParaRPr lang="en-US" altLang="ko-KR" sz="1600" dirty="0">
              <a:latin typeface="Arial Narrow" pitchFamily="34" charset="0"/>
              <a:ea typeface="굴림" pitchFamily="50" charset="-127"/>
            </a:endParaRPr>
          </a:p>
        </p:txBody>
      </p:sp>
      <p:sp>
        <p:nvSpPr>
          <p:cNvPr id="5144" name="Rectangle 40"/>
          <p:cNvSpPr>
            <a:spLocks noChangeArrowheads="1"/>
          </p:cNvSpPr>
          <p:nvPr/>
        </p:nvSpPr>
        <p:spPr bwMode="auto">
          <a:xfrm>
            <a:off x="1358900" y="5568950"/>
            <a:ext cx="2830512" cy="184150"/>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dirty="0">
                <a:solidFill>
                  <a:srgbClr val="000000"/>
                </a:solidFill>
                <a:latin typeface="Arial" pitchFamily="34" charset="0"/>
                <a:ea typeface="굴림" pitchFamily="50" charset="-127"/>
              </a:rPr>
              <a:t>Components not specified by this Enabler</a:t>
            </a:r>
            <a:endParaRPr lang="en-US" altLang="ko-KR" sz="1800" dirty="0">
              <a:latin typeface="Arial" pitchFamily="34" charset="0"/>
              <a:ea typeface="굴림" pitchFamily="50" charset="-127"/>
            </a:endParaRPr>
          </a:p>
        </p:txBody>
      </p:sp>
      <p:sp>
        <p:nvSpPr>
          <p:cNvPr id="5145" name="Rectangle 34"/>
          <p:cNvSpPr>
            <a:spLocks noChangeArrowheads="1"/>
          </p:cNvSpPr>
          <p:nvPr/>
        </p:nvSpPr>
        <p:spPr bwMode="auto">
          <a:xfrm>
            <a:off x="1389062" y="6069013"/>
            <a:ext cx="2636838" cy="185737"/>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a:solidFill>
                  <a:srgbClr val="000000"/>
                </a:solidFill>
                <a:latin typeface="Arial" pitchFamily="34" charset="0"/>
                <a:ea typeface="굴림" pitchFamily="50" charset="-127"/>
              </a:rPr>
              <a:t>Interfaces not specified by this Enabler</a:t>
            </a:r>
            <a:endParaRPr lang="en-US" altLang="ko-KR" sz="1800">
              <a:latin typeface="Arial" pitchFamily="34" charset="0"/>
              <a:ea typeface="굴림" pitchFamily="50" charset="-127"/>
            </a:endParaRPr>
          </a:p>
        </p:txBody>
      </p:sp>
      <p:sp>
        <p:nvSpPr>
          <p:cNvPr id="6170" name="Rectangle 22"/>
          <p:cNvSpPr>
            <a:spLocks noChangeArrowheads="1"/>
          </p:cNvSpPr>
          <p:nvPr/>
        </p:nvSpPr>
        <p:spPr bwMode="auto">
          <a:xfrm>
            <a:off x="4529137" y="2171701"/>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AOI -2</a:t>
            </a:r>
            <a:endParaRPr lang="en-US" altLang="ko-KR" sz="1600" dirty="0">
              <a:latin typeface="Arial Narrow" pitchFamily="34" charset="0"/>
              <a:ea typeface="굴림" pitchFamily="50" charset="-127"/>
            </a:endParaRPr>
          </a:p>
        </p:txBody>
      </p:sp>
      <p:sp>
        <p:nvSpPr>
          <p:cNvPr id="53" name="Rettangolo 20"/>
          <p:cNvSpPr>
            <a:spLocks noChangeArrowheads="1"/>
          </p:cNvSpPr>
          <p:nvPr/>
        </p:nvSpPr>
        <p:spPr bwMode="auto">
          <a:xfrm>
            <a:off x="7100514" y="2520950"/>
            <a:ext cx="1676400" cy="1006473"/>
          </a:xfrm>
          <a:prstGeom prst="rect">
            <a:avLst/>
          </a:prstGeom>
          <a:noFill/>
          <a:ln w="12700" algn="ctr">
            <a:solidFill>
              <a:schemeClr val="tx1"/>
            </a:solidFill>
            <a:prstDash val="dash"/>
            <a:round/>
            <a:headEnd/>
            <a:tailEnd/>
          </a:ln>
        </p:spPr>
        <p:txBody>
          <a:bodyPr anchor="ctr"/>
          <a:lstStyle/>
          <a:p>
            <a:pPr algn="ctr">
              <a:defRPr/>
            </a:pPr>
            <a:r>
              <a:rPr lang="it-IT" sz="1900" dirty="0" smtClean="0">
                <a:latin typeface="+mn-lt"/>
              </a:rPr>
              <a:t>Other AOI </a:t>
            </a:r>
          </a:p>
          <a:p>
            <a:pPr algn="ctr">
              <a:defRPr/>
            </a:pPr>
            <a:r>
              <a:rPr lang="it-IT" sz="1900" dirty="0" smtClean="0">
                <a:latin typeface="+mn-lt"/>
              </a:rPr>
              <a:t>Server,</a:t>
            </a:r>
          </a:p>
          <a:p>
            <a:pPr algn="ctr">
              <a:defRPr/>
            </a:pPr>
            <a:r>
              <a:rPr lang="it-IT" sz="1900" dirty="0" smtClean="0">
                <a:latin typeface="+mn-lt"/>
              </a:rPr>
              <a:t>External AOIs</a:t>
            </a:r>
            <a:endParaRPr lang="it-IT" sz="1900" dirty="0">
              <a:latin typeface="+mn-lt"/>
            </a:endParaRPr>
          </a:p>
        </p:txBody>
      </p:sp>
      <p:cxnSp>
        <p:nvCxnSpPr>
          <p:cNvPr id="55" name="Connettore 2 16"/>
          <p:cNvCxnSpPr>
            <a:cxnSpLocks noChangeShapeType="1"/>
          </p:cNvCxnSpPr>
          <p:nvPr/>
        </p:nvCxnSpPr>
        <p:spPr bwMode="auto">
          <a:xfrm>
            <a:off x="6033714" y="2978150"/>
            <a:ext cx="1048307" cy="577"/>
          </a:xfrm>
          <a:prstGeom prst="straightConnector1">
            <a:avLst/>
          </a:prstGeom>
          <a:noFill/>
          <a:ln w="12700" algn="ctr">
            <a:solidFill>
              <a:schemeClr val="tx1"/>
            </a:solidFill>
            <a:round/>
            <a:headEnd type="arrow" w="med" len="med"/>
            <a:tailEnd/>
          </a:ln>
        </p:spPr>
      </p:cxnSp>
      <p:sp>
        <p:nvSpPr>
          <p:cNvPr id="57" name="Rectangle 22"/>
          <p:cNvSpPr>
            <a:spLocks noChangeArrowheads="1"/>
          </p:cNvSpPr>
          <p:nvPr/>
        </p:nvSpPr>
        <p:spPr bwMode="auto">
          <a:xfrm>
            <a:off x="6219451" y="2736624"/>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AOI-3</a:t>
            </a:r>
            <a:endParaRPr lang="en-US" altLang="ko-KR" sz="1600" dirty="0">
              <a:latin typeface="Arial Narrow" pitchFamily="34" charset="0"/>
              <a:ea typeface="굴림" pitchFamily="50" charset="-127"/>
            </a:endParaRPr>
          </a:p>
        </p:txBody>
      </p:sp>
      <p:sp>
        <p:nvSpPr>
          <p:cNvPr id="38" name="Rettangolo 17"/>
          <p:cNvSpPr>
            <a:spLocks noChangeArrowheads="1"/>
          </p:cNvSpPr>
          <p:nvPr/>
        </p:nvSpPr>
        <p:spPr bwMode="auto">
          <a:xfrm>
            <a:off x="1176337" y="4203700"/>
            <a:ext cx="2057399" cy="603250"/>
          </a:xfrm>
          <a:prstGeom prst="rect">
            <a:avLst/>
          </a:prstGeom>
          <a:noFill/>
          <a:ln w="12700" algn="ctr">
            <a:solidFill>
              <a:srgbClr val="FF0000"/>
            </a:solidFill>
            <a:prstDash val="dash"/>
            <a:round/>
            <a:headEnd/>
            <a:tailEnd/>
          </a:ln>
        </p:spPr>
        <p:txBody>
          <a:bodyPr/>
          <a:lstStyle/>
          <a:p>
            <a:pPr algn="ctr"/>
            <a:r>
              <a:rPr lang="en-US" sz="1800" dirty="0" smtClean="0">
                <a:solidFill>
                  <a:srgbClr val="FF0000"/>
                </a:solidFill>
                <a:latin typeface="Arial Narrow" pitchFamily="34" charset="0"/>
              </a:rPr>
              <a:t>Other  enabler clients, Device Capabilities</a:t>
            </a:r>
            <a:endParaRPr lang="it-IT" sz="1800" dirty="0">
              <a:solidFill>
                <a:srgbClr val="FF0000"/>
              </a:solidFill>
              <a:latin typeface="Arial Narrow" pitchFamily="34" charset="0"/>
            </a:endParaRPr>
          </a:p>
        </p:txBody>
      </p:sp>
      <p:cxnSp>
        <p:nvCxnSpPr>
          <p:cNvPr id="39" name="Connettore 2 18"/>
          <p:cNvCxnSpPr>
            <a:cxnSpLocks noChangeShapeType="1"/>
            <a:stCxn id="38" idx="0"/>
          </p:cNvCxnSpPr>
          <p:nvPr/>
        </p:nvCxnSpPr>
        <p:spPr bwMode="auto">
          <a:xfrm rot="16200000" flipV="1">
            <a:off x="1836315" y="3834977"/>
            <a:ext cx="732311" cy="5135"/>
          </a:xfrm>
          <a:prstGeom prst="straightConnector1">
            <a:avLst/>
          </a:prstGeom>
          <a:noFill/>
          <a:ln w="12700" algn="ctr">
            <a:solidFill>
              <a:srgbClr val="FF0000"/>
            </a:solidFill>
            <a:prstDash val="dash"/>
            <a:round/>
            <a:headEnd type="arrow" w="med" len="med"/>
            <a:tailEnd/>
          </a:ln>
        </p:spPr>
      </p:cxnSp>
      <p:sp>
        <p:nvSpPr>
          <p:cNvPr id="40" name="Rettangolo 19"/>
          <p:cNvSpPr>
            <a:spLocks noChangeArrowheads="1"/>
          </p:cNvSpPr>
          <p:nvPr/>
        </p:nvSpPr>
        <p:spPr bwMode="auto">
          <a:xfrm>
            <a:off x="3995427" y="4181351"/>
            <a:ext cx="2286000" cy="625599"/>
          </a:xfrm>
          <a:prstGeom prst="rect">
            <a:avLst/>
          </a:prstGeom>
          <a:noFill/>
          <a:ln w="12700" algn="ctr">
            <a:solidFill>
              <a:srgbClr val="FF0000"/>
            </a:solidFill>
            <a:prstDash val="dash"/>
            <a:round/>
            <a:headEnd/>
            <a:tailEnd/>
          </a:ln>
        </p:spPr>
        <p:txBody>
          <a:bodyPr/>
          <a:lstStyle/>
          <a:p>
            <a:pPr algn="ctr">
              <a:defRPr/>
            </a:pPr>
            <a:r>
              <a:rPr lang="it-IT" sz="1900" dirty="0" smtClean="0">
                <a:solidFill>
                  <a:srgbClr val="FF0000"/>
                </a:solidFill>
                <a:latin typeface="+mn-lt"/>
              </a:rPr>
              <a:t>other network</a:t>
            </a:r>
          </a:p>
          <a:p>
            <a:pPr algn="ctr">
              <a:defRPr/>
            </a:pPr>
            <a:r>
              <a:rPr lang="it-IT" sz="1900" dirty="0" smtClean="0">
                <a:solidFill>
                  <a:srgbClr val="FF0000"/>
                </a:solidFill>
                <a:latin typeface="+mn-lt"/>
              </a:rPr>
              <a:t>enablers</a:t>
            </a:r>
            <a:endParaRPr lang="it-IT" sz="1900" dirty="0">
              <a:solidFill>
                <a:srgbClr val="FF0000"/>
              </a:solidFill>
              <a:latin typeface="+mn-lt"/>
            </a:endParaRPr>
          </a:p>
        </p:txBody>
      </p:sp>
      <p:cxnSp>
        <p:nvCxnSpPr>
          <p:cNvPr id="41" name="Connettore 2 32"/>
          <p:cNvCxnSpPr>
            <a:cxnSpLocks noChangeShapeType="1"/>
            <a:stCxn id="40" idx="0"/>
          </p:cNvCxnSpPr>
          <p:nvPr/>
        </p:nvCxnSpPr>
        <p:spPr bwMode="auto">
          <a:xfrm flipV="1">
            <a:off x="5138427" y="3490441"/>
            <a:ext cx="1525" cy="690910"/>
          </a:xfrm>
          <a:prstGeom prst="straightConnector1">
            <a:avLst/>
          </a:prstGeom>
          <a:noFill/>
          <a:ln w="12700" algn="ctr">
            <a:solidFill>
              <a:srgbClr val="FF0000"/>
            </a:solidFill>
            <a:prstDash val="dash"/>
            <a:round/>
            <a:headEnd type="arrow" w="med" len="med"/>
            <a:tailEnd/>
          </a:ln>
        </p:spPr>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ko-KR" dirty="0" smtClean="0">
                <a:ea typeface="굴림" pitchFamily="50" charset="-127"/>
              </a:rPr>
              <a:t>Proposed Interfaces</a:t>
            </a:r>
          </a:p>
        </p:txBody>
      </p:sp>
      <p:sp>
        <p:nvSpPr>
          <p:cNvPr id="10243" name="Rectangle 5"/>
          <p:cNvSpPr>
            <a:spLocks noGrp="1" noChangeArrowheads="1"/>
          </p:cNvSpPr>
          <p:nvPr>
            <p:ph type="body" idx="1"/>
          </p:nvPr>
        </p:nvSpPr>
        <p:spPr>
          <a:xfrm>
            <a:off x="185738" y="1023938"/>
            <a:ext cx="9070975" cy="5383212"/>
          </a:xfrm>
        </p:spPr>
        <p:txBody>
          <a:bodyPr/>
          <a:lstStyle/>
          <a:p>
            <a:r>
              <a:rPr lang="en-US" altLang="ko-KR" sz="2400" dirty="0" smtClean="0">
                <a:ea typeface="굴림" pitchFamily="50" charset="-127"/>
              </a:rPr>
              <a:t>AOI-1: interactions between AOI Client and AOI Server</a:t>
            </a:r>
          </a:p>
          <a:p>
            <a:r>
              <a:rPr lang="en-US" altLang="ko-KR" sz="2400" dirty="0" smtClean="0">
                <a:ea typeface="굴림" pitchFamily="50" charset="-127"/>
              </a:rPr>
              <a:t>AOI-2: APIs exposed to AOI Enabled Server Applications</a:t>
            </a:r>
          </a:p>
          <a:p>
            <a:r>
              <a:rPr lang="en-US" altLang="ko-KR" sz="2400" dirty="0" smtClean="0">
                <a:ea typeface="굴림" pitchFamily="50" charset="-127"/>
              </a:rPr>
              <a:t>AOI-3: interactions between other AOI Servers</a:t>
            </a:r>
          </a:p>
          <a:p>
            <a:r>
              <a:rPr lang="en-US" altLang="ko-KR" sz="2400" dirty="0" smtClean="0">
                <a:ea typeface="굴림" pitchFamily="50" charset="-127"/>
              </a:rPr>
              <a:t>AOI-4: APIs exposed to AOI Enabled Client Applications to access AOI functionalities</a:t>
            </a:r>
            <a:endParaRPr lang="en-US" altLang="zh-CN" sz="2400" dirty="0" smtClean="0">
              <a:ea typeface="宋体" pitchFamily="2" charset="-122"/>
            </a:endParaRPr>
          </a:p>
          <a:p>
            <a:r>
              <a:rPr lang="en-US" altLang="zh-CN" sz="2400" dirty="0" smtClean="0">
                <a:ea typeface="宋体" pitchFamily="2" charset="-122"/>
              </a:rPr>
              <a:t>AOI-5: notifications delivery from AOI Server to the </a:t>
            </a:r>
            <a:r>
              <a:rPr lang="en-US" altLang="zh-CN" sz="2400" dirty="0" smtClean="0">
                <a:ea typeface="宋体" pitchFamily="2" charset="-122"/>
              </a:rPr>
              <a:t>AOI </a:t>
            </a:r>
            <a:r>
              <a:rPr lang="en-US" altLang="zh-CN" sz="2400" dirty="0" smtClean="0">
                <a:ea typeface="宋体" pitchFamily="2" charset="-122"/>
              </a:rPr>
              <a:t>Client</a:t>
            </a:r>
            <a:endParaRPr lang="en-US" altLang="ko-KR" sz="2400" dirty="0" smtClean="0">
              <a:ea typeface="굴림" pitchFamily="50" charset="-127"/>
            </a:endParaRPr>
          </a:p>
        </p:txBody>
      </p:sp>
      <p:sp>
        <p:nvSpPr>
          <p:cNvPr id="47107" name="Rectangle 3"/>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p:txBody>
          <a:bodyPr/>
          <a:lstStyle/>
          <a:p>
            <a:r>
              <a:rPr lang="en-US" altLang="ko-KR" smtClean="0">
                <a:ea typeface="ＭＳ Ｐゴシック" pitchFamily="34" charset="-128"/>
              </a:rPr>
              <a:t>Recommendations</a:t>
            </a:r>
            <a:endParaRPr lang="ko-KR" altLang="en-US" smtClean="0">
              <a:ea typeface="ＭＳ Ｐゴシック" pitchFamily="34" charset="-128"/>
            </a:endParaRPr>
          </a:p>
        </p:txBody>
      </p:sp>
      <p:sp>
        <p:nvSpPr>
          <p:cNvPr id="14339" name="내용 개체 틀 2"/>
          <p:cNvSpPr>
            <a:spLocks noGrp="1"/>
          </p:cNvSpPr>
          <p:nvPr>
            <p:ph idx="1"/>
          </p:nvPr>
        </p:nvSpPr>
        <p:spPr/>
        <p:txBody>
          <a:bodyPr/>
          <a:lstStyle/>
          <a:p>
            <a:r>
              <a:rPr lang="en-US" altLang="ko-KR" dirty="0" smtClean="0">
                <a:ea typeface="ＭＳ Ｐゴシック" pitchFamily="34" charset="-128"/>
              </a:rPr>
              <a:t>Consider the proposed architecture and related guidelines to develop AOI AD.</a:t>
            </a:r>
          </a:p>
          <a:p>
            <a:endParaRPr lang="ko-KR" altLang="en-US" dirty="0" smtClean="0">
              <a:ea typeface="ＭＳ Ｐゴシック" pitchFamily="34" charset="-128"/>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11097</TotalTime>
  <Pages>15</Pages>
  <Words>476</Words>
  <Application>Microsoft Office PowerPoint</Application>
  <PresentationFormat>사용자 지정</PresentationFormat>
  <Paragraphs>68</Paragraphs>
  <Slides>6</Slides>
  <Notes>2</Notes>
  <HiddenSlides>0</HiddenSlides>
  <MMClips>0</MMClips>
  <ScaleCrop>false</ScaleCrop>
  <HeadingPairs>
    <vt:vector size="4" baseType="variant">
      <vt:variant>
        <vt:lpstr>테마</vt:lpstr>
      </vt:variant>
      <vt:variant>
        <vt:i4>1</vt:i4>
      </vt:variant>
      <vt:variant>
        <vt:lpstr>슬라이드 제목</vt:lpstr>
      </vt:variant>
      <vt:variant>
        <vt:i4>6</vt:i4>
      </vt:variant>
    </vt:vector>
  </HeadingPairs>
  <TitlesOfParts>
    <vt:vector size="7" baseType="lpstr">
      <vt:lpstr>OMA Template</vt:lpstr>
      <vt:lpstr>OMA-CD-AOI-2012-0004- INP_Proposal_for_AOI_Architecture_Model  Proposal for AOI Architecture Model</vt:lpstr>
      <vt:lpstr>Objective and Scope</vt:lpstr>
      <vt:lpstr>Diagram</vt:lpstr>
      <vt:lpstr>Proposed New Architecture Model</vt:lpstr>
      <vt:lpstr>Proposed Interfaces</vt:lpstr>
      <vt:lpstr>Recommendations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전종홍</cp:lastModifiedBy>
  <cp:revision>416</cp:revision>
  <cp:lastPrinted>1999-04-27T06:51:51Z</cp:lastPrinted>
  <dcterms:created xsi:type="dcterms:W3CDTF">2010-11-16T22:42:10Z</dcterms:created>
  <dcterms:modified xsi:type="dcterms:W3CDTF">2012-11-13T18:12:00Z</dcterms:modified>
</cp:coreProperties>
</file>