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3"/>
  </p:notesMasterIdLst>
  <p:handoutMasterIdLst>
    <p:handoutMasterId r:id="rId14"/>
  </p:handoutMasterIdLst>
  <p:sldIdLst>
    <p:sldId id="293" r:id="rId2"/>
    <p:sldId id="352" r:id="rId3"/>
    <p:sldId id="345" r:id="rId4"/>
    <p:sldId id="346" r:id="rId5"/>
    <p:sldId id="347" r:id="rId6"/>
    <p:sldId id="348" r:id="rId7"/>
    <p:sldId id="337" r:id="rId8"/>
    <p:sldId id="349" r:id="rId9"/>
    <p:sldId id="350" r:id="rId10"/>
    <p:sldId id="343" r:id="rId11"/>
    <p:sldId id="340" r:id="rId12"/>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FFF99"/>
    <a:srgbClr val="FDB5C3"/>
    <a:srgbClr val="99FFCC"/>
    <a:srgbClr val="FFCCCC"/>
    <a:srgbClr val="FEEDCE"/>
    <a:srgbClr val="330066"/>
    <a:srgbClr val="543800"/>
    <a:srgbClr val="0099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56" autoAdjust="0"/>
    <p:restoredTop sz="73122" autoAdjust="0"/>
  </p:normalViewPr>
  <p:slideViewPr>
    <p:cSldViewPr>
      <p:cViewPr varScale="1">
        <p:scale>
          <a:sx n="80" d="100"/>
          <a:sy n="80" d="100"/>
        </p:scale>
        <p:origin x="-468" y="-9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46" d="100"/>
          <a:sy n="46" d="100"/>
        </p:scale>
        <p:origin x="-1452" y="-11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fr-F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2011 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p:spPr>
        <p:txBody>
          <a:bodyPr lIns="90483" tIns="44447" rIns="90483" bIns="44447">
            <a:spAutoFit/>
          </a:bodyPr>
          <a:lstStyle/>
          <a:p>
            <a:pPr algn="ctr" defTabSz="403225" eaLnBrk="0" hangingPunct="0">
              <a:lnSpc>
                <a:spcPct val="90000"/>
              </a:lnSpc>
              <a:tabLst>
                <a:tab pos="5372100" algn="ctr"/>
                <a:tab pos="9182100" algn="r"/>
              </a:tabLst>
            </a:pPr>
            <a:r>
              <a:rPr lang="en-US" sz="1800" b="1" dirty="0" smtClean="0">
                <a:latin typeface="Arial Narrow" pitchFamily="34" charset="0"/>
              </a:rPr>
              <a:t>OMA-CD-AOI-2012-0011</a:t>
            </a:r>
            <a:endParaRPr lang="en-US" sz="18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‹N›</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hub.example.com/?hub.mode=subscribe&amp;hub.topic=http://example.com/myapp/data" TargetMode="External"/><Relationship Id="rId2" Type="http://schemas.openxmlformats.org/officeDocument/2006/relationships/hyperlink" Target="http://hub.example.com/" TargetMode="Externa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hyperlink" Target="http://superfeedr-misc.s3.amazonaws.com/pubsubhubbub-core-0.4.html" TargetMode="External"/><Relationship Id="rId2" Type="http://schemas.openxmlformats.org/officeDocument/2006/relationships/hyperlink" Target="http://pubsubhubbub.googlecode.com/svn/trunk/pubsubhubbub-core-0.3.html"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hyperlink" Target="http://example.com/myapp/data"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hyperlink" Target="http://aoi.provider.org/" TargetMode="External"/><Relationship Id="rId4" Type="http://schemas.openxmlformats.org/officeDocument/2006/relationships/hyperlink" Target="http://push.operator.net/"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aoi.provider.org/?hub.mode=subscribe&amp;hub.topic=http://example.com/myapp/data&amp;hub.callback=http://push.operator.net&amp;hub.verify_token=APP_TOKEN"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hyperlink" Target="http://example.com/myapp/data" TargetMode="External"/><Relationship Id="rId4" Type="http://schemas.openxmlformats.org/officeDocument/2006/relationships/hyperlink" Target="http://aoi.provider.org/?hub.mode=publish&amp;hub.url=http://example.com/myapp/data"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aoi.provider.org/?hub.mode=publish&amp;hub.url=http://example.com/myapp/data"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hyperlink" Target="http://example.com/myapp/data"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fr-FR" sz="1600" dirty="0" smtClean="0"/>
              <a:t>OMA-CD-AOI-2012-0011-</a:t>
            </a:r>
            <a:r>
              <a:rPr lang="fr-FR" sz="1600" dirty="0" err="1" smtClean="0"/>
              <a:t>INP_A_proposal_for_AOI_using_PubSubHubbub</a:t>
            </a:r>
            <a:r>
              <a:rPr lang="fr-FR" sz="1600" dirty="0" smtClean="0"/>
              <a:t> </a:t>
            </a:r>
            <a:r>
              <a:rPr lang="en-US" sz="2400" dirty="0" smtClean="0"/>
              <a:t/>
            </a:r>
            <a:br>
              <a:rPr lang="en-US" sz="2400" dirty="0" smtClean="0"/>
            </a:br>
            <a:r>
              <a:rPr lang="en-US" sz="1600" dirty="0" smtClean="0"/>
              <a:t/>
            </a:r>
            <a:br>
              <a:rPr lang="en-US" sz="1600" dirty="0" smtClean="0"/>
            </a:br>
            <a:r>
              <a:rPr lang="en-US" sz="3600" dirty="0" smtClean="0"/>
              <a:t> A proposal for </a:t>
            </a:r>
            <a:r>
              <a:rPr lang="en-US" sz="3600" dirty="0" smtClean="0"/>
              <a:t>AOI using </a:t>
            </a:r>
            <a:r>
              <a:rPr lang="en-US" sz="3600" dirty="0" err="1" smtClean="0"/>
              <a:t>PubSubHubbub</a:t>
            </a:r>
            <a:endParaRPr lang="en-US" sz="2800" dirty="0" smtClean="0"/>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CD</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03 </a:t>
            </a:r>
            <a:r>
              <a:rPr lang="en-US" altLang="zh-CN" b="1" dirty="0" smtClean="0">
                <a:latin typeface="Tahoma" pitchFamily="34" charset="0"/>
                <a:ea typeface="宋体"/>
                <a:cs typeface="宋体"/>
              </a:rPr>
              <a:t>Dec 2012</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Contact:	Laurent-Walter Goix, </a:t>
            </a:r>
            <a:r>
              <a:rPr lang="en-US" altLang="zh-CN" sz="1400" b="1" dirty="0">
                <a:latin typeface="Tahoma" pitchFamily="34" charset="0"/>
                <a:ea typeface="宋体"/>
                <a:cs typeface="宋体"/>
              </a:rPr>
              <a:t>laurentwalter.goix@telecomitalia.it</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Source:	Telecom </a:t>
            </a:r>
            <a:r>
              <a:rPr lang="en-US" altLang="zh-CN" b="1" dirty="0" smtClean="0">
                <a:latin typeface="Tahoma" pitchFamily="34" charset="0"/>
                <a:ea typeface="宋体"/>
                <a:cs typeface="宋体"/>
              </a:rPr>
              <a:t>Italia</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ttangolo 16"/>
          <p:cNvSpPr/>
          <p:nvPr/>
        </p:nvSpPr>
        <p:spPr bwMode="auto">
          <a:xfrm>
            <a:off x="566737" y="1454150"/>
            <a:ext cx="5181600" cy="1447800"/>
          </a:xfrm>
          <a:prstGeom prst="rect">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90000"/>
              </a:lnSpc>
              <a:spcBef>
                <a:spcPct val="0"/>
              </a:spcBef>
              <a:spcAft>
                <a:spcPct val="0"/>
              </a:spcAft>
              <a:buClrTx/>
              <a:buSzTx/>
              <a:buFontTx/>
              <a:buNone/>
              <a:tabLst/>
            </a:pPr>
            <a:r>
              <a:rPr lang="it-IT" dirty="0" smtClean="0">
                <a:solidFill>
                  <a:srgbClr val="FF0000"/>
                </a:solidFill>
              </a:rPr>
              <a:t>SNEW Server</a:t>
            </a:r>
            <a:endParaRPr kumimoji="0" lang="fr-FR" sz="2000" b="0" i="0" u="none" strike="noStrike" cap="none" normalizeH="0" baseline="0" dirty="0" smtClean="0">
              <a:ln>
                <a:noFill/>
              </a:ln>
              <a:solidFill>
                <a:srgbClr val="FF0000"/>
              </a:solidFill>
              <a:effectLst/>
              <a:latin typeface="Arial" charset="0"/>
            </a:endParaRPr>
          </a:p>
        </p:txBody>
      </p:sp>
      <p:sp>
        <p:nvSpPr>
          <p:cNvPr id="47105" name="Rectangle 2"/>
          <p:cNvSpPr>
            <a:spLocks noGrp="1" noChangeArrowheads="1"/>
          </p:cNvSpPr>
          <p:nvPr>
            <p:ph type="title"/>
          </p:nvPr>
        </p:nvSpPr>
        <p:spPr/>
        <p:txBody>
          <a:bodyPr/>
          <a:lstStyle/>
          <a:p>
            <a:r>
              <a:rPr lang="en-US" dirty="0" smtClean="0"/>
              <a:t>Simplified </a:t>
            </a:r>
            <a:r>
              <a:rPr lang="en-US" dirty="0" smtClean="0"/>
              <a:t>Architecture with SNEW</a:t>
            </a:r>
          </a:p>
        </p:txBody>
      </p:sp>
      <p:sp>
        <p:nvSpPr>
          <p:cNvPr id="4" name="Rettangolo 3"/>
          <p:cNvSpPr/>
          <p:nvPr/>
        </p:nvSpPr>
        <p:spPr bwMode="auto">
          <a:xfrm>
            <a:off x="795337" y="2139950"/>
            <a:ext cx="16764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it-IT" sz="2000" b="0" i="0" u="none" strike="noStrike" cap="none" normalizeH="0" baseline="0" dirty="0" smtClean="0">
                <a:ln>
                  <a:noFill/>
                </a:ln>
                <a:solidFill>
                  <a:schemeClr val="tx1"/>
                </a:solidFill>
                <a:effectLst/>
                <a:latin typeface="Arial" charset="0"/>
              </a:rPr>
              <a:t>Social API Server</a:t>
            </a:r>
            <a:endParaRPr kumimoji="0" lang="fr-FR" sz="2000" b="0" i="0" u="none" strike="noStrike" cap="none" normalizeH="0" baseline="0" dirty="0" smtClean="0">
              <a:ln>
                <a:noFill/>
              </a:ln>
              <a:solidFill>
                <a:schemeClr val="tx1"/>
              </a:solidFill>
              <a:effectLst/>
              <a:latin typeface="Arial" charset="0"/>
            </a:endParaRPr>
          </a:p>
        </p:txBody>
      </p:sp>
      <p:sp>
        <p:nvSpPr>
          <p:cNvPr id="5" name="Rettangolo 4"/>
          <p:cNvSpPr/>
          <p:nvPr/>
        </p:nvSpPr>
        <p:spPr bwMode="auto">
          <a:xfrm>
            <a:off x="3614737" y="2139950"/>
            <a:ext cx="16764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it-IT" sz="2000" b="0" i="0" u="none" strike="noStrike" cap="none" normalizeH="0" baseline="0" dirty="0" err="1" smtClean="0">
                <a:ln>
                  <a:noFill/>
                </a:ln>
                <a:solidFill>
                  <a:schemeClr val="tx1"/>
                </a:solidFill>
                <a:effectLst/>
                <a:latin typeface="Arial" charset="0"/>
              </a:rPr>
              <a:t>Subscription</a:t>
            </a:r>
            <a:r>
              <a:rPr kumimoji="0" lang="it-IT" sz="2000" b="0" i="0" u="none" strike="noStrike" cap="none" normalizeH="0" baseline="0" dirty="0" smtClean="0">
                <a:ln>
                  <a:noFill/>
                </a:ln>
                <a:solidFill>
                  <a:schemeClr val="tx1"/>
                </a:solidFill>
                <a:effectLst/>
                <a:latin typeface="Arial" charset="0"/>
              </a:rPr>
              <a:t> </a:t>
            </a:r>
            <a:r>
              <a:rPr kumimoji="0" lang="it-IT" sz="2000" b="0" i="0" u="none" strike="noStrike" cap="none" normalizeH="0" baseline="0" dirty="0" err="1" smtClean="0">
                <a:ln>
                  <a:noFill/>
                </a:ln>
                <a:solidFill>
                  <a:schemeClr val="tx1"/>
                </a:solidFill>
                <a:effectLst/>
                <a:latin typeface="Arial" charset="0"/>
              </a:rPr>
              <a:t>endpoint</a:t>
            </a:r>
            <a:endParaRPr kumimoji="0" lang="fr-FR" sz="2000" b="0" i="0" u="none" strike="noStrike" cap="none" normalizeH="0" baseline="0" dirty="0" smtClean="0">
              <a:ln>
                <a:noFill/>
              </a:ln>
              <a:solidFill>
                <a:schemeClr val="tx1"/>
              </a:solidFill>
              <a:effectLst/>
              <a:latin typeface="Arial" charset="0"/>
            </a:endParaRPr>
          </a:p>
        </p:txBody>
      </p:sp>
      <p:sp>
        <p:nvSpPr>
          <p:cNvPr id="6" name="Rettangolo 5"/>
          <p:cNvSpPr/>
          <p:nvPr/>
        </p:nvSpPr>
        <p:spPr bwMode="auto">
          <a:xfrm>
            <a:off x="795337" y="4806950"/>
            <a:ext cx="1676400" cy="609600"/>
          </a:xfrm>
          <a:prstGeom prst="rect">
            <a:avLst/>
          </a:prstGeom>
          <a:no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hangingPunct="0">
              <a:lnSpc>
                <a:spcPct val="90000"/>
              </a:lnSpc>
            </a:pPr>
            <a:r>
              <a:rPr lang="it-IT" dirty="0" smtClean="0">
                <a:solidFill>
                  <a:srgbClr val="FF0000"/>
                </a:solidFill>
              </a:rPr>
              <a:t>SNEW Client</a:t>
            </a:r>
            <a:endParaRPr lang="fr-FR" dirty="0" smtClean="0">
              <a:solidFill>
                <a:srgbClr val="FF0000"/>
              </a:solidFill>
            </a:endParaRPr>
          </a:p>
        </p:txBody>
      </p:sp>
      <p:cxnSp>
        <p:nvCxnSpPr>
          <p:cNvPr id="10" name="Connettore 2 9"/>
          <p:cNvCxnSpPr>
            <a:stCxn id="6" idx="0"/>
            <a:endCxn id="4" idx="2"/>
          </p:cNvCxnSpPr>
          <p:nvPr/>
        </p:nvCxnSpPr>
        <p:spPr bwMode="auto">
          <a:xfrm rot="5400000" flipH="1" flipV="1">
            <a:off x="604837" y="3778250"/>
            <a:ext cx="2057400" cy="1588"/>
          </a:xfrm>
          <a:prstGeom prst="straightConnector1">
            <a:avLst/>
          </a:prstGeom>
          <a:solidFill>
            <a:schemeClr val="accent1"/>
          </a:solidFill>
          <a:ln w="12700" cap="flat" cmpd="sng" algn="ctr">
            <a:solidFill>
              <a:schemeClr val="tx1"/>
            </a:solidFill>
            <a:prstDash val="solid"/>
            <a:round/>
            <a:headEnd type="arrow" w="med" len="med"/>
            <a:tailEnd type="arrow"/>
          </a:ln>
          <a:effectLst/>
        </p:spPr>
      </p:cxnSp>
      <p:cxnSp>
        <p:nvCxnSpPr>
          <p:cNvPr id="20" name="Connettore 1 19"/>
          <p:cNvCxnSpPr/>
          <p:nvPr/>
        </p:nvCxnSpPr>
        <p:spPr bwMode="auto">
          <a:xfrm>
            <a:off x="338137" y="3587750"/>
            <a:ext cx="8382000" cy="1588"/>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21" name="CasellaDiTesto 20"/>
          <p:cNvSpPr txBox="1"/>
          <p:nvPr/>
        </p:nvSpPr>
        <p:spPr>
          <a:xfrm>
            <a:off x="8110537" y="3816350"/>
            <a:ext cx="970137" cy="400110"/>
          </a:xfrm>
          <a:prstGeom prst="rect">
            <a:avLst/>
          </a:prstGeom>
          <a:noFill/>
        </p:spPr>
        <p:txBody>
          <a:bodyPr wrap="none" rtlCol="0">
            <a:spAutoFit/>
          </a:bodyPr>
          <a:lstStyle/>
          <a:p>
            <a:r>
              <a:rPr lang="it-IT" dirty="0" err="1" smtClean="0"/>
              <a:t>Device</a:t>
            </a:r>
            <a:endParaRPr lang="fr-FR" dirty="0"/>
          </a:p>
        </p:txBody>
      </p:sp>
      <p:sp>
        <p:nvSpPr>
          <p:cNvPr id="22" name="CasellaDiTesto 21"/>
          <p:cNvSpPr txBox="1"/>
          <p:nvPr/>
        </p:nvSpPr>
        <p:spPr>
          <a:xfrm>
            <a:off x="8034337" y="2978150"/>
            <a:ext cx="1125629" cy="400110"/>
          </a:xfrm>
          <a:prstGeom prst="rect">
            <a:avLst/>
          </a:prstGeom>
          <a:noFill/>
        </p:spPr>
        <p:txBody>
          <a:bodyPr wrap="none" rtlCol="0">
            <a:spAutoFit/>
          </a:bodyPr>
          <a:lstStyle/>
          <a:p>
            <a:r>
              <a:rPr lang="it-IT" dirty="0" smtClean="0"/>
              <a:t>Network</a:t>
            </a:r>
            <a:endParaRPr lang="fr-FR" dirty="0"/>
          </a:p>
        </p:txBody>
      </p:sp>
      <p:cxnSp>
        <p:nvCxnSpPr>
          <p:cNvPr id="23" name="Connettore 2 22"/>
          <p:cNvCxnSpPr>
            <a:stCxn id="6" idx="3"/>
            <a:endCxn id="5" idx="2"/>
          </p:cNvCxnSpPr>
          <p:nvPr/>
        </p:nvCxnSpPr>
        <p:spPr bwMode="auto">
          <a:xfrm flipV="1">
            <a:off x="2471737" y="2749550"/>
            <a:ext cx="1981200" cy="2362200"/>
          </a:xfrm>
          <a:prstGeom prst="straightConnector1">
            <a:avLst/>
          </a:prstGeom>
          <a:solidFill>
            <a:schemeClr val="accent1"/>
          </a:solidFill>
          <a:ln w="12700" cap="flat" cmpd="sng" algn="ctr">
            <a:solidFill>
              <a:schemeClr val="tx1"/>
            </a:solidFill>
            <a:prstDash val="solid"/>
            <a:round/>
            <a:headEnd type="arrow" w="med" len="med"/>
            <a:tailEnd type="arrow"/>
          </a:ln>
          <a:effectLst/>
        </p:spPr>
      </p:cxnSp>
      <p:cxnSp>
        <p:nvCxnSpPr>
          <p:cNvPr id="26" name="Connettore 2 25"/>
          <p:cNvCxnSpPr>
            <a:stCxn id="4" idx="3"/>
            <a:endCxn id="5" idx="1"/>
          </p:cNvCxnSpPr>
          <p:nvPr/>
        </p:nvCxnSpPr>
        <p:spPr bwMode="auto">
          <a:xfrm>
            <a:off x="2471737" y="2444750"/>
            <a:ext cx="1143000" cy="1588"/>
          </a:xfrm>
          <a:prstGeom prst="straightConnector1">
            <a:avLst/>
          </a:prstGeom>
          <a:solidFill>
            <a:schemeClr val="accent1"/>
          </a:solidFill>
          <a:ln w="12700" cap="flat" cmpd="sng" algn="ctr">
            <a:solidFill>
              <a:schemeClr val="tx1"/>
            </a:solidFill>
            <a:prstDash val="solid"/>
            <a:round/>
            <a:headEnd type="arrow" w="med" len="med"/>
            <a:tailEnd type="arrow"/>
          </a:ln>
          <a:effectLst/>
        </p:spPr>
      </p:cxnSp>
      <p:sp>
        <p:nvSpPr>
          <p:cNvPr id="50" name="Ovale 49"/>
          <p:cNvSpPr/>
          <p:nvPr/>
        </p:nvSpPr>
        <p:spPr bwMode="auto">
          <a:xfrm>
            <a:off x="4529137" y="2825750"/>
            <a:ext cx="533400" cy="533400"/>
          </a:xfrm>
          <a:prstGeom prst="ellipse">
            <a:avLst/>
          </a:prstGeom>
          <a:solidFill>
            <a:schemeClr val="accent2"/>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it-IT" sz="2000" b="0" i="0" u="none" strike="noStrike" cap="none" normalizeH="0" baseline="0" dirty="0" smtClean="0">
                <a:ln>
                  <a:noFill/>
                </a:ln>
                <a:solidFill>
                  <a:schemeClr val="bg1"/>
                </a:solidFill>
                <a:effectLst/>
                <a:latin typeface="Arial" charset="0"/>
              </a:rPr>
              <a:t>7</a:t>
            </a:r>
            <a:endParaRPr kumimoji="0" lang="fr-FR" sz="2000" b="0" i="0" u="none" strike="noStrike" cap="none" normalizeH="0" baseline="0" dirty="0" smtClean="0">
              <a:ln>
                <a:noFill/>
              </a:ln>
              <a:solidFill>
                <a:schemeClr val="bg1"/>
              </a:solidFill>
              <a:effectLst/>
              <a:latin typeface="Arial" charset="0"/>
            </a:endParaRPr>
          </a:p>
        </p:txBody>
      </p:sp>
      <p:sp>
        <p:nvSpPr>
          <p:cNvPr id="51" name="Ovale 50"/>
          <p:cNvSpPr/>
          <p:nvPr/>
        </p:nvSpPr>
        <p:spPr bwMode="auto">
          <a:xfrm>
            <a:off x="2319337" y="4197350"/>
            <a:ext cx="533400" cy="533400"/>
          </a:xfrm>
          <a:prstGeom prst="ellipse">
            <a:avLst/>
          </a:prstGeom>
          <a:solidFill>
            <a:schemeClr val="accent2"/>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lang="it-IT" dirty="0" smtClean="0">
                <a:solidFill>
                  <a:schemeClr val="bg1"/>
                </a:solidFill>
              </a:rPr>
              <a:t>4</a:t>
            </a:r>
            <a:endParaRPr kumimoji="0" lang="fr-FR" sz="2000" b="0" i="0" u="none" strike="noStrike" cap="none" normalizeH="0" baseline="0" dirty="0" smtClean="0">
              <a:ln>
                <a:noFill/>
              </a:ln>
              <a:solidFill>
                <a:schemeClr val="bg1"/>
              </a:solidFill>
              <a:effectLst/>
              <a:latin typeface="Arial" charset="0"/>
            </a:endParaRPr>
          </a:p>
        </p:txBody>
      </p:sp>
      <p:sp>
        <p:nvSpPr>
          <p:cNvPr id="53" name="Ovale 52"/>
          <p:cNvSpPr/>
          <p:nvPr/>
        </p:nvSpPr>
        <p:spPr bwMode="auto">
          <a:xfrm>
            <a:off x="1709737" y="2901950"/>
            <a:ext cx="533400" cy="533400"/>
          </a:xfrm>
          <a:prstGeom prst="ellipse">
            <a:avLst/>
          </a:prstGeom>
          <a:solidFill>
            <a:schemeClr val="accent2"/>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lang="it-IT" dirty="0" smtClean="0">
                <a:solidFill>
                  <a:schemeClr val="bg1"/>
                </a:solidFill>
              </a:rPr>
              <a:t>2</a:t>
            </a:r>
            <a:endParaRPr kumimoji="0" lang="fr-FR" sz="2000" b="0" i="0" u="none" strike="noStrike" cap="none" normalizeH="0" baseline="0" dirty="0" smtClean="0">
              <a:ln>
                <a:noFill/>
              </a:ln>
              <a:solidFill>
                <a:schemeClr val="bg1"/>
              </a:solidFill>
              <a:effectLst/>
              <a:latin typeface="Arial" charset="0"/>
            </a:endParaRPr>
          </a:p>
        </p:txBody>
      </p:sp>
      <p:sp>
        <p:nvSpPr>
          <p:cNvPr id="54" name="Ovale 53"/>
          <p:cNvSpPr/>
          <p:nvPr/>
        </p:nvSpPr>
        <p:spPr bwMode="auto">
          <a:xfrm>
            <a:off x="1023937" y="4197350"/>
            <a:ext cx="533400" cy="533400"/>
          </a:xfrm>
          <a:prstGeom prst="ellipse">
            <a:avLst/>
          </a:prstGeom>
          <a:solidFill>
            <a:schemeClr val="accent2"/>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it-IT" sz="2000" b="0" i="0" u="none" strike="noStrike" cap="none" normalizeH="0" baseline="0" dirty="0" smtClean="0">
                <a:ln>
                  <a:noFill/>
                </a:ln>
                <a:solidFill>
                  <a:schemeClr val="bg1"/>
                </a:solidFill>
                <a:effectLst/>
                <a:latin typeface="Arial" charset="0"/>
              </a:rPr>
              <a:t>1</a:t>
            </a:r>
            <a:endParaRPr kumimoji="0" lang="fr-FR" sz="2000" b="0" i="0" u="none" strike="noStrike" cap="none" normalizeH="0" baseline="0" dirty="0" smtClean="0">
              <a:ln>
                <a:noFill/>
              </a:ln>
              <a:solidFill>
                <a:schemeClr val="bg1"/>
              </a:solidFill>
              <a:effectLst/>
              <a:latin typeface="Arial" charset="0"/>
            </a:endParaRPr>
          </a:p>
        </p:txBody>
      </p:sp>
      <p:sp>
        <p:nvSpPr>
          <p:cNvPr id="58" name="Ovale 57"/>
          <p:cNvSpPr/>
          <p:nvPr/>
        </p:nvSpPr>
        <p:spPr bwMode="auto">
          <a:xfrm>
            <a:off x="2776537" y="1835150"/>
            <a:ext cx="533400" cy="533400"/>
          </a:xfrm>
          <a:prstGeom prst="ellipse">
            <a:avLst/>
          </a:prstGeom>
          <a:solidFill>
            <a:srgbClr val="FFC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it-IT" sz="2000" b="0" i="0" u="none" strike="noStrike" cap="none" normalizeH="0" baseline="0" dirty="0" smtClean="0">
                <a:ln>
                  <a:noFill/>
                </a:ln>
                <a:solidFill>
                  <a:schemeClr val="bg1"/>
                </a:solidFill>
                <a:effectLst/>
                <a:latin typeface="Arial" charset="0"/>
              </a:rPr>
              <a:t>6</a:t>
            </a:r>
            <a:endParaRPr kumimoji="0" lang="fr-FR" sz="2000" b="0" i="0" u="none" strike="noStrike" cap="none" normalizeH="0" baseline="0" dirty="0" smtClean="0">
              <a:ln>
                <a:noFill/>
              </a:ln>
              <a:solidFill>
                <a:schemeClr val="bg1"/>
              </a:solidFill>
              <a:effectLst/>
              <a:latin typeface="Arial" charset="0"/>
            </a:endParaRPr>
          </a:p>
        </p:txBody>
      </p:sp>
      <p:sp>
        <p:nvSpPr>
          <p:cNvPr id="18" name="CasellaDiTesto 17"/>
          <p:cNvSpPr txBox="1"/>
          <p:nvPr/>
        </p:nvSpPr>
        <p:spPr>
          <a:xfrm>
            <a:off x="3462337" y="4197350"/>
            <a:ext cx="5756704" cy="2308324"/>
          </a:xfrm>
          <a:prstGeom prst="rect">
            <a:avLst/>
          </a:prstGeom>
          <a:solidFill>
            <a:srgbClr val="FFFF99"/>
          </a:solidFill>
          <a:ln>
            <a:solidFill>
              <a:schemeClr val="tx1"/>
            </a:solidFill>
            <a:prstDash val="dash"/>
          </a:ln>
        </p:spPr>
        <p:txBody>
          <a:bodyPr wrap="square" rtlCol="0">
            <a:spAutoFit/>
          </a:bodyPr>
          <a:lstStyle/>
          <a:p>
            <a:r>
              <a:rPr lang="it-IT" sz="1600" i="1" dirty="0" err="1" smtClean="0"/>
              <a:t>Interactions</a:t>
            </a:r>
            <a:r>
              <a:rPr lang="it-IT" sz="1600" i="1" dirty="0" smtClean="0"/>
              <a:t> 1,2,4,7 </a:t>
            </a:r>
            <a:r>
              <a:rPr lang="it-IT" sz="1600" i="1" dirty="0" err="1" smtClean="0"/>
              <a:t>happen</a:t>
            </a:r>
            <a:r>
              <a:rPr lang="it-IT" sz="1600" i="1" dirty="0" smtClean="0"/>
              <a:t> </a:t>
            </a:r>
            <a:r>
              <a:rPr lang="it-IT" sz="1600" i="1" dirty="0" err="1" smtClean="0"/>
              <a:t>over</a:t>
            </a:r>
            <a:r>
              <a:rPr lang="it-IT" sz="1600" i="1" dirty="0" smtClean="0"/>
              <a:t> SNEW-1 interface:</a:t>
            </a:r>
          </a:p>
          <a:p>
            <a:endParaRPr lang="it-IT" sz="1600" i="1" dirty="0" smtClean="0"/>
          </a:p>
          <a:p>
            <a:r>
              <a:rPr lang="it-IT" sz="1600" b="1" i="1" dirty="0" smtClean="0"/>
              <a:t>1</a:t>
            </a:r>
            <a:r>
              <a:rPr lang="it-IT" sz="1600" i="1" dirty="0" smtClean="0"/>
              <a:t>: </a:t>
            </a:r>
            <a:r>
              <a:rPr lang="it-IT" sz="1600" dirty="0" smtClean="0"/>
              <a:t>GET </a:t>
            </a:r>
            <a:r>
              <a:rPr lang="it-IT" sz="1600" dirty="0" smtClean="0">
                <a:solidFill>
                  <a:srgbClr val="FF0000"/>
                </a:solidFill>
              </a:rPr>
              <a:t>/</a:t>
            </a:r>
            <a:r>
              <a:rPr lang="it-IT" sz="1600" dirty="0" err="1" smtClean="0">
                <a:solidFill>
                  <a:srgbClr val="FF0000"/>
                </a:solidFill>
              </a:rPr>
              <a:t>snew</a:t>
            </a:r>
            <a:r>
              <a:rPr lang="it-IT" sz="1600" dirty="0" smtClean="0">
                <a:solidFill>
                  <a:srgbClr val="FF0000"/>
                </a:solidFill>
              </a:rPr>
              <a:t>/</a:t>
            </a:r>
            <a:r>
              <a:rPr lang="it-IT" sz="1600" dirty="0" err="1" smtClean="0">
                <a:solidFill>
                  <a:srgbClr val="FF0000"/>
                </a:solidFill>
              </a:rPr>
              <a:t>activitystreams</a:t>
            </a:r>
            <a:r>
              <a:rPr lang="it-IT" sz="1600" dirty="0" smtClean="0">
                <a:solidFill>
                  <a:srgbClr val="FF0000"/>
                </a:solidFill>
              </a:rPr>
              <a:t>/bob/</a:t>
            </a:r>
            <a:r>
              <a:rPr lang="it-IT" sz="1600" dirty="0" err="1" smtClean="0">
                <a:solidFill>
                  <a:srgbClr val="FF0000"/>
                </a:solidFill>
              </a:rPr>
              <a:t>@self</a:t>
            </a:r>
            <a:r>
              <a:rPr lang="it-IT" sz="1600" dirty="0" smtClean="0">
                <a:solidFill>
                  <a:srgbClr val="FF0000"/>
                </a:solidFill>
              </a:rPr>
              <a:t> </a:t>
            </a:r>
            <a:r>
              <a:rPr lang="it-IT" sz="1600" dirty="0" smtClean="0"/>
              <a:t>(or HEAD)</a:t>
            </a:r>
          </a:p>
          <a:p>
            <a:r>
              <a:rPr lang="it-IT" sz="1600" b="1" i="1" dirty="0" smtClean="0"/>
              <a:t>2</a:t>
            </a:r>
            <a:r>
              <a:rPr lang="it-IT" sz="1600" i="1" dirty="0" smtClean="0"/>
              <a:t>: </a:t>
            </a:r>
            <a:r>
              <a:rPr lang="it-IT" sz="1600" dirty="0" smtClean="0"/>
              <a:t>200 Ok. Link: </a:t>
            </a:r>
            <a:r>
              <a:rPr lang="it-IT" sz="1600" dirty="0" smtClean="0">
                <a:hlinkClick r:id="rId2"/>
              </a:rPr>
              <a:t>http://hub.example.com</a:t>
            </a:r>
            <a:endParaRPr lang="it-IT" sz="1600" dirty="0" smtClean="0"/>
          </a:p>
          <a:p>
            <a:r>
              <a:rPr lang="it-IT" sz="1600" b="1" i="1" dirty="0" smtClean="0"/>
              <a:t>4</a:t>
            </a:r>
            <a:r>
              <a:rPr lang="it-IT" sz="1600" i="1" dirty="0" smtClean="0"/>
              <a:t>: </a:t>
            </a:r>
            <a:r>
              <a:rPr lang="it-IT" sz="1600" dirty="0" smtClean="0"/>
              <a:t>GET </a:t>
            </a:r>
            <a:r>
              <a:rPr lang="it-IT" sz="1600" dirty="0" smtClean="0">
                <a:hlinkClick r:id="rId3"/>
              </a:rPr>
              <a:t>http://hub.example.com?hub.mode=subscribe&amp;</a:t>
            </a:r>
          </a:p>
          <a:p>
            <a:r>
              <a:rPr lang="it-IT" sz="1600" dirty="0" smtClean="0">
                <a:hlinkClick r:id="rId3"/>
              </a:rPr>
              <a:t>hub.topic=http://example.com</a:t>
            </a:r>
            <a:r>
              <a:rPr lang="it-IT" sz="1600" dirty="0" smtClean="0">
                <a:solidFill>
                  <a:srgbClr val="FF0000"/>
                </a:solidFill>
              </a:rPr>
              <a:t>/snew/activitystreams/bob/@self. </a:t>
            </a:r>
            <a:r>
              <a:rPr lang="it-IT" sz="1600" dirty="0" err="1" smtClean="0"/>
              <a:t>Accept</a:t>
            </a:r>
            <a:r>
              <a:rPr lang="it-IT" sz="1600" dirty="0" smtClean="0"/>
              <a:t>: text/</a:t>
            </a:r>
            <a:r>
              <a:rPr lang="it-IT" sz="1600" dirty="0" err="1" smtClean="0"/>
              <a:t>event-stream</a:t>
            </a:r>
            <a:endParaRPr lang="it-IT" sz="1600" dirty="0" smtClean="0"/>
          </a:p>
          <a:p>
            <a:r>
              <a:rPr lang="it-IT" sz="1600" b="1" i="1" dirty="0" smtClean="0"/>
              <a:t>7</a:t>
            </a:r>
            <a:r>
              <a:rPr lang="it-IT" sz="1600" i="1" dirty="0" smtClean="0"/>
              <a:t>:</a:t>
            </a:r>
            <a:r>
              <a:rPr lang="it-IT" sz="1800" i="1" dirty="0" smtClean="0"/>
              <a:t> </a:t>
            </a:r>
            <a:r>
              <a:rPr lang="en-GB" sz="1400" dirty="0" smtClean="0"/>
              <a:t>{"id": “...", "actor": { "id": “…", "</a:t>
            </a:r>
            <a:r>
              <a:rPr lang="en-GB" sz="1400" dirty="0" err="1" smtClean="0"/>
              <a:t>displayName</a:t>
            </a:r>
            <a:r>
              <a:rPr lang="en-GB" sz="1400" dirty="0" smtClean="0"/>
              <a:t>": "Alice"}, "object": { "</a:t>
            </a:r>
            <a:r>
              <a:rPr lang="en-GB" sz="1400" dirty="0" err="1" smtClean="0"/>
              <a:t>objectType</a:t>
            </a:r>
            <a:r>
              <a:rPr lang="en-GB" sz="1400" dirty="0" smtClean="0"/>
              <a:t>": “note”}, "title": “new status", "verb": "post“}</a:t>
            </a:r>
            <a:endParaRPr lang="it-IT" sz="1600"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References</a:t>
            </a:r>
            <a:endParaRPr lang="fr-FR" dirty="0"/>
          </a:p>
        </p:txBody>
      </p:sp>
      <p:sp>
        <p:nvSpPr>
          <p:cNvPr id="5" name="Segnaposto contenuto 4"/>
          <p:cNvSpPr>
            <a:spLocks noGrp="1"/>
          </p:cNvSpPr>
          <p:nvPr>
            <p:ph idx="1"/>
          </p:nvPr>
        </p:nvSpPr>
        <p:spPr/>
        <p:txBody>
          <a:bodyPr/>
          <a:lstStyle/>
          <a:p>
            <a:r>
              <a:rPr lang="it-IT" dirty="0" err="1" smtClean="0"/>
              <a:t>PubSubHubbub</a:t>
            </a:r>
            <a:r>
              <a:rPr lang="it-IT" dirty="0" smtClean="0"/>
              <a:t> 0.3: </a:t>
            </a:r>
            <a:r>
              <a:rPr lang="it-IT" dirty="0" smtClean="0">
                <a:hlinkClick r:id="rId2"/>
              </a:rPr>
              <a:t>http://pubsubhubbub.googlecode.com/svn/trunk/pubsubhubbub-core-0.3.html</a:t>
            </a:r>
            <a:r>
              <a:rPr lang="it-IT" dirty="0" smtClean="0"/>
              <a:t> </a:t>
            </a:r>
            <a:endParaRPr lang="fr-FR" dirty="0" smtClean="0"/>
          </a:p>
          <a:p>
            <a:r>
              <a:rPr lang="it-IT" dirty="0" err="1" smtClean="0"/>
              <a:t>PubSubHubbub</a:t>
            </a:r>
            <a:r>
              <a:rPr lang="it-IT" dirty="0" smtClean="0"/>
              <a:t> 0.4 </a:t>
            </a:r>
            <a:r>
              <a:rPr lang="it-IT" dirty="0" err="1" smtClean="0"/>
              <a:t>draft</a:t>
            </a:r>
            <a:r>
              <a:rPr lang="it-IT" dirty="0" smtClean="0"/>
              <a:t>: </a:t>
            </a:r>
            <a:r>
              <a:rPr lang="it-IT" dirty="0" smtClean="0">
                <a:hlinkClick r:id="rId3"/>
              </a:rPr>
              <a:t>http://superfeedr-misc.s3.amazonaws.com/pubsubhubbub-core-0.4.html</a:t>
            </a:r>
            <a:r>
              <a:rPr lang="it-IT" dirty="0" smtClean="0"/>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Background</a:t>
            </a:r>
            <a:endParaRPr lang="fr-FR" dirty="0"/>
          </a:p>
        </p:txBody>
      </p:sp>
      <p:sp>
        <p:nvSpPr>
          <p:cNvPr id="3" name="Segnaposto contenuto 2"/>
          <p:cNvSpPr>
            <a:spLocks noGrp="1"/>
          </p:cNvSpPr>
          <p:nvPr>
            <p:ph idx="1"/>
          </p:nvPr>
        </p:nvSpPr>
        <p:spPr>
          <a:xfrm>
            <a:off x="292100" y="1169988"/>
            <a:ext cx="9070975" cy="5383212"/>
          </a:xfrm>
        </p:spPr>
        <p:txBody>
          <a:bodyPr/>
          <a:lstStyle/>
          <a:p>
            <a:r>
              <a:rPr lang="it-IT" dirty="0" err="1" smtClean="0"/>
              <a:t>Study</a:t>
            </a:r>
            <a:r>
              <a:rPr lang="it-IT" dirty="0" smtClean="0"/>
              <a:t> </a:t>
            </a:r>
            <a:r>
              <a:rPr lang="it-IT" dirty="0" err="1" smtClean="0"/>
              <a:t>performed</a:t>
            </a:r>
            <a:r>
              <a:rPr lang="it-IT" dirty="0" smtClean="0"/>
              <a:t> in </a:t>
            </a:r>
            <a:r>
              <a:rPr lang="it-IT" dirty="0" err="1" smtClean="0"/>
              <a:t>SNeW</a:t>
            </a:r>
            <a:r>
              <a:rPr lang="it-IT" dirty="0" smtClean="0"/>
              <a:t> </a:t>
            </a:r>
            <a:r>
              <a:rPr lang="it-IT" dirty="0" err="1" smtClean="0"/>
              <a:t>to</a:t>
            </a:r>
            <a:r>
              <a:rPr lang="it-IT" dirty="0" smtClean="0"/>
              <a:t> </a:t>
            </a:r>
            <a:r>
              <a:rPr lang="it-IT" dirty="0" err="1" smtClean="0"/>
              <a:t>handle</a:t>
            </a:r>
            <a:r>
              <a:rPr lang="it-IT" dirty="0" smtClean="0"/>
              <a:t> </a:t>
            </a:r>
            <a:r>
              <a:rPr lang="it-IT" dirty="0" err="1" smtClean="0"/>
              <a:t>subscriptions</a:t>
            </a:r>
            <a:r>
              <a:rPr lang="it-IT" dirty="0" smtClean="0"/>
              <a:t>/</a:t>
            </a:r>
            <a:r>
              <a:rPr lang="it-IT" dirty="0" err="1" smtClean="0"/>
              <a:t>notifications</a:t>
            </a:r>
            <a:r>
              <a:rPr lang="it-IT" dirty="0" smtClean="0"/>
              <a:t> </a:t>
            </a:r>
            <a:r>
              <a:rPr lang="it-IT" dirty="0" err="1" smtClean="0"/>
              <a:t>of</a:t>
            </a:r>
            <a:r>
              <a:rPr lang="it-IT" dirty="0" smtClean="0"/>
              <a:t> social </a:t>
            </a:r>
            <a:r>
              <a:rPr lang="it-IT" dirty="0" err="1" smtClean="0"/>
              <a:t>activities</a:t>
            </a:r>
            <a:endParaRPr lang="it-IT" dirty="0" smtClean="0"/>
          </a:p>
          <a:p>
            <a:pPr lvl="1"/>
            <a:r>
              <a:rPr lang="it-IT" dirty="0" err="1" smtClean="0"/>
              <a:t>Already</a:t>
            </a:r>
            <a:r>
              <a:rPr lang="it-IT" dirty="0" smtClean="0"/>
              <a:t> </a:t>
            </a:r>
            <a:r>
              <a:rPr lang="it-IT" dirty="0" err="1" smtClean="0"/>
              <a:t>specified</a:t>
            </a:r>
            <a:r>
              <a:rPr lang="it-IT" dirty="0" smtClean="0"/>
              <a:t> in </a:t>
            </a:r>
            <a:r>
              <a:rPr lang="it-IT" dirty="0" err="1" smtClean="0"/>
              <a:t>SNeW</a:t>
            </a:r>
            <a:r>
              <a:rPr lang="it-IT" dirty="0" smtClean="0"/>
              <a:t> 1.0 ER</a:t>
            </a:r>
          </a:p>
          <a:p>
            <a:endParaRPr lang="it-IT" dirty="0" smtClean="0"/>
          </a:p>
          <a:p>
            <a:r>
              <a:rPr lang="it-IT" dirty="0" err="1" smtClean="0"/>
              <a:t>Solution</a:t>
            </a:r>
            <a:r>
              <a:rPr lang="it-IT" dirty="0" smtClean="0"/>
              <a:t> </a:t>
            </a:r>
            <a:r>
              <a:rPr lang="it-IT" dirty="0" err="1" smtClean="0"/>
              <a:t>based</a:t>
            </a:r>
            <a:r>
              <a:rPr lang="it-IT" dirty="0" smtClean="0"/>
              <a:t> on </a:t>
            </a:r>
            <a:r>
              <a:rPr lang="it-IT" dirty="0" err="1" smtClean="0"/>
              <a:t>PubSubHubbub</a:t>
            </a:r>
            <a:r>
              <a:rPr lang="it-IT" dirty="0" smtClean="0"/>
              <a:t> (</a:t>
            </a:r>
            <a:r>
              <a:rPr lang="it-IT" dirty="0" err="1" smtClean="0"/>
              <a:t>enhanced</a:t>
            </a:r>
            <a:r>
              <a:rPr lang="it-IT" dirty="0" smtClean="0"/>
              <a:t>) – </a:t>
            </a:r>
            <a:r>
              <a:rPr lang="it-IT" dirty="0" err="1" smtClean="0"/>
              <a:t>well-known</a:t>
            </a:r>
            <a:r>
              <a:rPr lang="it-IT" dirty="0" smtClean="0"/>
              <a:t> </a:t>
            </a:r>
            <a:r>
              <a:rPr lang="it-IT" dirty="0" err="1" smtClean="0"/>
              <a:t>protocol</a:t>
            </a:r>
            <a:r>
              <a:rPr lang="it-IT" dirty="0" smtClean="0"/>
              <a:t> in the web area, </a:t>
            </a:r>
            <a:r>
              <a:rPr lang="it-IT" dirty="0" err="1" smtClean="0"/>
              <a:t>for</a:t>
            </a:r>
            <a:r>
              <a:rPr lang="it-IT" dirty="0" smtClean="0"/>
              <a:t> RSS/</a:t>
            </a:r>
            <a:r>
              <a:rPr lang="it-IT" dirty="0" err="1" smtClean="0"/>
              <a:t>Atom</a:t>
            </a:r>
            <a:r>
              <a:rPr lang="it-IT" dirty="0" smtClean="0"/>
              <a:t> </a:t>
            </a:r>
            <a:r>
              <a:rPr lang="it-IT" dirty="0" err="1" smtClean="0"/>
              <a:t>feeds</a:t>
            </a:r>
            <a:r>
              <a:rPr lang="it-IT" dirty="0" smtClean="0"/>
              <a:t> </a:t>
            </a:r>
            <a:r>
              <a:rPr lang="it-IT" dirty="0" err="1" smtClean="0"/>
              <a:t>subscription</a:t>
            </a:r>
            <a:r>
              <a:rPr lang="it-IT" dirty="0" smtClean="0"/>
              <a:t> &amp; Federated Social Networks</a:t>
            </a:r>
          </a:p>
          <a:p>
            <a:r>
              <a:rPr lang="it-IT" dirty="0" err="1" smtClean="0"/>
              <a:t>Introduced</a:t>
            </a:r>
            <a:r>
              <a:rPr lang="it-IT" dirty="0" smtClean="0"/>
              <a:t> </a:t>
            </a:r>
            <a:r>
              <a:rPr lang="it-IT" dirty="0" err="1" smtClean="0"/>
              <a:t>Push</a:t>
            </a:r>
            <a:r>
              <a:rPr lang="it-IT" dirty="0" smtClean="0"/>
              <a:t> </a:t>
            </a:r>
            <a:r>
              <a:rPr lang="it-IT" dirty="0" err="1" smtClean="0"/>
              <a:t>channel</a:t>
            </a:r>
            <a:r>
              <a:rPr lang="it-IT" dirty="0" smtClean="0"/>
              <a:t> </a:t>
            </a:r>
            <a:r>
              <a:rPr lang="it-IT" dirty="0" err="1" smtClean="0"/>
              <a:t>negotiation</a:t>
            </a:r>
            <a:r>
              <a:rPr lang="it-IT" dirty="0" smtClean="0"/>
              <a:t> </a:t>
            </a:r>
            <a:r>
              <a:rPr lang="it-IT" dirty="0" err="1" smtClean="0"/>
              <a:t>through</a:t>
            </a:r>
            <a:r>
              <a:rPr lang="it-IT" dirty="0" smtClean="0"/>
              <a:t> HTTP </a:t>
            </a:r>
            <a:r>
              <a:rPr lang="it-IT" dirty="0" err="1" smtClean="0"/>
              <a:t>Headers</a:t>
            </a:r>
            <a:endParaRPr lang="it-IT" dirty="0" smtClean="0"/>
          </a:p>
          <a:p>
            <a:pPr lvl="1"/>
            <a:r>
              <a:rPr lang="it-IT" dirty="0" err="1" smtClean="0"/>
              <a:t>Support</a:t>
            </a:r>
            <a:r>
              <a:rPr lang="it-IT" dirty="0" smtClean="0"/>
              <a:t> </a:t>
            </a:r>
            <a:r>
              <a:rPr lang="it-IT" dirty="0" err="1" smtClean="0"/>
              <a:t>for</a:t>
            </a:r>
            <a:r>
              <a:rPr lang="it-IT" dirty="0" smtClean="0"/>
              <a:t> </a:t>
            </a:r>
            <a:r>
              <a:rPr lang="it-IT" dirty="0" err="1" smtClean="0"/>
              <a:t>any</a:t>
            </a:r>
            <a:r>
              <a:rPr lang="it-IT" dirty="0" smtClean="0"/>
              <a:t> </a:t>
            </a:r>
            <a:r>
              <a:rPr lang="it-IT" dirty="0" err="1" smtClean="0"/>
              <a:t>channel</a:t>
            </a:r>
            <a:r>
              <a:rPr lang="it-IT" dirty="0" smtClean="0"/>
              <a:t> (W3C </a:t>
            </a:r>
            <a:r>
              <a:rPr lang="it-IT" dirty="0" err="1" smtClean="0"/>
              <a:t>Server-Sent</a:t>
            </a:r>
            <a:r>
              <a:rPr lang="it-IT" dirty="0" smtClean="0"/>
              <a:t> </a:t>
            </a:r>
            <a:r>
              <a:rPr lang="it-IT" dirty="0" err="1" smtClean="0"/>
              <a:t>Events</a:t>
            </a:r>
            <a:r>
              <a:rPr lang="it-IT" dirty="0" smtClean="0"/>
              <a:t>, OMA </a:t>
            </a:r>
            <a:r>
              <a:rPr lang="it-IT" dirty="0" err="1" smtClean="0"/>
              <a:t>Push</a:t>
            </a:r>
            <a:r>
              <a:rPr lang="it-IT" dirty="0" smtClean="0"/>
              <a:t>, SMS, C2DM, </a:t>
            </a:r>
            <a:r>
              <a:rPr lang="it-IT" dirty="0" err="1" smtClean="0"/>
              <a:t>APNS…</a:t>
            </a:r>
            <a:r>
              <a:rPr lang="it-IT" dirty="0" smtClean="0"/>
              <a:t>)</a:t>
            </a:r>
          </a:p>
          <a:p>
            <a:pPr lvl="1"/>
            <a:r>
              <a:rPr lang="it-IT" dirty="0" err="1" smtClean="0"/>
              <a:t>Autoconfiguration</a:t>
            </a:r>
            <a:r>
              <a:rPr lang="it-IT" dirty="0" smtClean="0"/>
              <a:t> </a:t>
            </a:r>
            <a:r>
              <a:rPr lang="it-IT" dirty="0" err="1" smtClean="0"/>
              <a:t>of</a:t>
            </a:r>
            <a:r>
              <a:rPr lang="it-IT" dirty="0" smtClean="0"/>
              <a:t> </a:t>
            </a:r>
            <a:r>
              <a:rPr lang="it-IT" dirty="0" err="1" smtClean="0"/>
              <a:t>push</a:t>
            </a:r>
            <a:r>
              <a:rPr lang="it-IT" dirty="0" smtClean="0"/>
              <a:t> </a:t>
            </a:r>
            <a:r>
              <a:rPr lang="it-IT" dirty="0" err="1" smtClean="0"/>
              <a:t>channel</a:t>
            </a:r>
            <a:r>
              <a:rPr lang="it-IT" dirty="0" smtClean="0"/>
              <a:t> (server URI, </a:t>
            </a:r>
            <a:r>
              <a:rPr lang="it-IT" dirty="0" err="1" smtClean="0"/>
              <a:t>app-id</a:t>
            </a:r>
            <a:r>
              <a:rPr lang="it-IT" dirty="0" smtClean="0"/>
              <a:t>, </a:t>
            </a:r>
            <a:r>
              <a:rPr lang="it-IT" dirty="0" err="1" smtClean="0"/>
              <a:t>etc</a:t>
            </a:r>
            <a:r>
              <a:rPr lang="it-IT" dirty="0" smtClean="0"/>
              <a:t>)</a:t>
            </a:r>
          </a:p>
          <a:p>
            <a:r>
              <a:rPr lang="it-IT" dirty="0" err="1" smtClean="0"/>
              <a:t>Basis</a:t>
            </a:r>
            <a:r>
              <a:rPr lang="it-IT" dirty="0" smtClean="0"/>
              <a:t> </a:t>
            </a:r>
            <a:r>
              <a:rPr lang="it-IT" dirty="0" err="1" smtClean="0"/>
              <a:t>for</a:t>
            </a:r>
            <a:r>
              <a:rPr lang="it-IT" dirty="0" smtClean="0"/>
              <a:t> </a:t>
            </a:r>
            <a:r>
              <a:rPr lang="it-IT" dirty="0" err="1" smtClean="0"/>
              <a:t>discussion</a:t>
            </a:r>
            <a:r>
              <a:rPr lang="it-IT" dirty="0" smtClean="0"/>
              <a:t> and </a:t>
            </a:r>
            <a:r>
              <a:rPr lang="it-IT" dirty="0" err="1" smtClean="0"/>
              <a:t>consideration</a:t>
            </a:r>
            <a:r>
              <a:rPr lang="it-IT" dirty="0" smtClean="0"/>
              <a:t> </a:t>
            </a:r>
            <a:r>
              <a:rPr lang="it-IT" dirty="0" err="1" smtClean="0"/>
              <a:t>as</a:t>
            </a:r>
            <a:r>
              <a:rPr lang="it-IT" dirty="0" smtClean="0"/>
              <a:t> a </a:t>
            </a:r>
            <a:r>
              <a:rPr lang="it-IT" dirty="0" err="1" smtClean="0"/>
              <a:t>generic</a:t>
            </a:r>
            <a:r>
              <a:rPr lang="it-IT" dirty="0" smtClean="0"/>
              <a:t> </a:t>
            </a:r>
            <a:r>
              <a:rPr lang="it-IT" dirty="0" err="1" smtClean="0"/>
              <a:t>mechanism</a:t>
            </a:r>
            <a:r>
              <a:rPr lang="it-IT" dirty="0" smtClean="0"/>
              <a:t> </a:t>
            </a:r>
            <a:r>
              <a:rPr lang="it-IT" dirty="0" err="1" smtClean="0"/>
              <a:t>for</a:t>
            </a:r>
            <a:r>
              <a:rPr lang="it-IT" dirty="0" smtClean="0"/>
              <a:t> AOI</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p:txBody>
          <a:bodyPr/>
          <a:lstStyle/>
          <a:p>
            <a:r>
              <a:rPr lang="en-US" dirty="0" smtClean="0"/>
              <a:t>AOI-based </a:t>
            </a:r>
            <a:r>
              <a:rPr lang="en-US" dirty="0" smtClean="0"/>
              <a:t>architecture</a:t>
            </a:r>
            <a:endParaRPr lang="en-US" dirty="0" smtClean="0"/>
          </a:p>
        </p:txBody>
      </p:sp>
      <p:sp>
        <p:nvSpPr>
          <p:cNvPr id="4" name="Rettangolo 3"/>
          <p:cNvSpPr/>
          <p:nvPr/>
        </p:nvSpPr>
        <p:spPr bwMode="auto">
          <a:xfrm>
            <a:off x="795337" y="2139950"/>
            <a:ext cx="16764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it-IT" sz="2000" b="0" i="0" u="none" strike="noStrike" cap="none" normalizeH="0" baseline="0" dirty="0" err="1" smtClean="0">
                <a:ln>
                  <a:noFill/>
                </a:ln>
                <a:solidFill>
                  <a:schemeClr val="tx1"/>
                </a:solidFill>
                <a:effectLst/>
                <a:latin typeface="Arial" charset="0"/>
              </a:rPr>
              <a:t>Application</a:t>
            </a:r>
            <a:r>
              <a:rPr kumimoji="0" lang="it-IT" sz="2000" b="0" i="0" u="none" strike="noStrike" cap="none" normalizeH="0" baseline="0" dirty="0" smtClean="0">
                <a:ln>
                  <a:noFill/>
                </a:ln>
                <a:solidFill>
                  <a:schemeClr val="tx1"/>
                </a:solidFill>
                <a:effectLst/>
                <a:latin typeface="Arial" charset="0"/>
              </a:rPr>
              <a:t> Server</a:t>
            </a:r>
            <a:endParaRPr kumimoji="0" lang="fr-FR" sz="2000" b="0" i="0" u="none" strike="noStrike" cap="none" normalizeH="0" baseline="0" dirty="0" smtClean="0">
              <a:ln>
                <a:noFill/>
              </a:ln>
              <a:solidFill>
                <a:schemeClr val="tx1"/>
              </a:solidFill>
              <a:effectLst/>
              <a:latin typeface="Arial" charset="0"/>
            </a:endParaRPr>
          </a:p>
        </p:txBody>
      </p:sp>
      <p:sp>
        <p:nvSpPr>
          <p:cNvPr id="5" name="Rettangolo 4"/>
          <p:cNvSpPr/>
          <p:nvPr/>
        </p:nvSpPr>
        <p:spPr bwMode="auto">
          <a:xfrm>
            <a:off x="3614737" y="2139950"/>
            <a:ext cx="16764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it-IT" sz="2000" b="0" i="0" u="none" strike="noStrike" cap="none" normalizeH="0" baseline="0" dirty="0" smtClean="0">
                <a:ln>
                  <a:noFill/>
                </a:ln>
                <a:solidFill>
                  <a:schemeClr val="tx1"/>
                </a:solidFill>
                <a:effectLst/>
                <a:latin typeface="Arial" charset="0"/>
              </a:rPr>
              <a:t>AOI </a:t>
            </a:r>
            <a:r>
              <a:rPr kumimoji="0" lang="it-IT" sz="2000" b="0" i="0" u="none" strike="noStrike" cap="none" normalizeH="0" baseline="0" dirty="0" smtClean="0">
                <a:ln>
                  <a:noFill/>
                </a:ln>
                <a:solidFill>
                  <a:schemeClr val="tx1"/>
                </a:solidFill>
                <a:effectLst/>
                <a:latin typeface="Arial" charset="0"/>
              </a:rPr>
              <a:t>server</a:t>
            </a:r>
            <a:endParaRPr kumimoji="0" lang="fr-FR" sz="2000" b="0" i="0" u="none" strike="noStrike" cap="none" normalizeH="0" baseline="0" dirty="0" smtClean="0">
              <a:ln>
                <a:noFill/>
              </a:ln>
              <a:solidFill>
                <a:schemeClr val="tx1"/>
              </a:solidFill>
              <a:effectLst/>
              <a:latin typeface="Arial" charset="0"/>
            </a:endParaRPr>
          </a:p>
        </p:txBody>
      </p:sp>
      <p:sp>
        <p:nvSpPr>
          <p:cNvPr id="6" name="Rettangolo 5"/>
          <p:cNvSpPr/>
          <p:nvPr/>
        </p:nvSpPr>
        <p:spPr bwMode="auto">
          <a:xfrm>
            <a:off x="795337" y="4806950"/>
            <a:ext cx="16764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lang="it-IT" dirty="0" err="1" smtClean="0"/>
              <a:t>Device</a:t>
            </a:r>
            <a:r>
              <a:rPr lang="it-IT" dirty="0" smtClean="0"/>
              <a:t> (web) </a:t>
            </a:r>
            <a:r>
              <a:rPr lang="it-IT" dirty="0" err="1" smtClean="0"/>
              <a:t>app</a:t>
            </a:r>
            <a:endParaRPr kumimoji="0" lang="fr-FR" sz="2000" b="0" i="0" u="none" strike="noStrike" cap="none" normalizeH="0" baseline="0" dirty="0" smtClean="0">
              <a:ln>
                <a:noFill/>
              </a:ln>
              <a:solidFill>
                <a:schemeClr val="tx1"/>
              </a:solidFill>
              <a:effectLst/>
              <a:latin typeface="Arial" charset="0"/>
            </a:endParaRPr>
          </a:p>
        </p:txBody>
      </p:sp>
      <p:sp>
        <p:nvSpPr>
          <p:cNvPr id="7" name="Rettangolo 6"/>
          <p:cNvSpPr/>
          <p:nvPr/>
        </p:nvSpPr>
        <p:spPr bwMode="auto">
          <a:xfrm>
            <a:off x="3614737" y="4425950"/>
            <a:ext cx="1676400" cy="1371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lang="it-IT" dirty="0" smtClean="0"/>
              <a:t>AOI client</a:t>
            </a:r>
            <a:endParaRPr kumimoji="0" lang="fr-FR" sz="2000" b="0" i="0" u="none" strike="noStrike" cap="none" normalizeH="0" baseline="0" dirty="0" smtClean="0">
              <a:ln>
                <a:noFill/>
              </a:ln>
              <a:solidFill>
                <a:schemeClr val="tx1"/>
              </a:solidFill>
              <a:effectLst/>
              <a:latin typeface="Arial" charset="0"/>
            </a:endParaRPr>
          </a:p>
        </p:txBody>
      </p:sp>
      <p:sp>
        <p:nvSpPr>
          <p:cNvPr id="8" name="Rettangolo 7"/>
          <p:cNvSpPr/>
          <p:nvPr/>
        </p:nvSpPr>
        <p:spPr bwMode="auto">
          <a:xfrm>
            <a:off x="6357937" y="2139950"/>
            <a:ext cx="1676400" cy="609600"/>
          </a:xfrm>
          <a:prstGeom prst="rect">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it-IT" sz="2000" b="0" i="0" u="none" strike="noStrike" cap="none" normalizeH="0" baseline="0" dirty="0" err="1" smtClean="0">
                <a:ln>
                  <a:noFill/>
                </a:ln>
                <a:solidFill>
                  <a:schemeClr val="tx1"/>
                </a:solidFill>
                <a:effectLst/>
                <a:latin typeface="Arial" charset="0"/>
              </a:rPr>
              <a:t>Push</a:t>
            </a:r>
            <a:r>
              <a:rPr kumimoji="0" lang="it-IT" sz="2000" b="0" i="0" u="none" strike="noStrike" cap="none" normalizeH="0" baseline="0" dirty="0" smtClean="0">
                <a:ln>
                  <a:noFill/>
                </a:ln>
                <a:solidFill>
                  <a:schemeClr val="tx1"/>
                </a:solidFill>
                <a:effectLst/>
                <a:latin typeface="Arial" charset="0"/>
              </a:rPr>
              <a:t> </a:t>
            </a:r>
            <a:r>
              <a:rPr kumimoji="0" lang="it-IT" sz="2000" b="0" i="0" u="none" strike="noStrike" cap="none" normalizeH="0" baseline="0" dirty="0" smtClean="0">
                <a:ln>
                  <a:noFill/>
                </a:ln>
                <a:solidFill>
                  <a:schemeClr val="tx1"/>
                </a:solidFill>
                <a:effectLst/>
                <a:latin typeface="Arial" charset="0"/>
              </a:rPr>
              <a:t>Server</a:t>
            </a:r>
            <a:endParaRPr kumimoji="0" lang="fr-FR" sz="2000" b="0" i="0" u="none" strike="noStrike" cap="none" normalizeH="0" baseline="0" dirty="0" smtClean="0">
              <a:ln>
                <a:noFill/>
              </a:ln>
              <a:solidFill>
                <a:schemeClr val="tx1"/>
              </a:solidFill>
              <a:effectLst/>
              <a:latin typeface="Arial" charset="0"/>
            </a:endParaRPr>
          </a:p>
        </p:txBody>
      </p:sp>
      <p:cxnSp>
        <p:nvCxnSpPr>
          <p:cNvPr id="10" name="Connettore 2 9"/>
          <p:cNvCxnSpPr>
            <a:endCxn id="4" idx="2"/>
          </p:cNvCxnSpPr>
          <p:nvPr/>
        </p:nvCxnSpPr>
        <p:spPr bwMode="auto">
          <a:xfrm rot="10800000">
            <a:off x="1633537" y="2749550"/>
            <a:ext cx="2133600" cy="1600200"/>
          </a:xfrm>
          <a:prstGeom prst="straightConnector1">
            <a:avLst/>
          </a:prstGeom>
          <a:solidFill>
            <a:schemeClr val="accent1"/>
          </a:solidFill>
          <a:ln w="12700" cap="flat" cmpd="sng" algn="ctr">
            <a:solidFill>
              <a:schemeClr val="tx1"/>
            </a:solidFill>
            <a:prstDash val="solid"/>
            <a:round/>
            <a:headEnd type="arrow" w="med" len="med"/>
            <a:tailEnd type="arrow"/>
          </a:ln>
          <a:effectLst/>
        </p:spPr>
      </p:cxnSp>
      <p:cxnSp>
        <p:nvCxnSpPr>
          <p:cNvPr id="11" name="Connettore 2 10"/>
          <p:cNvCxnSpPr>
            <a:stCxn id="6" idx="3"/>
            <a:endCxn id="7" idx="1"/>
          </p:cNvCxnSpPr>
          <p:nvPr/>
        </p:nvCxnSpPr>
        <p:spPr bwMode="auto">
          <a:xfrm>
            <a:off x="2471737" y="5111750"/>
            <a:ext cx="1143000" cy="1588"/>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20" name="Connettore 1 19"/>
          <p:cNvCxnSpPr/>
          <p:nvPr/>
        </p:nvCxnSpPr>
        <p:spPr bwMode="auto">
          <a:xfrm>
            <a:off x="338137" y="3587750"/>
            <a:ext cx="8382000" cy="1588"/>
          </a:xfrm>
          <a:prstGeom prst="line">
            <a:avLst/>
          </a:prstGeom>
          <a:solidFill>
            <a:schemeClr val="accent1"/>
          </a:solidFill>
          <a:ln w="12700" cap="flat" cmpd="sng" algn="ctr">
            <a:solidFill>
              <a:schemeClr val="tx1"/>
            </a:solidFill>
            <a:prstDash val="dash"/>
            <a:round/>
            <a:headEnd type="none" w="med" len="med"/>
            <a:tailEnd type="none" w="med" len="med"/>
          </a:ln>
          <a:effectLst/>
        </p:spPr>
      </p:cxnSp>
      <p:sp>
        <p:nvSpPr>
          <p:cNvPr id="21" name="CasellaDiTesto 20"/>
          <p:cNvSpPr txBox="1"/>
          <p:nvPr/>
        </p:nvSpPr>
        <p:spPr>
          <a:xfrm>
            <a:off x="8110537" y="3816350"/>
            <a:ext cx="970137" cy="400110"/>
          </a:xfrm>
          <a:prstGeom prst="rect">
            <a:avLst/>
          </a:prstGeom>
          <a:noFill/>
        </p:spPr>
        <p:txBody>
          <a:bodyPr wrap="none" rtlCol="0">
            <a:spAutoFit/>
          </a:bodyPr>
          <a:lstStyle/>
          <a:p>
            <a:r>
              <a:rPr lang="it-IT" dirty="0" err="1" smtClean="0"/>
              <a:t>Device</a:t>
            </a:r>
            <a:endParaRPr lang="fr-FR" dirty="0"/>
          </a:p>
        </p:txBody>
      </p:sp>
      <p:sp>
        <p:nvSpPr>
          <p:cNvPr id="22" name="CasellaDiTesto 21"/>
          <p:cNvSpPr txBox="1"/>
          <p:nvPr/>
        </p:nvSpPr>
        <p:spPr>
          <a:xfrm>
            <a:off x="8034337" y="2978150"/>
            <a:ext cx="1125629" cy="400110"/>
          </a:xfrm>
          <a:prstGeom prst="rect">
            <a:avLst/>
          </a:prstGeom>
          <a:noFill/>
        </p:spPr>
        <p:txBody>
          <a:bodyPr wrap="none" rtlCol="0">
            <a:spAutoFit/>
          </a:bodyPr>
          <a:lstStyle/>
          <a:p>
            <a:r>
              <a:rPr lang="it-IT" dirty="0" smtClean="0"/>
              <a:t>Network</a:t>
            </a:r>
            <a:endParaRPr lang="fr-FR" dirty="0"/>
          </a:p>
        </p:txBody>
      </p:sp>
      <p:cxnSp>
        <p:nvCxnSpPr>
          <p:cNvPr id="23" name="Connettore 2 22"/>
          <p:cNvCxnSpPr>
            <a:stCxn id="7" idx="0"/>
            <a:endCxn id="5" idx="2"/>
          </p:cNvCxnSpPr>
          <p:nvPr/>
        </p:nvCxnSpPr>
        <p:spPr bwMode="auto">
          <a:xfrm rot="5400000" flipH="1" flipV="1">
            <a:off x="3614737" y="3587750"/>
            <a:ext cx="1676400" cy="1588"/>
          </a:xfrm>
          <a:prstGeom prst="straightConnector1">
            <a:avLst/>
          </a:prstGeom>
          <a:solidFill>
            <a:schemeClr val="accent1"/>
          </a:solidFill>
          <a:ln w="12700" cap="flat" cmpd="sng" algn="ctr">
            <a:solidFill>
              <a:schemeClr val="tx1"/>
            </a:solidFill>
            <a:prstDash val="solid"/>
            <a:round/>
            <a:headEnd type="arrow" w="med" len="med"/>
            <a:tailEnd type="arrow"/>
          </a:ln>
          <a:effectLst/>
        </p:spPr>
      </p:cxnSp>
      <p:cxnSp>
        <p:nvCxnSpPr>
          <p:cNvPr id="26" name="Connettore 2 25"/>
          <p:cNvCxnSpPr>
            <a:stCxn id="4" idx="3"/>
            <a:endCxn id="5" idx="1"/>
          </p:cNvCxnSpPr>
          <p:nvPr/>
        </p:nvCxnSpPr>
        <p:spPr bwMode="auto">
          <a:xfrm>
            <a:off x="2471737" y="2444750"/>
            <a:ext cx="1143000" cy="1588"/>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30" name="Connettore 2 29"/>
          <p:cNvCxnSpPr>
            <a:stCxn id="5" idx="3"/>
            <a:endCxn id="8" idx="1"/>
          </p:cNvCxnSpPr>
          <p:nvPr/>
        </p:nvCxnSpPr>
        <p:spPr bwMode="auto">
          <a:xfrm>
            <a:off x="5291137" y="2444750"/>
            <a:ext cx="1066800" cy="1588"/>
          </a:xfrm>
          <a:prstGeom prst="straightConnector1">
            <a:avLst/>
          </a:prstGeom>
          <a:solidFill>
            <a:schemeClr val="accent1"/>
          </a:solidFill>
          <a:ln w="12700" cap="flat" cmpd="sng" algn="ctr">
            <a:solidFill>
              <a:schemeClr val="accent1"/>
            </a:solidFill>
            <a:prstDash val="solid"/>
            <a:round/>
            <a:headEnd type="none" w="med" len="med"/>
            <a:tailEnd type="arrow"/>
          </a:ln>
          <a:effectLst/>
        </p:spPr>
      </p:cxnSp>
      <p:cxnSp>
        <p:nvCxnSpPr>
          <p:cNvPr id="36" name="Forma 35"/>
          <p:cNvCxnSpPr>
            <a:stCxn id="5" idx="3"/>
            <a:endCxn id="7" idx="3"/>
          </p:cNvCxnSpPr>
          <p:nvPr/>
        </p:nvCxnSpPr>
        <p:spPr bwMode="auto">
          <a:xfrm>
            <a:off x="5291137" y="2444750"/>
            <a:ext cx="1588" cy="2667000"/>
          </a:xfrm>
          <a:prstGeom prst="bentConnector3">
            <a:avLst>
              <a:gd name="adj1" fmla="val 14395466"/>
            </a:avLst>
          </a:prstGeom>
          <a:solidFill>
            <a:schemeClr val="accent1"/>
          </a:solidFill>
          <a:ln w="12700" cap="flat" cmpd="sng" algn="ctr">
            <a:solidFill>
              <a:srgbClr val="FF0000"/>
            </a:solidFill>
            <a:prstDash val="solid"/>
            <a:round/>
            <a:headEnd type="none" w="med" len="med"/>
            <a:tailEnd type="arrow"/>
          </a:ln>
          <a:effectLst/>
        </p:spPr>
      </p:cxnSp>
      <p:cxnSp>
        <p:nvCxnSpPr>
          <p:cNvPr id="40" name="Forma 39"/>
          <p:cNvCxnSpPr>
            <a:stCxn id="8" idx="2"/>
            <a:endCxn id="7" idx="3"/>
          </p:cNvCxnSpPr>
          <p:nvPr/>
        </p:nvCxnSpPr>
        <p:spPr bwMode="auto">
          <a:xfrm rot="5400000">
            <a:off x="5062537" y="2978150"/>
            <a:ext cx="2362200" cy="1905000"/>
          </a:xfrm>
          <a:prstGeom prst="bentConnector2">
            <a:avLst/>
          </a:prstGeom>
          <a:solidFill>
            <a:schemeClr val="accent1"/>
          </a:solidFill>
          <a:ln w="12700" cap="flat" cmpd="sng" algn="ctr">
            <a:solidFill>
              <a:schemeClr val="accent1"/>
            </a:solidFill>
            <a:prstDash val="solid"/>
            <a:round/>
            <a:headEnd type="none" w="med" len="med"/>
            <a:tailEnd type="arrow"/>
          </a:ln>
          <a:effectLst/>
        </p:spPr>
      </p:cxnSp>
      <p:sp>
        <p:nvSpPr>
          <p:cNvPr id="49" name="Ovale 48"/>
          <p:cNvSpPr/>
          <p:nvPr/>
        </p:nvSpPr>
        <p:spPr bwMode="auto">
          <a:xfrm>
            <a:off x="2776537" y="1301750"/>
            <a:ext cx="533400" cy="533400"/>
          </a:xfrm>
          <a:prstGeom prst="ellipse">
            <a:avLst/>
          </a:prstGeom>
          <a:solidFill>
            <a:schemeClr val="accent2"/>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lnSpc>
                <a:spcPct val="90000"/>
              </a:lnSpc>
            </a:pPr>
            <a:r>
              <a:rPr lang="it-IT" dirty="0" smtClean="0">
                <a:solidFill>
                  <a:schemeClr val="bg1"/>
                </a:solidFill>
              </a:rPr>
              <a:t>9</a:t>
            </a:r>
            <a:endParaRPr lang="fr-FR" dirty="0" smtClean="0">
              <a:solidFill>
                <a:schemeClr val="bg1"/>
              </a:solidFill>
            </a:endParaRPr>
          </a:p>
        </p:txBody>
      </p:sp>
      <p:sp>
        <p:nvSpPr>
          <p:cNvPr id="50" name="Ovale 49"/>
          <p:cNvSpPr/>
          <p:nvPr/>
        </p:nvSpPr>
        <p:spPr bwMode="auto">
          <a:xfrm>
            <a:off x="4529137" y="2825750"/>
            <a:ext cx="533400" cy="533400"/>
          </a:xfrm>
          <a:prstGeom prst="ellipse">
            <a:avLst/>
          </a:prstGeom>
          <a:solidFill>
            <a:schemeClr val="accent2"/>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lang="it-IT" dirty="0" smtClean="0">
                <a:solidFill>
                  <a:schemeClr val="bg1"/>
                </a:solidFill>
              </a:rPr>
              <a:t>5</a:t>
            </a:r>
            <a:endParaRPr kumimoji="0" lang="fr-FR" sz="2000" b="0" i="0" u="none" strike="noStrike" cap="none" normalizeH="0" baseline="0" dirty="0" smtClean="0">
              <a:ln>
                <a:noFill/>
              </a:ln>
              <a:solidFill>
                <a:schemeClr val="bg1"/>
              </a:solidFill>
              <a:effectLst/>
              <a:latin typeface="Arial" charset="0"/>
            </a:endParaRPr>
          </a:p>
        </p:txBody>
      </p:sp>
      <p:sp>
        <p:nvSpPr>
          <p:cNvPr id="51" name="Ovale 50"/>
          <p:cNvSpPr/>
          <p:nvPr/>
        </p:nvSpPr>
        <p:spPr bwMode="auto">
          <a:xfrm>
            <a:off x="4529137" y="3816350"/>
            <a:ext cx="533400" cy="533400"/>
          </a:xfrm>
          <a:prstGeom prst="ellipse">
            <a:avLst/>
          </a:prstGeom>
          <a:solidFill>
            <a:schemeClr val="accent2"/>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lang="it-IT" dirty="0" smtClean="0">
                <a:solidFill>
                  <a:schemeClr val="bg1"/>
                </a:solidFill>
              </a:rPr>
              <a:t>4</a:t>
            </a:r>
            <a:endParaRPr kumimoji="0" lang="fr-FR" sz="2000" b="0" i="0" u="none" strike="noStrike" cap="none" normalizeH="0" baseline="0" dirty="0" smtClean="0">
              <a:ln>
                <a:noFill/>
              </a:ln>
              <a:solidFill>
                <a:schemeClr val="bg1"/>
              </a:solidFill>
              <a:effectLst/>
              <a:latin typeface="Arial" charset="0"/>
            </a:endParaRPr>
          </a:p>
        </p:txBody>
      </p:sp>
      <p:sp>
        <p:nvSpPr>
          <p:cNvPr id="52" name="Ovale 51"/>
          <p:cNvSpPr/>
          <p:nvPr/>
        </p:nvSpPr>
        <p:spPr bwMode="auto">
          <a:xfrm>
            <a:off x="1176337" y="2825750"/>
            <a:ext cx="533400" cy="533400"/>
          </a:xfrm>
          <a:prstGeom prst="ellipse">
            <a:avLst/>
          </a:prstGeom>
          <a:solidFill>
            <a:schemeClr val="accent2"/>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lang="it-IT" dirty="0" smtClean="0">
                <a:solidFill>
                  <a:schemeClr val="bg1"/>
                </a:solidFill>
              </a:rPr>
              <a:t>3</a:t>
            </a:r>
            <a:endParaRPr kumimoji="0" lang="fr-FR" sz="2000" b="0" i="0" u="none" strike="noStrike" cap="none" normalizeH="0" baseline="0" dirty="0" smtClean="0">
              <a:ln>
                <a:noFill/>
              </a:ln>
              <a:solidFill>
                <a:schemeClr val="bg1"/>
              </a:solidFill>
              <a:effectLst/>
              <a:latin typeface="Arial" charset="0"/>
            </a:endParaRPr>
          </a:p>
        </p:txBody>
      </p:sp>
      <p:sp>
        <p:nvSpPr>
          <p:cNvPr id="53" name="Ovale 52"/>
          <p:cNvSpPr/>
          <p:nvPr/>
        </p:nvSpPr>
        <p:spPr bwMode="auto">
          <a:xfrm>
            <a:off x="3690937" y="3740150"/>
            <a:ext cx="533400" cy="533400"/>
          </a:xfrm>
          <a:prstGeom prst="ellipse">
            <a:avLst/>
          </a:prstGeom>
          <a:solidFill>
            <a:schemeClr val="accent2"/>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lang="it-IT" dirty="0" smtClean="0">
                <a:solidFill>
                  <a:schemeClr val="bg1"/>
                </a:solidFill>
              </a:rPr>
              <a:t>2</a:t>
            </a:r>
            <a:endParaRPr kumimoji="0" lang="fr-FR" sz="2000" b="0" i="0" u="none" strike="noStrike" cap="none" normalizeH="0" baseline="0" dirty="0" smtClean="0">
              <a:ln>
                <a:noFill/>
              </a:ln>
              <a:solidFill>
                <a:schemeClr val="bg1"/>
              </a:solidFill>
              <a:effectLst/>
              <a:latin typeface="Arial" charset="0"/>
            </a:endParaRPr>
          </a:p>
        </p:txBody>
      </p:sp>
      <p:sp>
        <p:nvSpPr>
          <p:cNvPr id="55" name="Ovale 54"/>
          <p:cNvSpPr/>
          <p:nvPr/>
        </p:nvSpPr>
        <p:spPr bwMode="auto">
          <a:xfrm>
            <a:off x="7272337" y="3663950"/>
            <a:ext cx="685800" cy="533400"/>
          </a:xfrm>
          <a:prstGeom prst="ellipse">
            <a:avLst/>
          </a:prstGeom>
          <a:solidFill>
            <a:schemeClr val="accent2"/>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it-IT" b="0" i="0" u="none" strike="noStrike" cap="none" normalizeH="0" baseline="0" dirty="0" smtClean="0">
                <a:ln>
                  <a:noFill/>
                </a:ln>
                <a:solidFill>
                  <a:schemeClr val="bg1"/>
                </a:solidFill>
                <a:effectLst/>
                <a:latin typeface="Arial" charset="0"/>
              </a:rPr>
              <a:t>11</a:t>
            </a:r>
            <a:endParaRPr kumimoji="0" lang="fr-FR" b="0" i="0" u="none" strike="noStrike" cap="none" normalizeH="0" baseline="0" dirty="0" smtClean="0">
              <a:ln>
                <a:noFill/>
              </a:ln>
              <a:solidFill>
                <a:schemeClr val="bg1"/>
              </a:solidFill>
              <a:effectLst/>
              <a:latin typeface="Arial" charset="0"/>
            </a:endParaRPr>
          </a:p>
        </p:txBody>
      </p:sp>
      <p:sp>
        <p:nvSpPr>
          <p:cNvPr id="56" name="Ovale 55"/>
          <p:cNvSpPr/>
          <p:nvPr/>
        </p:nvSpPr>
        <p:spPr bwMode="auto">
          <a:xfrm>
            <a:off x="5595937" y="3663950"/>
            <a:ext cx="533400" cy="533400"/>
          </a:xfrm>
          <a:prstGeom prst="ellipse">
            <a:avLst/>
          </a:prstGeom>
          <a:solidFill>
            <a:schemeClr val="accent2"/>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it-IT" sz="2000" b="0" i="0" u="none" strike="noStrike" cap="none" normalizeH="0" baseline="0" dirty="0" smtClean="0">
                <a:ln>
                  <a:noFill/>
                </a:ln>
                <a:solidFill>
                  <a:schemeClr val="bg1"/>
                </a:solidFill>
                <a:effectLst/>
                <a:latin typeface="Arial" charset="0"/>
              </a:rPr>
              <a:t>7</a:t>
            </a:r>
            <a:endParaRPr kumimoji="0" lang="fr-FR" sz="2000" b="0" i="0" u="none" strike="noStrike" cap="none" normalizeH="0" baseline="0" dirty="0" smtClean="0">
              <a:ln>
                <a:noFill/>
              </a:ln>
              <a:solidFill>
                <a:schemeClr val="bg1"/>
              </a:solidFill>
              <a:effectLst/>
              <a:latin typeface="Arial" charset="0"/>
            </a:endParaRPr>
          </a:p>
        </p:txBody>
      </p:sp>
      <p:sp>
        <p:nvSpPr>
          <p:cNvPr id="58" name="Ovale 57"/>
          <p:cNvSpPr/>
          <p:nvPr/>
        </p:nvSpPr>
        <p:spPr bwMode="auto">
          <a:xfrm>
            <a:off x="2776537" y="1835150"/>
            <a:ext cx="533400" cy="533400"/>
          </a:xfrm>
          <a:prstGeom prst="ellipse">
            <a:avLst/>
          </a:prstGeom>
          <a:solidFill>
            <a:schemeClr val="accent2"/>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eaLnBrk="0" latinLnBrk="0" hangingPunct="0">
              <a:lnSpc>
                <a:spcPct val="90000"/>
              </a:lnSpc>
              <a:buClrTx/>
              <a:buSzTx/>
              <a:buFontTx/>
              <a:buNone/>
              <a:tabLst/>
            </a:pPr>
            <a:r>
              <a:rPr lang="it-IT" dirty="0" smtClean="0">
                <a:solidFill>
                  <a:schemeClr val="bg1"/>
                </a:solidFill>
              </a:rPr>
              <a:t>6</a:t>
            </a:r>
            <a:endParaRPr lang="fr-FR" dirty="0" smtClean="0">
              <a:solidFill>
                <a:schemeClr val="bg1"/>
              </a:solidFill>
            </a:endParaRPr>
          </a:p>
        </p:txBody>
      </p:sp>
      <p:sp>
        <p:nvSpPr>
          <p:cNvPr id="59" name="Ovale 58"/>
          <p:cNvSpPr/>
          <p:nvPr/>
        </p:nvSpPr>
        <p:spPr bwMode="auto">
          <a:xfrm>
            <a:off x="5367337" y="1835150"/>
            <a:ext cx="762000" cy="533400"/>
          </a:xfrm>
          <a:prstGeom prst="ellipse">
            <a:avLst/>
          </a:prstGeom>
          <a:solidFill>
            <a:schemeClr val="accent2"/>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lnSpc>
                <a:spcPct val="90000"/>
              </a:lnSpc>
            </a:pPr>
            <a:r>
              <a:rPr lang="it-IT" dirty="0" smtClean="0">
                <a:solidFill>
                  <a:schemeClr val="bg1"/>
                </a:solidFill>
              </a:rPr>
              <a:t>10</a:t>
            </a:r>
            <a:endParaRPr lang="fr-FR" dirty="0" smtClean="0">
              <a:solidFill>
                <a:schemeClr val="bg1"/>
              </a:solidFill>
            </a:endParaRPr>
          </a:p>
        </p:txBody>
      </p:sp>
      <p:sp>
        <p:nvSpPr>
          <p:cNvPr id="60" name="Ovale 59"/>
          <p:cNvSpPr/>
          <p:nvPr/>
        </p:nvSpPr>
        <p:spPr bwMode="auto">
          <a:xfrm>
            <a:off x="3005137" y="5187950"/>
            <a:ext cx="533400" cy="533400"/>
          </a:xfrm>
          <a:prstGeom prst="ellipse">
            <a:avLst/>
          </a:prstGeom>
          <a:solidFill>
            <a:schemeClr val="accent2"/>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lang="it-IT" dirty="0" smtClean="0">
                <a:solidFill>
                  <a:schemeClr val="bg1"/>
                </a:solidFill>
              </a:rPr>
              <a:t>8</a:t>
            </a:r>
            <a:endParaRPr kumimoji="0" lang="fr-FR" sz="2000" b="0" i="0" u="none" strike="noStrike" cap="none" normalizeH="0" baseline="0" dirty="0" smtClean="0">
              <a:ln>
                <a:noFill/>
              </a:ln>
              <a:solidFill>
                <a:schemeClr val="bg1"/>
              </a:solidFill>
              <a:effectLst/>
              <a:latin typeface="Arial" charset="0"/>
            </a:endParaRPr>
          </a:p>
        </p:txBody>
      </p:sp>
      <p:sp>
        <p:nvSpPr>
          <p:cNvPr id="61" name="Ovale 60"/>
          <p:cNvSpPr/>
          <p:nvPr/>
        </p:nvSpPr>
        <p:spPr bwMode="auto">
          <a:xfrm>
            <a:off x="2928937" y="5797550"/>
            <a:ext cx="685800" cy="533400"/>
          </a:xfrm>
          <a:prstGeom prst="ellipse">
            <a:avLst/>
          </a:prstGeom>
          <a:solidFill>
            <a:schemeClr val="accent2"/>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it-IT" b="0" i="0" u="none" strike="noStrike" cap="none" normalizeH="0" baseline="0" dirty="0" smtClean="0">
                <a:ln>
                  <a:noFill/>
                </a:ln>
                <a:solidFill>
                  <a:schemeClr val="bg1"/>
                </a:solidFill>
                <a:effectLst/>
                <a:latin typeface="Arial" charset="0"/>
              </a:rPr>
              <a:t>12</a:t>
            </a:r>
            <a:endParaRPr kumimoji="0" lang="fr-FR" b="0" i="0" u="none" strike="noStrike" cap="none" normalizeH="0" baseline="0" dirty="0" smtClean="0">
              <a:ln>
                <a:noFill/>
              </a:ln>
              <a:solidFill>
                <a:schemeClr val="bg1"/>
              </a:solidFill>
              <a:effectLst/>
              <a:latin typeface="Arial" charset="0"/>
            </a:endParaRPr>
          </a:p>
        </p:txBody>
      </p:sp>
      <p:sp>
        <p:nvSpPr>
          <p:cNvPr id="32" name="Ovale 31"/>
          <p:cNvSpPr/>
          <p:nvPr/>
        </p:nvSpPr>
        <p:spPr bwMode="auto">
          <a:xfrm>
            <a:off x="2471737" y="4502150"/>
            <a:ext cx="533400" cy="533400"/>
          </a:xfrm>
          <a:prstGeom prst="ellipse">
            <a:avLst/>
          </a:prstGeom>
          <a:solidFill>
            <a:schemeClr val="accent2"/>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it-IT" sz="2000" b="0" i="0" u="none" strike="noStrike" cap="none" normalizeH="0" baseline="0" dirty="0" smtClean="0">
                <a:ln>
                  <a:noFill/>
                </a:ln>
                <a:solidFill>
                  <a:schemeClr val="bg1"/>
                </a:solidFill>
                <a:effectLst/>
                <a:latin typeface="Arial" charset="0"/>
              </a:rPr>
              <a:t>1</a:t>
            </a:r>
            <a:endParaRPr kumimoji="0" lang="fr-FR" sz="2000" b="0" i="0" u="none" strike="noStrike" cap="none" normalizeH="0" baseline="0" dirty="0" smtClean="0">
              <a:ln>
                <a:noFill/>
              </a:ln>
              <a:solidFill>
                <a:schemeClr val="bg1"/>
              </a:solidFill>
              <a:effectLst/>
              <a:latin typeface="Arial" charset="0"/>
            </a:endParaRPr>
          </a:p>
        </p:txBody>
      </p:sp>
      <p:cxnSp>
        <p:nvCxnSpPr>
          <p:cNvPr id="33" name="Connettore 2 32"/>
          <p:cNvCxnSpPr/>
          <p:nvPr/>
        </p:nvCxnSpPr>
        <p:spPr bwMode="auto">
          <a:xfrm>
            <a:off x="3005137" y="4806950"/>
            <a:ext cx="228600" cy="1588"/>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34" name="Connettore 2 33"/>
          <p:cNvCxnSpPr>
            <a:stCxn id="60" idx="2"/>
          </p:cNvCxnSpPr>
          <p:nvPr/>
        </p:nvCxnSpPr>
        <p:spPr bwMode="auto">
          <a:xfrm rot="10800000">
            <a:off x="2700337" y="5416550"/>
            <a:ext cx="304800" cy="3810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38" name="Connettore 2 37"/>
          <p:cNvCxnSpPr/>
          <p:nvPr/>
        </p:nvCxnSpPr>
        <p:spPr bwMode="auto">
          <a:xfrm rot="10800000">
            <a:off x="2624137" y="6026150"/>
            <a:ext cx="304800" cy="3810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39" name="Connettore 2 38"/>
          <p:cNvCxnSpPr/>
          <p:nvPr/>
        </p:nvCxnSpPr>
        <p:spPr bwMode="auto">
          <a:xfrm rot="16200000" flipV="1">
            <a:off x="3595687" y="3683000"/>
            <a:ext cx="190500" cy="15240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42" name="Connettore 2 41"/>
          <p:cNvCxnSpPr/>
          <p:nvPr/>
        </p:nvCxnSpPr>
        <p:spPr bwMode="auto">
          <a:xfrm>
            <a:off x="1709737" y="3206750"/>
            <a:ext cx="228600" cy="15240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45" name="Connettore 2 44"/>
          <p:cNvCxnSpPr>
            <a:stCxn id="51" idx="0"/>
          </p:cNvCxnSpPr>
          <p:nvPr/>
        </p:nvCxnSpPr>
        <p:spPr bwMode="auto">
          <a:xfrm rot="16200000" flipV="1">
            <a:off x="4662487" y="3683000"/>
            <a:ext cx="228600" cy="3810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48" name="Connettore 2 47"/>
          <p:cNvCxnSpPr>
            <a:stCxn id="50" idx="4"/>
          </p:cNvCxnSpPr>
          <p:nvPr/>
        </p:nvCxnSpPr>
        <p:spPr bwMode="auto">
          <a:xfrm rot="16200000" flipH="1">
            <a:off x="4738687" y="3416300"/>
            <a:ext cx="228600" cy="11430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62" name="Connettore 2 61"/>
          <p:cNvCxnSpPr/>
          <p:nvPr/>
        </p:nvCxnSpPr>
        <p:spPr bwMode="auto">
          <a:xfrm>
            <a:off x="3309937" y="2139950"/>
            <a:ext cx="228600" cy="1588"/>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63" name="Connettore 2 62"/>
          <p:cNvCxnSpPr/>
          <p:nvPr/>
        </p:nvCxnSpPr>
        <p:spPr bwMode="auto">
          <a:xfrm>
            <a:off x="3309937" y="1530350"/>
            <a:ext cx="228600" cy="1588"/>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64" name="Connettore 2 63"/>
          <p:cNvCxnSpPr/>
          <p:nvPr/>
        </p:nvCxnSpPr>
        <p:spPr bwMode="auto">
          <a:xfrm>
            <a:off x="6129337" y="2063750"/>
            <a:ext cx="228600" cy="1588"/>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65" name="Connettore 2 64"/>
          <p:cNvCxnSpPr/>
          <p:nvPr/>
        </p:nvCxnSpPr>
        <p:spPr bwMode="auto">
          <a:xfrm rot="5400000">
            <a:off x="5786437" y="4311650"/>
            <a:ext cx="228600" cy="1588"/>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cxnSp>
        <p:nvCxnSpPr>
          <p:cNvPr id="67" name="Connettore 2 66"/>
          <p:cNvCxnSpPr/>
          <p:nvPr/>
        </p:nvCxnSpPr>
        <p:spPr bwMode="auto">
          <a:xfrm rot="5400000">
            <a:off x="7463631" y="4387056"/>
            <a:ext cx="228600" cy="1588"/>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err="1" smtClean="0"/>
              <a:t>Steps</a:t>
            </a:r>
            <a:endParaRPr lang="fr-FR" dirty="0"/>
          </a:p>
        </p:txBody>
      </p:sp>
      <p:sp>
        <p:nvSpPr>
          <p:cNvPr id="3" name="Segnaposto contenuto 2"/>
          <p:cNvSpPr>
            <a:spLocks noGrp="1"/>
          </p:cNvSpPr>
          <p:nvPr>
            <p:ph idx="1"/>
          </p:nvPr>
        </p:nvSpPr>
        <p:spPr/>
        <p:txBody>
          <a:bodyPr/>
          <a:lstStyle/>
          <a:p>
            <a:pPr marL="514350" indent="-514350">
              <a:buFont typeface="+mj-lt"/>
              <a:buAutoNum type="arabicPeriod"/>
            </a:pPr>
            <a:r>
              <a:rPr lang="fr-FR" dirty="0" smtClean="0"/>
              <a:t>push = new </a:t>
            </a:r>
            <a:r>
              <a:rPr lang="fr-FR" dirty="0" err="1" smtClean="0"/>
              <a:t>PushService</a:t>
            </a:r>
            <a:r>
              <a:rPr lang="fr-FR" dirty="0" smtClean="0"/>
              <a:t>(</a:t>
            </a:r>
            <a:r>
              <a:rPr lang="it-IT" dirty="0" smtClean="0">
                <a:hlinkClick r:id="rId3"/>
              </a:rPr>
              <a:t>http://example.com/myapp/data</a:t>
            </a:r>
            <a:r>
              <a:rPr lang="it-IT" dirty="0" smtClean="0"/>
              <a:t>, [</a:t>
            </a:r>
            <a:r>
              <a:rPr lang="it-IT" dirty="0" err="1" smtClean="0"/>
              <a:t>appid</a:t>
            </a:r>
            <a:r>
              <a:rPr lang="it-IT" dirty="0" smtClean="0"/>
              <a:t>])</a:t>
            </a:r>
          </a:p>
          <a:p>
            <a:pPr marL="1198563" lvl="3" indent="-514350">
              <a:buFont typeface="+mj-lt"/>
              <a:buChar char="•"/>
            </a:pPr>
            <a:r>
              <a:rPr lang="it-IT" sz="1800" dirty="0" smtClean="0"/>
              <a:t>(</a:t>
            </a:r>
            <a:r>
              <a:rPr lang="it-IT" sz="1800" dirty="0" err="1" smtClean="0"/>
              <a:t>push</a:t>
            </a:r>
            <a:r>
              <a:rPr lang="it-IT" sz="1800" dirty="0" smtClean="0"/>
              <a:t> service </a:t>
            </a:r>
            <a:r>
              <a:rPr lang="it-IT" sz="1800" dirty="0" err="1" smtClean="0"/>
              <a:t>configuration</a:t>
            </a:r>
            <a:r>
              <a:rPr lang="it-IT" sz="1800" dirty="0" smtClean="0"/>
              <a:t> </a:t>
            </a:r>
            <a:r>
              <a:rPr lang="it-IT" sz="1800" dirty="0" err="1" smtClean="0"/>
              <a:t>happens</a:t>
            </a:r>
            <a:r>
              <a:rPr lang="it-IT" sz="1800" dirty="0" smtClean="0"/>
              <a:t> </a:t>
            </a:r>
            <a:r>
              <a:rPr lang="it-IT" sz="1800" dirty="0" err="1" smtClean="0"/>
              <a:t>within</a:t>
            </a:r>
            <a:r>
              <a:rPr lang="it-IT" sz="1800" dirty="0" smtClean="0"/>
              <a:t> the </a:t>
            </a:r>
            <a:r>
              <a:rPr lang="it-IT" sz="1800" dirty="0" err="1" smtClean="0"/>
              <a:t>aoi</a:t>
            </a:r>
            <a:r>
              <a:rPr lang="it-IT" sz="1800" dirty="0" smtClean="0"/>
              <a:t> client, </a:t>
            </a:r>
            <a:r>
              <a:rPr lang="it-IT" sz="1800" dirty="0" err="1" smtClean="0"/>
              <a:t>aimed</a:t>
            </a:r>
            <a:r>
              <a:rPr lang="it-IT" sz="1800" dirty="0" smtClean="0"/>
              <a:t> at </a:t>
            </a:r>
            <a:r>
              <a:rPr lang="it-IT" sz="1800" dirty="0" err="1" smtClean="0"/>
              <a:t>obtaining</a:t>
            </a:r>
            <a:r>
              <a:rPr lang="it-IT" sz="1800" dirty="0" smtClean="0"/>
              <a:t> the “</a:t>
            </a:r>
            <a:r>
              <a:rPr lang="it-IT" sz="1800" dirty="0" err="1" smtClean="0"/>
              <a:t>push</a:t>
            </a:r>
            <a:r>
              <a:rPr lang="it-IT" sz="1800" dirty="0" smtClean="0"/>
              <a:t> server” </a:t>
            </a:r>
            <a:r>
              <a:rPr lang="it-IT" sz="1800" dirty="0" err="1" smtClean="0"/>
              <a:t>authoritative</a:t>
            </a:r>
            <a:r>
              <a:rPr lang="it-IT" sz="1800" dirty="0" smtClean="0"/>
              <a:t> </a:t>
            </a:r>
            <a:r>
              <a:rPr lang="it-IT" sz="1800" dirty="0" err="1" smtClean="0"/>
              <a:t>for</a:t>
            </a:r>
            <a:r>
              <a:rPr lang="it-IT" sz="1800" dirty="0" smtClean="0"/>
              <a:t> </a:t>
            </a:r>
            <a:r>
              <a:rPr lang="it-IT" sz="1800" dirty="0" err="1" smtClean="0"/>
              <a:t>this</a:t>
            </a:r>
            <a:r>
              <a:rPr lang="it-IT" sz="1800" dirty="0" smtClean="0"/>
              <a:t> </a:t>
            </a:r>
            <a:r>
              <a:rPr lang="it-IT" sz="1800" dirty="0" err="1" smtClean="0"/>
              <a:t>user</a:t>
            </a:r>
            <a:r>
              <a:rPr lang="it-IT" sz="1800" dirty="0" smtClean="0"/>
              <a:t>/</a:t>
            </a:r>
            <a:r>
              <a:rPr lang="it-IT" sz="1800" dirty="0" err="1" smtClean="0"/>
              <a:t>app</a:t>
            </a:r>
            <a:r>
              <a:rPr lang="it-IT" sz="1800" dirty="0" smtClean="0"/>
              <a:t>/</a:t>
            </a:r>
            <a:r>
              <a:rPr lang="it-IT" sz="1800" dirty="0" err="1" smtClean="0"/>
              <a:t>device</a:t>
            </a:r>
            <a:r>
              <a:rPr lang="it-IT" sz="1800" dirty="0" smtClean="0"/>
              <a:t>, e.g. </a:t>
            </a:r>
            <a:r>
              <a:rPr lang="it-IT" sz="1800" dirty="0" err="1" smtClean="0"/>
              <a:t>using</a:t>
            </a:r>
            <a:r>
              <a:rPr lang="it-IT" sz="1800" dirty="0" smtClean="0"/>
              <a:t> </a:t>
            </a:r>
            <a:r>
              <a:rPr lang="en-US" sz="1800" dirty="0" smtClean="0"/>
              <a:t>OMA Notification Channel API. Not sure if push service registration can also do the job here)</a:t>
            </a:r>
          </a:p>
          <a:p>
            <a:pPr marL="1198563" lvl="3" indent="-514350">
              <a:buFont typeface="+mj-lt"/>
              <a:buChar char="•"/>
            </a:pPr>
            <a:r>
              <a:rPr lang="en-US" sz="1800" dirty="0" smtClean="0"/>
              <a:t>That push server (</a:t>
            </a:r>
            <a:r>
              <a:rPr lang="it-IT" sz="1800" dirty="0" smtClean="0">
                <a:hlinkClick r:id="rId4"/>
              </a:rPr>
              <a:t>http</a:t>
            </a:r>
            <a:r>
              <a:rPr lang="it-IT" sz="1800" dirty="0" smtClean="0">
                <a:hlinkClick r:id="rId4"/>
              </a:rPr>
              <a:t>://push.operator.net</a:t>
            </a:r>
            <a:r>
              <a:rPr lang="it-IT" sz="1800" dirty="0" smtClean="0"/>
              <a:t>) </a:t>
            </a:r>
            <a:r>
              <a:rPr lang="en-US" sz="1800" dirty="0" smtClean="0"/>
              <a:t>also returns some sort of </a:t>
            </a:r>
            <a:r>
              <a:rPr lang="en-US" sz="1800" dirty="0" err="1" smtClean="0"/>
              <a:t>app_token</a:t>
            </a:r>
            <a:endParaRPr lang="en-US" sz="1800" dirty="0" smtClean="0"/>
          </a:p>
          <a:p>
            <a:pPr marL="514350" indent="-514350">
              <a:buFont typeface="+mj-lt"/>
              <a:buAutoNum type="arabicPeriod"/>
            </a:pPr>
            <a:r>
              <a:rPr lang="it-IT" dirty="0" smtClean="0"/>
              <a:t>GET </a:t>
            </a:r>
            <a:r>
              <a:rPr lang="it-IT" dirty="0" smtClean="0">
                <a:hlinkClick r:id="rId3"/>
              </a:rPr>
              <a:t>http://example.com/myapp/data</a:t>
            </a:r>
            <a:endParaRPr lang="it-IT" dirty="0" smtClean="0"/>
          </a:p>
          <a:p>
            <a:pPr marL="514350" indent="-514350">
              <a:buFont typeface="+mj-lt"/>
              <a:buAutoNum type="arabicPeriod"/>
            </a:pPr>
            <a:r>
              <a:rPr lang="it-IT" dirty="0" smtClean="0"/>
              <a:t>200 Ok. Link: </a:t>
            </a:r>
            <a:r>
              <a:rPr lang="it-IT" dirty="0" smtClean="0">
                <a:hlinkClick r:id="rId5"/>
              </a:rPr>
              <a:t>http://</a:t>
            </a:r>
            <a:r>
              <a:rPr lang="it-IT" dirty="0" smtClean="0">
                <a:hlinkClick r:id="rId5"/>
              </a:rPr>
              <a:t>aoi.provider.org</a:t>
            </a:r>
            <a:r>
              <a:rPr lang="it-IT" dirty="0" smtClean="0"/>
              <a:t> </a:t>
            </a:r>
            <a:r>
              <a:rPr lang="it-IT" dirty="0" smtClean="0"/>
              <a:t>; </a:t>
            </a:r>
            <a:r>
              <a:rPr lang="it-IT" dirty="0" err="1" smtClean="0"/>
              <a:t>rel=</a:t>
            </a:r>
            <a:r>
              <a:rPr lang="it-IT" dirty="0" smtClean="0"/>
              <a:t>“</a:t>
            </a:r>
            <a:r>
              <a:rPr lang="it-IT" dirty="0" err="1" smtClean="0"/>
              <a:t>hub</a:t>
            </a:r>
            <a:r>
              <a:rPr lang="it-IT" dirty="0" smtClean="0"/>
              <a:t>”</a:t>
            </a:r>
          </a:p>
          <a:p>
            <a:pPr marL="1198563" lvl="3" indent="-514350">
              <a:buFont typeface="+mj-lt"/>
              <a:buChar char="•"/>
            </a:pPr>
            <a:r>
              <a:rPr lang="it-IT" sz="1800" dirty="0" smtClean="0"/>
              <a:t>(</a:t>
            </a:r>
            <a:r>
              <a:rPr lang="it-IT" sz="1800" dirty="0" err="1" smtClean="0"/>
              <a:t>app</a:t>
            </a:r>
            <a:r>
              <a:rPr lang="it-IT" sz="1800" dirty="0" smtClean="0"/>
              <a:t> server </a:t>
            </a:r>
            <a:r>
              <a:rPr lang="it-IT" sz="1800" dirty="0" err="1" smtClean="0"/>
              <a:t>indicates</a:t>
            </a:r>
            <a:r>
              <a:rPr lang="it-IT" sz="1800" dirty="0" smtClean="0"/>
              <a:t> the </a:t>
            </a:r>
            <a:r>
              <a:rPr lang="it-IT" sz="1800" dirty="0" err="1" smtClean="0"/>
              <a:t>aoi</a:t>
            </a:r>
            <a:r>
              <a:rPr lang="it-IT" sz="1800" dirty="0" smtClean="0"/>
              <a:t> server </a:t>
            </a:r>
            <a:r>
              <a:rPr lang="it-IT" sz="1800" dirty="0" err="1" smtClean="0"/>
              <a:t>it</a:t>
            </a:r>
            <a:r>
              <a:rPr lang="it-IT" sz="1800" dirty="0" smtClean="0"/>
              <a:t> </a:t>
            </a:r>
            <a:r>
              <a:rPr lang="it-IT" sz="1800" dirty="0" err="1" smtClean="0"/>
              <a:t>is</a:t>
            </a:r>
            <a:r>
              <a:rPr lang="it-IT" sz="1800" dirty="0" smtClean="0"/>
              <a:t> </a:t>
            </a:r>
            <a:r>
              <a:rPr lang="it-IT" sz="1800" dirty="0" err="1" smtClean="0"/>
              <a:t>using</a:t>
            </a:r>
            <a:r>
              <a:rPr lang="it-IT" sz="1800" dirty="0" smtClean="0"/>
              <a:t> </a:t>
            </a:r>
            <a:r>
              <a:rPr lang="it-IT" sz="1800" dirty="0" err="1" smtClean="0"/>
              <a:t>for</a:t>
            </a:r>
            <a:r>
              <a:rPr lang="it-IT" sz="1800" dirty="0" smtClean="0"/>
              <a:t> </a:t>
            </a:r>
            <a:r>
              <a:rPr lang="it-IT" sz="1800" dirty="0" err="1" smtClean="0"/>
              <a:t>subscriptions</a:t>
            </a:r>
            <a:r>
              <a:rPr lang="it-IT" sz="1800" dirty="0" smtClean="0"/>
              <a:t>/</a:t>
            </a:r>
            <a:r>
              <a:rPr lang="it-IT" sz="1800" dirty="0" err="1" smtClean="0"/>
              <a:t>notifications</a:t>
            </a:r>
            <a:r>
              <a:rPr lang="it-IT" sz="1800" dirty="0" smtClean="0"/>
              <a:t> (</a:t>
            </a:r>
            <a:r>
              <a:rPr lang="it-IT" sz="1800" dirty="0" err="1" smtClean="0"/>
              <a:t>pubsubhubbub-compliant</a:t>
            </a:r>
            <a:r>
              <a:rPr lang="it-IT" sz="1800" dirty="0" smtClean="0"/>
              <a:t>). May </a:t>
            </a:r>
            <a:r>
              <a:rPr lang="it-IT" sz="1800" dirty="0" err="1" smtClean="0"/>
              <a:t>have</a:t>
            </a:r>
            <a:r>
              <a:rPr lang="it-IT" sz="1800" dirty="0" smtClean="0"/>
              <a:t> a deal </a:t>
            </a:r>
            <a:r>
              <a:rPr lang="it-IT" sz="1800" dirty="0" err="1" smtClean="0"/>
              <a:t>with</a:t>
            </a:r>
            <a:r>
              <a:rPr lang="it-IT" sz="1800" dirty="0" smtClean="0"/>
              <a:t> </a:t>
            </a:r>
            <a:r>
              <a:rPr lang="it-IT" sz="1800" dirty="0" err="1" smtClean="0"/>
              <a:t>it</a:t>
            </a:r>
            <a:r>
              <a:rPr lang="it-IT" sz="1800" dirty="0" smtClean="0"/>
              <a:t>)</a:t>
            </a:r>
          </a:p>
          <a:p>
            <a:pPr marL="744538" lvl="1" indent="-514350">
              <a:buFont typeface="+mj-lt"/>
              <a:buAutoNum type="arabicPeriod"/>
            </a:pPr>
            <a:endParaRPr lang="it-IT" dirty="0" smtClean="0"/>
          </a:p>
          <a:p>
            <a:pPr marL="744538" lvl="1" indent="-514350">
              <a:buNone/>
            </a:pPr>
            <a:r>
              <a:rPr lang="it-IT" sz="2400" dirty="0" smtClean="0"/>
              <a:t>In alternative </a:t>
            </a:r>
            <a:r>
              <a:rPr lang="it-IT" sz="2400" dirty="0" err="1" smtClean="0"/>
              <a:t>steps</a:t>
            </a:r>
            <a:r>
              <a:rPr lang="it-IT" sz="2400" dirty="0" smtClean="0"/>
              <a:t> 2 &amp; 3 can </a:t>
            </a:r>
            <a:r>
              <a:rPr lang="it-IT" sz="2400" dirty="0" err="1" smtClean="0"/>
              <a:t>be</a:t>
            </a:r>
            <a:r>
              <a:rPr lang="it-IT" sz="2400" dirty="0" smtClean="0"/>
              <a:t> </a:t>
            </a:r>
            <a:r>
              <a:rPr lang="it-IT" sz="2400" dirty="0" err="1" smtClean="0"/>
              <a:t>performed</a:t>
            </a:r>
            <a:r>
              <a:rPr lang="it-IT" sz="2400" dirty="0" smtClean="0"/>
              <a:t> </a:t>
            </a:r>
            <a:r>
              <a:rPr lang="it-IT" sz="2400" dirty="0" err="1" smtClean="0"/>
              <a:t>by</a:t>
            </a:r>
            <a:r>
              <a:rPr lang="it-IT" sz="2400" dirty="0" smtClean="0"/>
              <a:t> the </a:t>
            </a:r>
            <a:r>
              <a:rPr lang="it-IT" sz="2400" dirty="0" err="1" smtClean="0"/>
              <a:t>app</a:t>
            </a:r>
            <a:r>
              <a:rPr lang="it-IT" sz="2400" dirty="0" smtClean="0"/>
              <a:t> </a:t>
            </a:r>
            <a:r>
              <a:rPr lang="it-IT" sz="2400" dirty="0" err="1" smtClean="0"/>
              <a:t>itself</a:t>
            </a:r>
            <a:r>
              <a:rPr lang="it-IT" sz="2400" dirty="0" smtClean="0"/>
              <a:t>, </a:t>
            </a:r>
            <a:r>
              <a:rPr lang="it-IT" sz="2400" dirty="0" err="1" smtClean="0"/>
              <a:t>which</a:t>
            </a:r>
            <a:r>
              <a:rPr lang="it-IT" sz="2400" dirty="0" smtClean="0"/>
              <a:t> can pass the “</a:t>
            </a:r>
            <a:r>
              <a:rPr lang="it-IT" sz="2400" dirty="0" err="1" smtClean="0"/>
              <a:t>hub</a:t>
            </a:r>
            <a:r>
              <a:rPr lang="it-IT" sz="2400" dirty="0" smtClean="0"/>
              <a:t>” link </a:t>
            </a:r>
            <a:r>
              <a:rPr lang="it-IT" sz="2400" dirty="0" err="1" smtClean="0"/>
              <a:t>to</a:t>
            </a:r>
            <a:r>
              <a:rPr lang="it-IT" sz="2400" dirty="0" smtClean="0"/>
              <a:t> the </a:t>
            </a:r>
            <a:r>
              <a:rPr lang="it-IT" sz="2400" dirty="0" err="1" smtClean="0"/>
              <a:t>PushService</a:t>
            </a:r>
            <a:r>
              <a:rPr lang="it-IT" sz="2400" dirty="0" smtClean="0"/>
              <a:t> </a:t>
            </a:r>
            <a:r>
              <a:rPr lang="it-IT" sz="2400" dirty="0" err="1" smtClean="0"/>
              <a:t>constructor</a:t>
            </a:r>
            <a:r>
              <a:rPr lang="it-IT" sz="2400" dirty="0" smtClean="0"/>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err="1" smtClean="0"/>
              <a:t>Steps</a:t>
            </a:r>
            <a:endParaRPr lang="fr-FR" dirty="0"/>
          </a:p>
        </p:txBody>
      </p:sp>
      <p:sp>
        <p:nvSpPr>
          <p:cNvPr id="3" name="Segnaposto contenuto 2"/>
          <p:cNvSpPr>
            <a:spLocks noGrp="1"/>
          </p:cNvSpPr>
          <p:nvPr>
            <p:ph idx="1"/>
          </p:nvPr>
        </p:nvSpPr>
        <p:spPr>
          <a:xfrm>
            <a:off x="292100" y="920750"/>
            <a:ext cx="8778875" cy="5383212"/>
          </a:xfrm>
        </p:spPr>
        <p:txBody>
          <a:bodyPr/>
          <a:lstStyle/>
          <a:p>
            <a:pPr marL="514350" indent="-514350">
              <a:buFont typeface="+mj-lt"/>
              <a:buAutoNum type="arabicPeriod" startAt="4"/>
            </a:pPr>
            <a:r>
              <a:rPr lang="it-IT" sz="1800" dirty="0" smtClean="0"/>
              <a:t>GET </a:t>
            </a:r>
            <a:r>
              <a:rPr lang="it-IT" sz="1800" dirty="0" smtClean="0">
                <a:hlinkClick r:id="rId3"/>
              </a:rPr>
              <a:t>http://aoi.provider.org?hub.mode=subscribe&amp;hub.topic=http://example.com/myapp/data&amp;hub.callback=http://push.operator.net&amp;</a:t>
            </a:r>
            <a:r>
              <a:rPr lang="fr-FR" sz="1800" dirty="0" err="1" smtClean="0">
                <a:hlinkClick r:id="rId3"/>
              </a:rPr>
              <a:t>hub.verify_token</a:t>
            </a:r>
            <a:r>
              <a:rPr lang="fr-FR" sz="1800" dirty="0" smtClean="0">
                <a:hlinkClick r:id="rId3"/>
              </a:rPr>
              <a:t>=APP_TOKEN</a:t>
            </a:r>
            <a:r>
              <a:rPr lang="fr-FR" sz="1800" dirty="0" smtClean="0"/>
              <a:t> </a:t>
            </a:r>
            <a:r>
              <a:rPr lang="it-IT" sz="1800" dirty="0" smtClean="0"/>
              <a:t>. </a:t>
            </a:r>
            <a:r>
              <a:rPr lang="it-IT" sz="1800" dirty="0" err="1" smtClean="0"/>
              <a:t>X-Oma-Push-Accept-Source</a:t>
            </a:r>
            <a:r>
              <a:rPr lang="it-IT" sz="1800" dirty="0" smtClean="0"/>
              <a:t>: </a:t>
            </a:r>
            <a:r>
              <a:rPr lang="en-US" sz="1800" dirty="0" err="1" smtClean="0"/>
              <a:t>urn:oma:xml:push</a:t>
            </a:r>
            <a:r>
              <a:rPr lang="en-US" sz="1800" dirty="0" smtClean="0"/>
              <a:t>, </a:t>
            </a:r>
            <a:r>
              <a:rPr lang="it-IT" sz="1800" dirty="0" smtClean="0"/>
              <a:t>c2dm. </a:t>
            </a:r>
            <a:r>
              <a:rPr lang="it-IT" sz="1800" dirty="0" err="1" smtClean="0"/>
              <a:t>Accept</a:t>
            </a:r>
            <a:r>
              <a:rPr lang="it-IT" sz="1800" dirty="0" smtClean="0"/>
              <a:t>: text/</a:t>
            </a:r>
            <a:r>
              <a:rPr lang="it-IT" sz="1800" dirty="0" err="1" smtClean="0"/>
              <a:t>event-stream</a:t>
            </a:r>
            <a:endParaRPr lang="it-IT" sz="1800" dirty="0" smtClean="0"/>
          </a:p>
          <a:p>
            <a:pPr marL="1198563" lvl="3" indent="-514350">
              <a:buFont typeface="+mj-lt"/>
              <a:buChar char="•"/>
            </a:pPr>
            <a:r>
              <a:rPr lang="it-IT" sz="1400" dirty="0" smtClean="0"/>
              <a:t>(</a:t>
            </a:r>
            <a:r>
              <a:rPr lang="it-IT" sz="1400" dirty="0" err="1" smtClean="0"/>
              <a:t>Aoi</a:t>
            </a:r>
            <a:r>
              <a:rPr lang="it-IT" sz="1400" dirty="0" smtClean="0"/>
              <a:t> client </a:t>
            </a:r>
            <a:r>
              <a:rPr lang="it-IT" sz="1400" dirty="0" err="1" smtClean="0"/>
              <a:t>creates</a:t>
            </a:r>
            <a:r>
              <a:rPr lang="it-IT" sz="1400" dirty="0" smtClean="0"/>
              <a:t> the </a:t>
            </a:r>
            <a:r>
              <a:rPr lang="it-IT" sz="1400" dirty="0" err="1" smtClean="0"/>
              <a:t>pubsubhub</a:t>
            </a:r>
            <a:r>
              <a:rPr lang="it-IT" sz="1400" dirty="0" smtClean="0"/>
              <a:t> </a:t>
            </a:r>
            <a:r>
              <a:rPr lang="it-IT" sz="1400" dirty="0" err="1" smtClean="0"/>
              <a:t>request</a:t>
            </a:r>
            <a:r>
              <a:rPr lang="it-IT" sz="1400" dirty="0" smtClean="0"/>
              <a:t> </a:t>
            </a:r>
            <a:r>
              <a:rPr lang="it-IT" sz="1400" dirty="0" err="1" smtClean="0"/>
              <a:t>to</a:t>
            </a:r>
            <a:r>
              <a:rPr lang="it-IT" sz="1400" dirty="0" smtClean="0"/>
              <a:t> the </a:t>
            </a:r>
            <a:r>
              <a:rPr lang="it-IT" sz="1400" dirty="0" err="1" smtClean="0"/>
              <a:t>aoi</a:t>
            </a:r>
            <a:r>
              <a:rPr lang="it-IT" sz="1400" dirty="0" smtClean="0"/>
              <a:t> server </a:t>
            </a:r>
            <a:r>
              <a:rPr lang="it-IT" sz="1400" dirty="0" err="1" smtClean="0"/>
              <a:t>contaning</a:t>
            </a:r>
            <a:r>
              <a:rPr lang="it-IT" sz="1400" dirty="0" smtClean="0"/>
              <a:t> the </a:t>
            </a:r>
            <a:r>
              <a:rPr lang="it-IT" sz="1400" dirty="0" err="1" smtClean="0"/>
              <a:t>supported</a:t>
            </a:r>
            <a:r>
              <a:rPr lang="it-IT" sz="1400" dirty="0" smtClean="0"/>
              <a:t> </a:t>
            </a:r>
            <a:r>
              <a:rPr lang="it-IT" sz="1400" dirty="0" err="1" smtClean="0"/>
              <a:t>push</a:t>
            </a:r>
            <a:r>
              <a:rPr lang="it-IT" sz="1400" dirty="0" smtClean="0"/>
              <a:t> </a:t>
            </a:r>
            <a:r>
              <a:rPr lang="it-IT" sz="1400" dirty="0" err="1" smtClean="0"/>
              <a:t>channels</a:t>
            </a:r>
            <a:r>
              <a:rPr lang="it-IT" sz="1400" dirty="0" smtClean="0"/>
              <a:t> </a:t>
            </a:r>
            <a:r>
              <a:rPr lang="it-IT" sz="1400" dirty="0" err="1" smtClean="0"/>
              <a:t>eg</a:t>
            </a:r>
            <a:r>
              <a:rPr lang="it-IT" sz="1400" dirty="0" smtClean="0"/>
              <a:t> </a:t>
            </a:r>
            <a:r>
              <a:rPr lang="it-IT" sz="1400" dirty="0" err="1" smtClean="0"/>
              <a:t>sse</a:t>
            </a:r>
            <a:r>
              <a:rPr lang="it-IT" sz="1400" dirty="0" smtClean="0"/>
              <a:t>, </a:t>
            </a:r>
            <a:r>
              <a:rPr lang="it-IT" sz="1400" dirty="0" err="1" smtClean="0"/>
              <a:t>omapush</a:t>
            </a:r>
            <a:r>
              <a:rPr lang="it-IT" sz="1400" dirty="0" smtClean="0"/>
              <a:t>, c2dm, </a:t>
            </a:r>
            <a:r>
              <a:rPr lang="it-IT" sz="1400" dirty="0" err="1" smtClean="0"/>
              <a:t>apns</a:t>
            </a:r>
            <a:r>
              <a:rPr lang="it-IT" sz="1400" dirty="0" smtClean="0"/>
              <a:t>, </a:t>
            </a:r>
            <a:r>
              <a:rPr lang="it-IT" sz="1400" dirty="0" err="1" smtClean="0"/>
              <a:t>etc</a:t>
            </a:r>
            <a:r>
              <a:rPr lang="it-IT" sz="1400" dirty="0" smtClean="0"/>
              <a:t> </a:t>
            </a:r>
            <a:r>
              <a:rPr lang="it-IT" sz="1400" dirty="0" err="1" smtClean="0"/>
              <a:t>depending</a:t>
            </a:r>
            <a:r>
              <a:rPr lang="it-IT" sz="1400" dirty="0" smtClean="0"/>
              <a:t> on the OS, </a:t>
            </a:r>
            <a:r>
              <a:rPr lang="it-IT" sz="1400" dirty="0" err="1" smtClean="0"/>
              <a:t>app</a:t>
            </a:r>
            <a:r>
              <a:rPr lang="it-IT" sz="1400" dirty="0" smtClean="0"/>
              <a:t>, </a:t>
            </a:r>
            <a:r>
              <a:rPr lang="it-IT" sz="1400" dirty="0" err="1" smtClean="0"/>
              <a:t>user</a:t>
            </a:r>
            <a:r>
              <a:rPr lang="it-IT" sz="1400" dirty="0" smtClean="0"/>
              <a:t> – </a:t>
            </a:r>
            <a:r>
              <a:rPr lang="it-IT" sz="1400" dirty="0" err="1" smtClean="0"/>
              <a:t>internal</a:t>
            </a:r>
            <a:r>
              <a:rPr lang="it-IT" sz="1400" dirty="0" smtClean="0"/>
              <a:t> </a:t>
            </a:r>
            <a:r>
              <a:rPr lang="it-IT" sz="1400" dirty="0" err="1" smtClean="0"/>
              <a:t>decision</a:t>
            </a:r>
            <a:r>
              <a:rPr lang="it-IT" sz="1400" dirty="0" smtClean="0"/>
              <a:t>)</a:t>
            </a:r>
          </a:p>
          <a:p>
            <a:pPr marL="1198563" lvl="3" indent="-514350">
              <a:buFont typeface="+mj-lt"/>
              <a:buChar char="•"/>
            </a:pPr>
            <a:r>
              <a:rPr lang="it-IT" sz="1400" dirty="0" err="1" smtClean="0"/>
              <a:t>Apptoken</a:t>
            </a:r>
            <a:r>
              <a:rPr lang="it-IT" sz="1400" dirty="0" smtClean="0"/>
              <a:t> </a:t>
            </a:r>
            <a:r>
              <a:rPr lang="it-IT" sz="1400" dirty="0" err="1" smtClean="0"/>
              <a:t>serves</a:t>
            </a:r>
            <a:r>
              <a:rPr lang="it-IT" sz="1400" dirty="0" smtClean="0"/>
              <a:t> </a:t>
            </a:r>
            <a:r>
              <a:rPr lang="it-IT" sz="1400" dirty="0" err="1" smtClean="0"/>
              <a:t>as</a:t>
            </a:r>
            <a:r>
              <a:rPr lang="it-IT" sz="1400" dirty="0" smtClean="0"/>
              <a:t> </a:t>
            </a:r>
            <a:r>
              <a:rPr lang="it-IT" sz="1400" dirty="0" err="1" smtClean="0"/>
              <a:t>identifier</a:t>
            </a:r>
            <a:r>
              <a:rPr lang="it-IT" sz="1400" dirty="0" smtClean="0"/>
              <a:t> and </a:t>
            </a:r>
            <a:r>
              <a:rPr lang="it-IT" sz="1400" dirty="0" err="1" smtClean="0"/>
              <a:t>may</a:t>
            </a:r>
            <a:r>
              <a:rPr lang="it-IT" sz="1400" dirty="0" smtClean="0"/>
              <a:t> </a:t>
            </a:r>
            <a:r>
              <a:rPr lang="it-IT" sz="1400" dirty="0" err="1" smtClean="0"/>
              <a:t>have</a:t>
            </a:r>
            <a:r>
              <a:rPr lang="it-IT" sz="1400" dirty="0" smtClean="0"/>
              <a:t> </a:t>
            </a:r>
            <a:r>
              <a:rPr lang="it-IT" sz="1400" dirty="0" err="1" smtClean="0"/>
              <a:t>been</a:t>
            </a:r>
            <a:r>
              <a:rPr lang="it-IT" sz="1400" dirty="0" smtClean="0"/>
              <a:t> </a:t>
            </a:r>
            <a:r>
              <a:rPr lang="it-IT" sz="1400" dirty="0" err="1" smtClean="0"/>
              <a:t>provided</a:t>
            </a:r>
            <a:r>
              <a:rPr lang="it-IT" sz="1400" dirty="0" smtClean="0"/>
              <a:t> </a:t>
            </a:r>
            <a:r>
              <a:rPr lang="it-IT" sz="1400" dirty="0" err="1" smtClean="0"/>
              <a:t>by</a:t>
            </a:r>
            <a:r>
              <a:rPr lang="it-IT" sz="1400" dirty="0" smtClean="0"/>
              <a:t> the </a:t>
            </a:r>
            <a:r>
              <a:rPr lang="it-IT" sz="1400" dirty="0" err="1" smtClean="0"/>
              <a:t>authoritative</a:t>
            </a:r>
            <a:r>
              <a:rPr lang="it-IT" sz="1400" dirty="0" smtClean="0"/>
              <a:t> </a:t>
            </a:r>
            <a:r>
              <a:rPr lang="it-IT" sz="1400" dirty="0" err="1" smtClean="0"/>
              <a:t>push</a:t>
            </a:r>
            <a:r>
              <a:rPr lang="it-IT" sz="1400" dirty="0" smtClean="0"/>
              <a:t> server</a:t>
            </a:r>
          </a:p>
          <a:p>
            <a:pPr marL="514350" indent="-514350">
              <a:buFont typeface="+mj-lt"/>
              <a:buAutoNum type="arabicPeriod" startAt="4"/>
            </a:pPr>
            <a:r>
              <a:rPr lang="it-IT" sz="1800" dirty="0" smtClean="0"/>
              <a:t>200 Ok. </a:t>
            </a:r>
            <a:r>
              <a:rPr lang="it-IT" sz="1800" dirty="0" err="1" smtClean="0"/>
              <a:t>X-Oma-Push-Accept-Source</a:t>
            </a:r>
            <a:r>
              <a:rPr lang="it-IT" sz="1800" dirty="0" smtClean="0"/>
              <a:t>: </a:t>
            </a:r>
            <a:r>
              <a:rPr lang="en-US" sz="1800" dirty="0" err="1" smtClean="0"/>
              <a:t>urn:oma:xml:push</a:t>
            </a:r>
            <a:r>
              <a:rPr lang="it-IT" sz="1800" dirty="0" smtClean="0"/>
              <a:t>. X-</a:t>
            </a:r>
            <a:r>
              <a:rPr lang="en-US" sz="1800" dirty="0" smtClean="0"/>
              <a:t> </a:t>
            </a:r>
            <a:r>
              <a:rPr lang="it-IT" sz="1800" dirty="0" err="1" smtClean="0"/>
              <a:t>Oma-</a:t>
            </a:r>
            <a:r>
              <a:rPr lang="en-US" sz="1800" dirty="0" smtClean="0"/>
              <a:t>Push-Application-Id: </a:t>
            </a:r>
            <a:r>
              <a:rPr lang="en-US" sz="1800" dirty="0" err="1" smtClean="0"/>
              <a:t>myapp</a:t>
            </a:r>
            <a:r>
              <a:rPr lang="en-US" sz="1800" dirty="0" smtClean="0"/>
              <a:t>. X-</a:t>
            </a:r>
            <a:r>
              <a:rPr lang="it-IT" sz="1800" dirty="0" err="1" smtClean="0"/>
              <a:t>Oma-</a:t>
            </a:r>
            <a:r>
              <a:rPr lang="en-US" sz="1800" dirty="0" smtClean="0"/>
              <a:t>Push-Server-Address: ppg.operator.net</a:t>
            </a:r>
          </a:p>
          <a:p>
            <a:pPr marL="1198563" lvl="3" indent="-514350"/>
            <a:r>
              <a:rPr lang="en-US" sz="1400" dirty="0" smtClean="0"/>
              <a:t>(</a:t>
            </a:r>
            <a:r>
              <a:rPr lang="en-US" sz="1400" dirty="0" err="1" smtClean="0"/>
              <a:t>aoi</a:t>
            </a:r>
            <a:r>
              <a:rPr lang="en-US" sz="1400" dirty="0" smtClean="0"/>
              <a:t> server answers with the  </a:t>
            </a:r>
            <a:r>
              <a:rPr lang="en-US" sz="1400" dirty="0" err="1" smtClean="0"/>
              <a:t>sublist</a:t>
            </a:r>
            <a:r>
              <a:rPr lang="en-US" sz="1400" dirty="0" smtClean="0"/>
              <a:t> of push channels it supports, and can provide additional info </a:t>
            </a:r>
            <a:r>
              <a:rPr lang="en-US" sz="1400" dirty="0" err="1" smtClean="0"/>
              <a:t>eg</a:t>
            </a:r>
            <a:r>
              <a:rPr lang="en-US" sz="1400" dirty="0" smtClean="0"/>
              <a:t> based on </a:t>
            </a:r>
            <a:r>
              <a:rPr lang="en-US" sz="1400" dirty="0" err="1" smtClean="0"/>
              <a:t>pushrest</a:t>
            </a:r>
            <a:r>
              <a:rPr lang="en-US" sz="1400" dirty="0" smtClean="0"/>
              <a:t> or similar through which it gets </a:t>
            </a:r>
            <a:r>
              <a:rPr lang="en-US" sz="1400" dirty="0" err="1" smtClean="0"/>
              <a:t>eg</a:t>
            </a:r>
            <a:r>
              <a:rPr lang="en-US" sz="1400" dirty="0" smtClean="0"/>
              <a:t> the specific </a:t>
            </a:r>
            <a:r>
              <a:rPr lang="en-US" sz="1400" dirty="0" err="1" smtClean="0"/>
              <a:t>ppg</a:t>
            </a:r>
            <a:r>
              <a:rPr lang="en-US" sz="1400" dirty="0" smtClean="0"/>
              <a:t> </a:t>
            </a:r>
            <a:r>
              <a:rPr lang="en-US" sz="1400" dirty="0" err="1" smtClean="0"/>
              <a:t>url</a:t>
            </a:r>
            <a:r>
              <a:rPr lang="en-US" sz="1400" dirty="0" smtClean="0"/>
              <a:t> for the client to finish configuring itself)</a:t>
            </a:r>
          </a:p>
          <a:p>
            <a:pPr marL="1198563" lvl="3" indent="-514350"/>
            <a:r>
              <a:rPr lang="en-US" sz="1400" dirty="0" smtClean="0"/>
              <a:t>(</a:t>
            </a:r>
            <a:r>
              <a:rPr lang="en-US" sz="1400" dirty="0" err="1" smtClean="0"/>
              <a:t>Aoi</a:t>
            </a:r>
            <a:r>
              <a:rPr lang="en-US" sz="1400" dirty="0" smtClean="0"/>
              <a:t> client opens alternative push channels (</a:t>
            </a:r>
            <a:r>
              <a:rPr lang="en-US" sz="1400" dirty="0" err="1" smtClean="0"/>
              <a:t>urn:oma:xml:push</a:t>
            </a:r>
            <a:r>
              <a:rPr lang="en-US" sz="1400" dirty="0" smtClean="0"/>
              <a:t>) and prepare filters (can use or not push </a:t>
            </a:r>
            <a:r>
              <a:rPr lang="en-US" sz="1400" dirty="0" err="1" smtClean="0"/>
              <a:t>wrapi</a:t>
            </a:r>
            <a:r>
              <a:rPr lang="en-US" sz="1400" dirty="0" smtClean="0"/>
              <a:t> server))</a:t>
            </a:r>
          </a:p>
          <a:p>
            <a:pPr marL="514350" indent="-514350">
              <a:buFont typeface="+mj-lt"/>
              <a:buAutoNum type="arabicPeriod" startAt="4"/>
            </a:pPr>
            <a:r>
              <a:rPr lang="en-US" sz="1800" dirty="0" smtClean="0"/>
              <a:t>(later) App server pings the </a:t>
            </a:r>
            <a:r>
              <a:rPr lang="en-US" sz="1800" dirty="0" err="1" smtClean="0"/>
              <a:t>aoi</a:t>
            </a:r>
            <a:r>
              <a:rPr lang="en-US" sz="1800" dirty="0" smtClean="0"/>
              <a:t> server, which fetches the new content (or provides content inline)</a:t>
            </a:r>
          </a:p>
          <a:p>
            <a:pPr marL="744538" lvl="1" indent="-514350">
              <a:buFont typeface="+mj-lt"/>
              <a:buAutoNum type="alphaLcPeriod"/>
            </a:pPr>
            <a:r>
              <a:rPr lang="en-US" sz="1600" dirty="0" smtClean="0">
                <a:sym typeface="Wingdings" pitchFamily="2" charset="2"/>
              </a:rPr>
              <a:t> </a:t>
            </a:r>
            <a:r>
              <a:rPr lang="en-US" sz="1600" dirty="0" smtClean="0"/>
              <a:t>POST </a:t>
            </a:r>
            <a:r>
              <a:rPr lang="it-IT" sz="1600" dirty="0" smtClean="0">
                <a:hlinkClick r:id="rId4"/>
              </a:rPr>
              <a:t>http://aoi.provider.org?hub.mode=publish&amp;hub.url=http://example.com/myapp/data</a:t>
            </a:r>
            <a:endParaRPr lang="it-IT" sz="1600" dirty="0" smtClean="0"/>
          </a:p>
          <a:p>
            <a:pPr marL="744538" lvl="1" indent="-514350">
              <a:buFont typeface="+mj-lt"/>
              <a:buAutoNum type="alphaLcPeriod"/>
            </a:pPr>
            <a:r>
              <a:rPr lang="it-IT" sz="1600" dirty="0" smtClean="0">
                <a:sym typeface="Wingdings" pitchFamily="2" charset="2"/>
              </a:rPr>
              <a:t> </a:t>
            </a:r>
            <a:r>
              <a:rPr lang="it-IT" sz="1600" dirty="0" smtClean="0"/>
              <a:t>GET </a:t>
            </a:r>
            <a:r>
              <a:rPr lang="it-IT" sz="1600" dirty="0" smtClean="0">
                <a:hlinkClick r:id="rId5"/>
              </a:rPr>
              <a:t>http://example.com/myapp/data</a:t>
            </a:r>
            <a:r>
              <a:rPr lang="it-IT" sz="1600" dirty="0" smtClean="0"/>
              <a:t>. 200 Ok &lt;full_new_data&gt;</a:t>
            </a:r>
          </a:p>
          <a:p>
            <a:pPr marL="514350" indent="-514350">
              <a:buFont typeface="+mj-lt"/>
              <a:buAutoNum type="arabicPeriod" startAt="4"/>
            </a:pPr>
            <a:r>
              <a:rPr lang="it-IT" sz="1800" dirty="0" smtClean="0"/>
              <a:t>text/</a:t>
            </a:r>
            <a:r>
              <a:rPr lang="it-IT" sz="1800" dirty="0" err="1" smtClean="0"/>
              <a:t>event-stream</a:t>
            </a:r>
            <a:r>
              <a:rPr lang="it-IT" sz="1800" dirty="0" smtClean="0"/>
              <a:t> &lt;new_data_only&gt;</a:t>
            </a:r>
          </a:p>
          <a:p>
            <a:pPr marL="1198563" lvl="3" indent="-514350">
              <a:buFont typeface="+mj-lt"/>
              <a:buChar char="•"/>
            </a:pPr>
            <a:r>
              <a:rPr lang="it-IT" sz="1400" dirty="0" smtClean="0"/>
              <a:t>(</a:t>
            </a:r>
            <a:r>
              <a:rPr lang="it-IT" sz="1400" dirty="0" err="1" smtClean="0"/>
              <a:t>example</a:t>
            </a:r>
            <a:r>
              <a:rPr lang="it-IT" sz="1400" dirty="0" smtClean="0"/>
              <a:t> of </a:t>
            </a:r>
            <a:r>
              <a:rPr lang="it-IT" sz="1400" dirty="0" err="1" smtClean="0"/>
              <a:t>notification</a:t>
            </a:r>
            <a:r>
              <a:rPr lang="it-IT" sz="1400" dirty="0" smtClean="0"/>
              <a:t> </a:t>
            </a:r>
            <a:r>
              <a:rPr lang="it-IT" sz="1400" dirty="0" err="1" smtClean="0"/>
              <a:t>delivered</a:t>
            </a:r>
            <a:r>
              <a:rPr lang="it-IT" sz="1400" dirty="0" smtClean="0"/>
              <a:t> via SSE)</a:t>
            </a:r>
          </a:p>
          <a:p>
            <a:pPr marL="514350" indent="-514350">
              <a:buFont typeface="+mj-lt"/>
              <a:buAutoNum type="arabicPeriod" startAt="4"/>
            </a:pPr>
            <a:r>
              <a:rPr lang="it-IT" sz="1800" dirty="0" err="1" smtClean="0"/>
              <a:t>push.onmessage</a:t>
            </a:r>
            <a:r>
              <a:rPr lang="it-IT" sz="1800" dirty="0" smtClean="0"/>
              <a:t> (</a:t>
            </a:r>
            <a:r>
              <a:rPr lang="it-IT" sz="1800" dirty="0" err="1" smtClean="0"/>
              <a:t>event</a:t>
            </a:r>
            <a:r>
              <a:rPr lang="it-IT" sz="1800" dirty="0" smtClean="0"/>
              <a:t>). event.data=&lt;new_data_only&gt;</a:t>
            </a:r>
          </a:p>
          <a:p>
            <a:pPr marL="514350" indent="-514350">
              <a:buFont typeface="+mj-lt"/>
              <a:buAutoNum type="arabicPeriod" startAt="4"/>
            </a:pPr>
            <a:endParaRPr lang="en-US" sz="1800" dirty="0" smtClean="0"/>
          </a:p>
          <a:p>
            <a:pPr marL="514350" indent="-514350">
              <a:buFont typeface="+mj-lt"/>
              <a:buAutoNum type="arabicPeriod" startAt="4"/>
            </a:pPr>
            <a:endParaRPr lang="it-IT" sz="1800" dirty="0" smtClean="0"/>
          </a:p>
          <a:p>
            <a:pPr marL="514350" indent="-514350">
              <a:buNone/>
            </a:pPr>
            <a:endParaRPr lang="fr-FR"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err="1" smtClean="0"/>
              <a:t>Steps</a:t>
            </a:r>
            <a:endParaRPr lang="fr-FR" dirty="0"/>
          </a:p>
        </p:txBody>
      </p:sp>
      <p:sp>
        <p:nvSpPr>
          <p:cNvPr id="3" name="Segnaposto contenuto 2"/>
          <p:cNvSpPr>
            <a:spLocks noGrp="1"/>
          </p:cNvSpPr>
          <p:nvPr>
            <p:ph idx="1"/>
          </p:nvPr>
        </p:nvSpPr>
        <p:spPr/>
        <p:txBody>
          <a:bodyPr/>
          <a:lstStyle/>
          <a:p>
            <a:pPr marL="514350" indent="-514350">
              <a:buFont typeface="+mj-lt"/>
              <a:buAutoNum type="arabicPeriod" startAt="9"/>
            </a:pPr>
            <a:r>
              <a:rPr lang="en-US" dirty="0" smtClean="0"/>
              <a:t>(later) Publisher pings the hub (</a:t>
            </a:r>
            <a:r>
              <a:rPr lang="en-US" dirty="0" err="1" smtClean="0"/>
              <a:t>PubSubHubbub</a:t>
            </a:r>
            <a:r>
              <a:rPr lang="en-US" dirty="0" smtClean="0"/>
              <a:t> 0.3), which fetches the new content</a:t>
            </a:r>
          </a:p>
          <a:p>
            <a:pPr marL="744538" lvl="1" indent="-514350">
              <a:buFont typeface="+mj-lt"/>
              <a:buAutoNum type="alphaLcPeriod"/>
            </a:pPr>
            <a:r>
              <a:rPr lang="en-US" dirty="0" smtClean="0">
                <a:sym typeface="Wingdings" pitchFamily="2" charset="2"/>
              </a:rPr>
              <a:t> </a:t>
            </a:r>
            <a:r>
              <a:rPr lang="en-US" dirty="0" smtClean="0"/>
              <a:t>POST </a:t>
            </a:r>
            <a:r>
              <a:rPr lang="it-IT" dirty="0" smtClean="0">
                <a:hlinkClick r:id="rId3"/>
              </a:rPr>
              <a:t>http://aoi.provider.org?hub.mode=publish&amp;hub.url=http://example.com/myapp/data</a:t>
            </a:r>
            <a:endParaRPr lang="it-IT" dirty="0" smtClean="0"/>
          </a:p>
          <a:p>
            <a:pPr marL="744538" lvl="1" indent="-514350">
              <a:buFont typeface="+mj-lt"/>
              <a:buAutoNum type="alphaLcPeriod"/>
            </a:pPr>
            <a:r>
              <a:rPr lang="it-IT" dirty="0" smtClean="0">
                <a:sym typeface="Wingdings" pitchFamily="2" charset="2"/>
              </a:rPr>
              <a:t> </a:t>
            </a:r>
            <a:r>
              <a:rPr lang="it-IT" dirty="0" smtClean="0"/>
              <a:t>GET </a:t>
            </a:r>
            <a:r>
              <a:rPr lang="it-IT" dirty="0" smtClean="0">
                <a:hlinkClick r:id="rId4"/>
              </a:rPr>
              <a:t>http://example.com/myapp/data</a:t>
            </a:r>
            <a:r>
              <a:rPr lang="it-IT" dirty="0" smtClean="0"/>
              <a:t>. 200 Ok &lt;full_new_data&gt;</a:t>
            </a:r>
          </a:p>
          <a:p>
            <a:pPr marL="514350" indent="-514350">
              <a:buFont typeface="+mj-lt"/>
              <a:buAutoNum type="arabicPeriod" startAt="9"/>
            </a:pPr>
            <a:r>
              <a:rPr lang="it-IT" dirty="0" smtClean="0"/>
              <a:t>(</a:t>
            </a:r>
            <a:r>
              <a:rPr lang="it-IT" dirty="0" err="1" smtClean="0"/>
              <a:t>event</a:t>
            </a:r>
            <a:r>
              <a:rPr lang="it-IT" dirty="0" smtClean="0"/>
              <a:t> source </a:t>
            </a:r>
            <a:r>
              <a:rPr lang="it-IT" dirty="0" err="1" smtClean="0"/>
              <a:t>is</a:t>
            </a:r>
            <a:r>
              <a:rPr lang="it-IT" dirty="0" smtClean="0"/>
              <a:t> </a:t>
            </a:r>
            <a:r>
              <a:rPr lang="it-IT" dirty="0" err="1" smtClean="0"/>
              <a:t>somehow</a:t>
            </a:r>
            <a:r>
              <a:rPr lang="it-IT" dirty="0" smtClean="0"/>
              <a:t> </a:t>
            </a:r>
            <a:r>
              <a:rPr lang="it-IT" dirty="0" err="1" smtClean="0"/>
              <a:t>disconnected</a:t>
            </a:r>
            <a:r>
              <a:rPr lang="it-IT" dirty="0" smtClean="0"/>
              <a:t> </a:t>
            </a:r>
            <a:r>
              <a:rPr lang="it-IT" dirty="0" err="1" smtClean="0"/>
              <a:t>artificially</a:t>
            </a:r>
            <a:r>
              <a:rPr lang="it-IT" dirty="0" smtClean="0"/>
              <a:t>) AOI server </a:t>
            </a:r>
            <a:r>
              <a:rPr lang="it-IT" dirty="0" err="1" smtClean="0"/>
              <a:t>switches</a:t>
            </a:r>
            <a:r>
              <a:rPr lang="it-IT" dirty="0" smtClean="0"/>
              <a:t> </a:t>
            </a:r>
            <a:r>
              <a:rPr lang="it-IT" dirty="0" err="1" smtClean="0"/>
              <a:t>to</a:t>
            </a:r>
            <a:r>
              <a:rPr lang="it-IT" dirty="0" smtClean="0"/>
              <a:t> alternative </a:t>
            </a:r>
            <a:r>
              <a:rPr lang="it-IT" dirty="0" err="1" smtClean="0"/>
              <a:t>push</a:t>
            </a:r>
            <a:r>
              <a:rPr lang="it-IT" dirty="0" smtClean="0"/>
              <a:t> </a:t>
            </a:r>
            <a:r>
              <a:rPr lang="it-IT" dirty="0" err="1" smtClean="0"/>
              <a:t>channel</a:t>
            </a:r>
            <a:r>
              <a:rPr lang="it-IT" dirty="0" smtClean="0"/>
              <a:t> (</a:t>
            </a:r>
            <a:r>
              <a:rPr lang="en-US" dirty="0" err="1" smtClean="0"/>
              <a:t>urn:oma:xml:push</a:t>
            </a:r>
            <a:r>
              <a:rPr lang="en-US" dirty="0" smtClean="0"/>
              <a:t>) and invokes Push Server (through PAP or </a:t>
            </a:r>
            <a:r>
              <a:rPr lang="en-US" dirty="0" err="1" smtClean="0"/>
              <a:t>PushREST</a:t>
            </a:r>
            <a:r>
              <a:rPr lang="en-US" dirty="0" smtClean="0"/>
              <a:t> or else) to deliver &lt;</a:t>
            </a:r>
            <a:r>
              <a:rPr lang="en-US" dirty="0" err="1" smtClean="0"/>
              <a:t>new_data_only</a:t>
            </a:r>
            <a:r>
              <a:rPr lang="en-US" dirty="0" smtClean="0"/>
              <a:t>&gt;</a:t>
            </a:r>
          </a:p>
          <a:p>
            <a:pPr marL="514350" indent="-514350">
              <a:buFont typeface="+mj-lt"/>
              <a:buAutoNum type="arabicPeriod" startAt="9"/>
            </a:pPr>
            <a:r>
              <a:rPr lang="it-IT" dirty="0" smtClean="0"/>
              <a:t>PPG </a:t>
            </a:r>
            <a:r>
              <a:rPr lang="it-IT" dirty="0" err="1" smtClean="0"/>
              <a:t>ppg.operator.net</a:t>
            </a:r>
            <a:r>
              <a:rPr lang="it-IT" dirty="0" smtClean="0"/>
              <a:t> </a:t>
            </a:r>
            <a:r>
              <a:rPr lang="it-IT" dirty="0" err="1" smtClean="0"/>
              <a:t>delivers</a:t>
            </a:r>
            <a:r>
              <a:rPr lang="it-IT" dirty="0" smtClean="0"/>
              <a:t> </a:t>
            </a:r>
            <a:r>
              <a:rPr lang="en-US" dirty="0" smtClean="0"/>
              <a:t>&lt;</a:t>
            </a:r>
            <a:r>
              <a:rPr lang="en-US" dirty="0" err="1" smtClean="0"/>
              <a:t>new_data_only</a:t>
            </a:r>
            <a:r>
              <a:rPr lang="en-US" dirty="0" smtClean="0"/>
              <a:t>&gt; to AOI client with push-application-id “</a:t>
            </a:r>
            <a:r>
              <a:rPr lang="en-US" dirty="0" err="1" smtClean="0"/>
              <a:t>myapp</a:t>
            </a:r>
            <a:r>
              <a:rPr lang="en-US" dirty="0" smtClean="0"/>
              <a:t>” </a:t>
            </a:r>
            <a:endParaRPr lang="it-IT" dirty="0" smtClean="0"/>
          </a:p>
          <a:p>
            <a:pPr marL="514350" indent="-514350">
              <a:buFont typeface="+mj-lt"/>
              <a:buAutoNum type="arabicPeriod" startAt="9"/>
            </a:pPr>
            <a:r>
              <a:rPr lang="en-US" dirty="0" err="1" smtClean="0"/>
              <a:t>es.onmessage</a:t>
            </a:r>
            <a:r>
              <a:rPr lang="en-US" dirty="0" smtClean="0"/>
              <a:t> (event). </a:t>
            </a:r>
            <a:r>
              <a:rPr lang="en-US" dirty="0" err="1" smtClean="0"/>
              <a:t>event.data</a:t>
            </a:r>
            <a:r>
              <a:rPr lang="en-US" dirty="0" smtClean="0"/>
              <a:t>=&lt;</a:t>
            </a:r>
            <a:r>
              <a:rPr lang="en-US" dirty="0" err="1" smtClean="0"/>
              <a:t>new_data_only</a:t>
            </a:r>
            <a:r>
              <a:rPr lang="en-US" dirty="0" smtClean="0"/>
              <a:t>&gt;</a:t>
            </a:r>
          </a:p>
          <a:p>
            <a:pPr marL="514350" indent="-514350">
              <a:buFont typeface="+mj-lt"/>
              <a:buAutoNum type="arabicPeriod" startAt="9"/>
            </a:pPr>
            <a:endParaRPr lang="en-US" dirty="0" smtClean="0"/>
          </a:p>
          <a:p>
            <a:pPr marL="514350" indent="-514350">
              <a:buFont typeface="+mj-lt"/>
              <a:buAutoNum type="arabicPeriod" startAt="9"/>
            </a:pPr>
            <a:endParaRPr lang="it-IT" dirty="0" smtClean="0"/>
          </a:p>
          <a:p>
            <a:pPr marL="514350" indent="-514350">
              <a:buNone/>
            </a:pPr>
            <a:endParaRPr lang="fr-F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Considerations</a:t>
            </a:r>
            <a:endParaRPr lang="fr-FR" dirty="0"/>
          </a:p>
        </p:txBody>
      </p:sp>
      <p:sp>
        <p:nvSpPr>
          <p:cNvPr id="5" name="Segnaposto contenuto 4"/>
          <p:cNvSpPr>
            <a:spLocks noGrp="1"/>
          </p:cNvSpPr>
          <p:nvPr>
            <p:ph idx="1"/>
          </p:nvPr>
        </p:nvSpPr>
        <p:spPr>
          <a:xfrm>
            <a:off x="292100" y="1073150"/>
            <a:ext cx="8885237" cy="5383212"/>
          </a:xfrm>
        </p:spPr>
        <p:txBody>
          <a:bodyPr/>
          <a:lstStyle/>
          <a:p>
            <a:r>
              <a:rPr lang="it-IT" sz="2400" dirty="0" err="1" smtClean="0"/>
              <a:t>Advantage</a:t>
            </a:r>
            <a:r>
              <a:rPr lang="it-IT" sz="2400" dirty="0" smtClean="0"/>
              <a:t> </a:t>
            </a:r>
            <a:r>
              <a:rPr lang="it-IT" sz="2400" dirty="0" err="1" smtClean="0"/>
              <a:t>that</a:t>
            </a:r>
            <a:r>
              <a:rPr lang="it-IT" sz="2400" dirty="0" smtClean="0"/>
              <a:t> </a:t>
            </a:r>
            <a:r>
              <a:rPr lang="it-IT" sz="2400" dirty="0" err="1" smtClean="0"/>
              <a:t>app</a:t>
            </a:r>
            <a:r>
              <a:rPr lang="it-IT" sz="2400" dirty="0" smtClean="0"/>
              <a:t> server </a:t>
            </a:r>
            <a:r>
              <a:rPr lang="it-IT" sz="2400" dirty="0" err="1" smtClean="0"/>
              <a:t>logic</a:t>
            </a:r>
            <a:r>
              <a:rPr lang="it-IT" sz="2400" dirty="0" smtClean="0"/>
              <a:t> </a:t>
            </a:r>
            <a:r>
              <a:rPr lang="it-IT" sz="2400" dirty="0" err="1" smtClean="0"/>
              <a:t>does</a:t>
            </a:r>
            <a:r>
              <a:rPr lang="it-IT" sz="2400" dirty="0" smtClean="0"/>
              <a:t> </a:t>
            </a:r>
            <a:r>
              <a:rPr lang="it-IT" sz="2400" dirty="0" err="1" smtClean="0"/>
              <a:t>not</a:t>
            </a:r>
            <a:r>
              <a:rPr lang="it-IT" sz="2400" dirty="0" smtClean="0"/>
              <a:t> </a:t>
            </a:r>
            <a:r>
              <a:rPr lang="it-IT" sz="2400" dirty="0" err="1" smtClean="0"/>
              <a:t>handle</a:t>
            </a:r>
            <a:r>
              <a:rPr lang="it-IT" sz="2400" dirty="0" smtClean="0"/>
              <a:t> </a:t>
            </a:r>
            <a:r>
              <a:rPr lang="it-IT" sz="2400" dirty="0" err="1" smtClean="0"/>
              <a:t>subscriptions</a:t>
            </a:r>
            <a:r>
              <a:rPr lang="it-IT" sz="2400" dirty="0" smtClean="0"/>
              <a:t>/</a:t>
            </a:r>
            <a:r>
              <a:rPr lang="it-IT" sz="2400" dirty="0" err="1" smtClean="0"/>
              <a:t>eventsources</a:t>
            </a:r>
            <a:r>
              <a:rPr lang="it-IT" sz="2400" dirty="0" smtClean="0"/>
              <a:t> (“service” </a:t>
            </a:r>
            <a:r>
              <a:rPr lang="it-IT" sz="2400" dirty="0" err="1" smtClean="0"/>
              <a:t>provided</a:t>
            </a:r>
            <a:r>
              <a:rPr lang="it-IT" sz="2400" dirty="0" smtClean="0"/>
              <a:t> </a:t>
            </a:r>
            <a:r>
              <a:rPr lang="it-IT" sz="2400" dirty="0" err="1" smtClean="0"/>
              <a:t>by</a:t>
            </a:r>
            <a:r>
              <a:rPr lang="it-IT" sz="2400" dirty="0" smtClean="0"/>
              <a:t> </a:t>
            </a:r>
            <a:r>
              <a:rPr lang="it-IT" sz="2400" dirty="0" err="1" smtClean="0"/>
              <a:t>aoi</a:t>
            </a:r>
            <a:r>
              <a:rPr lang="it-IT" sz="2400" dirty="0" smtClean="0"/>
              <a:t> server)</a:t>
            </a:r>
          </a:p>
          <a:p>
            <a:r>
              <a:rPr lang="it-IT" sz="2400" dirty="0" err="1" smtClean="0"/>
              <a:t>Allows</a:t>
            </a:r>
            <a:r>
              <a:rPr lang="it-IT" sz="2400" dirty="0" smtClean="0"/>
              <a:t> </a:t>
            </a:r>
            <a:r>
              <a:rPr lang="it-IT" sz="2400" dirty="0" err="1" smtClean="0"/>
              <a:t>seamless</a:t>
            </a:r>
            <a:r>
              <a:rPr lang="it-IT" sz="2400" dirty="0" smtClean="0"/>
              <a:t> </a:t>
            </a:r>
            <a:r>
              <a:rPr lang="it-IT" sz="2400" dirty="0" err="1" smtClean="0"/>
              <a:t>notification</a:t>
            </a:r>
            <a:r>
              <a:rPr lang="it-IT" sz="2400" dirty="0" smtClean="0"/>
              <a:t> </a:t>
            </a:r>
            <a:r>
              <a:rPr lang="it-IT" sz="2400" dirty="0" err="1" smtClean="0"/>
              <a:t>switching</a:t>
            </a:r>
            <a:r>
              <a:rPr lang="it-IT" sz="2400" dirty="0" smtClean="0"/>
              <a:t> </a:t>
            </a:r>
            <a:r>
              <a:rPr lang="it-IT" sz="2400" dirty="0" err="1" smtClean="0"/>
              <a:t>through</a:t>
            </a:r>
            <a:r>
              <a:rPr lang="it-IT" sz="2400" dirty="0" smtClean="0"/>
              <a:t> a </a:t>
            </a:r>
            <a:r>
              <a:rPr lang="it-IT" sz="2400" dirty="0" err="1" smtClean="0"/>
              <a:t>push</a:t>
            </a:r>
            <a:r>
              <a:rPr lang="it-IT" sz="2400" dirty="0" smtClean="0"/>
              <a:t> </a:t>
            </a:r>
            <a:r>
              <a:rPr lang="it-IT" sz="2400" dirty="0" err="1" smtClean="0"/>
              <a:t>channel</a:t>
            </a:r>
            <a:r>
              <a:rPr lang="it-IT" sz="2400" dirty="0" smtClean="0"/>
              <a:t> “</a:t>
            </a:r>
            <a:r>
              <a:rPr lang="it-IT" sz="2400" dirty="0" err="1" smtClean="0"/>
              <a:t>negotiation</a:t>
            </a:r>
            <a:r>
              <a:rPr lang="it-IT" sz="2400" dirty="0" smtClean="0"/>
              <a:t>” at </a:t>
            </a:r>
            <a:r>
              <a:rPr lang="it-IT" sz="2400" dirty="0" err="1" smtClean="0"/>
              <a:t>subscription</a:t>
            </a:r>
            <a:r>
              <a:rPr lang="it-IT" sz="2400" dirty="0" smtClean="0"/>
              <a:t> </a:t>
            </a:r>
            <a:r>
              <a:rPr lang="it-IT" sz="2400" dirty="0" err="1" smtClean="0"/>
              <a:t>time</a:t>
            </a:r>
            <a:endParaRPr lang="it-IT" sz="2400" dirty="0" smtClean="0"/>
          </a:p>
          <a:p>
            <a:pPr lvl="1"/>
            <a:r>
              <a:rPr lang="it-IT" sz="2000" dirty="0" err="1" smtClean="0"/>
              <a:t>X-Oma-Push-Accept-Source</a:t>
            </a:r>
            <a:r>
              <a:rPr lang="it-IT" sz="2000" dirty="0" smtClean="0"/>
              <a:t>, </a:t>
            </a:r>
            <a:r>
              <a:rPr lang="it-IT" sz="2000" dirty="0" err="1" smtClean="0"/>
              <a:t>X-Oma-Push-Application-Id</a:t>
            </a:r>
            <a:r>
              <a:rPr lang="it-IT" sz="2000" dirty="0" smtClean="0"/>
              <a:t>, </a:t>
            </a:r>
            <a:r>
              <a:rPr lang="it-IT" sz="2000" dirty="0" err="1" smtClean="0"/>
              <a:t>X-Oma-Push-Server-Address</a:t>
            </a:r>
            <a:r>
              <a:rPr lang="it-IT" sz="2000" dirty="0" smtClean="0"/>
              <a:t> </a:t>
            </a:r>
            <a:r>
              <a:rPr lang="it-IT" sz="2000" dirty="0" err="1" smtClean="0"/>
              <a:t>headers</a:t>
            </a:r>
            <a:r>
              <a:rPr lang="it-IT" sz="2000" dirty="0" smtClean="0"/>
              <a:t> sent/</a:t>
            </a:r>
            <a:r>
              <a:rPr lang="it-IT" sz="2000" dirty="0" err="1" smtClean="0"/>
              <a:t>used</a:t>
            </a:r>
            <a:r>
              <a:rPr lang="it-IT" sz="2000" dirty="0" smtClean="0"/>
              <a:t> </a:t>
            </a:r>
            <a:r>
              <a:rPr lang="it-IT" sz="2000" dirty="0" err="1" smtClean="0"/>
              <a:t>by</a:t>
            </a:r>
            <a:r>
              <a:rPr lang="it-IT" sz="2000" dirty="0" smtClean="0"/>
              <a:t> the AOI client </a:t>
            </a:r>
            <a:r>
              <a:rPr lang="it-IT" sz="2000" dirty="0" err="1" smtClean="0"/>
              <a:t>to</a:t>
            </a:r>
            <a:r>
              <a:rPr lang="it-IT" sz="2000" dirty="0" smtClean="0"/>
              <a:t> </a:t>
            </a:r>
            <a:r>
              <a:rPr lang="it-IT" sz="2000" dirty="0" err="1" smtClean="0"/>
              <a:t>configure</a:t>
            </a:r>
            <a:r>
              <a:rPr lang="it-IT" sz="2000" dirty="0" smtClean="0"/>
              <a:t> </a:t>
            </a:r>
            <a:r>
              <a:rPr lang="it-IT" sz="2000" dirty="0" err="1" smtClean="0"/>
              <a:t>local</a:t>
            </a:r>
            <a:r>
              <a:rPr lang="it-IT" sz="2000" dirty="0" smtClean="0"/>
              <a:t> </a:t>
            </a:r>
            <a:r>
              <a:rPr lang="it-IT" sz="2000" dirty="0" err="1" smtClean="0"/>
              <a:t>filters</a:t>
            </a:r>
            <a:r>
              <a:rPr lang="it-IT" sz="2000" dirty="0" smtClean="0"/>
              <a:t> </a:t>
            </a:r>
            <a:r>
              <a:rPr lang="it-IT" sz="2000" dirty="0" smtClean="0">
                <a:solidFill>
                  <a:srgbClr val="FF0000"/>
                </a:solidFill>
                <a:sym typeface="Wingdings" pitchFamily="2" charset="2"/>
              </a:rPr>
              <a:t> </a:t>
            </a:r>
            <a:r>
              <a:rPr lang="it-IT" sz="2000" dirty="0" err="1" smtClean="0">
                <a:solidFill>
                  <a:srgbClr val="FF0000"/>
                </a:solidFill>
                <a:sym typeface="Wingdings" pitchFamily="2" charset="2"/>
              </a:rPr>
              <a:t>headers</a:t>
            </a:r>
            <a:r>
              <a:rPr lang="it-IT" sz="2000" dirty="0" smtClean="0">
                <a:solidFill>
                  <a:srgbClr val="FF0000"/>
                </a:solidFill>
                <a:sym typeface="Wingdings" pitchFamily="2" charset="2"/>
              </a:rPr>
              <a:t> </a:t>
            </a:r>
            <a:r>
              <a:rPr lang="it-IT" sz="2000" dirty="0" err="1" smtClean="0">
                <a:solidFill>
                  <a:srgbClr val="FF0000"/>
                </a:solidFill>
                <a:sym typeface="Wingdings" pitchFamily="2" charset="2"/>
              </a:rPr>
              <a:t>already</a:t>
            </a:r>
            <a:r>
              <a:rPr lang="it-IT" sz="2000" dirty="0" smtClean="0">
                <a:solidFill>
                  <a:srgbClr val="FF0000"/>
                </a:solidFill>
                <a:sym typeface="Wingdings" pitchFamily="2" charset="2"/>
              </a:rPr>
              <a:t> </a:t>
            </a:r>
            <a:r>
              <a:rPr lang="it-IT" sz="2000" dirty="0" err="1" smtClean="0">
                <a:solidFill>
                  <a:srgbClr val="FF0000"/>
                </a:solidFill>
                <a:sym typeface="Wingdings" pitchFamily="2" charset="2"/>
              </a:rPr>
              <a:t>specified</a:t>
            </a:r>
            <a:r>
              <a:rPr lang="it-IT" sz="2000" dirty="0" smtClean="0">
                <a:solidFill>
                  <a:srgbClr val="FF0000"/>
                </a:solidFill>
                <a:sym typeface="Wingdings" pitchFamily="2" charset="2"/>
              </a:rPr>
              <a:t> in SNEW, can </a:t>
            </a:r>
            <a:r>
              <a:rPr lang="it-IT" sz="2000" dirty="0" err="1" smtClean="0">
                <a:solidFill>
                  <a:srgbClr val="FF0000"/>
                </a:solidFill>
                <a:sym typeface="Wingdings" pitchFamily="2" charset="2"/>
              </a:rPr>
              <a:t>be</a:t>
            </a:r>
            <a:r>
              <a:rPr lang="it-IT" sz="2000" dirty="0" smtClean="0">
                <a:solidFill>
                  <a:srgbClr val="FF0000"/>
                </a:solidFill>
                <a:sym typeface="Wingdings" pitchFamily="2" charset="2"/>
              </a:rPr>
              <a:t> </a:t>
            </a:r>
            <a:r>
              <a:rPr lang="it-IT" sz="2000" dirty="0" err="1" smtClean="0">
                <a:solidFill>
                  <a:srgbClr val="FF0000"/>
                </a:solidFill>
                <a:sym typeface="Wingdings" pitchFamily="2" charset="2"/>
              </a:rPr>
              <a:t>reused</a:t>
            </a:r>
            <a:endParaRPr lang="it-IT" sz="2000" dirty="0" smtClean="0">
              <a:solidFill>
                <a:srgbClr val="FF0000"/>
              </a:solidFill>
            </a:endParaRPr>
          </a:p>
          <a:p>
            <a:pPr lvl="1"/>
            <a:r>
              <a:rPr lang="it-IT" sz="2000" dirty="0" smtClean="0"/>
              <a:t>The list of </a:t>
            </a:r>
            <a:r>
              <a:rPr lang="it-IT" sz="2000" dirty="0" err="1" smtClean="0"/>
              <a:t>accept</a:t>
            </a:r>
            <a:r>
              <a:rPr lang="it-IT" sz="2000" dirty="0" smtClean="0"/>
              <a:t> </a:t>
            </a:r>
            <a:r>
              <a:rPr lang="it-IT" sz="2000" dirty="0" err="1" smtClean="0"/>
              <a:t>sources</a:t>
            </a:r>
            <a:r>
              <a:rPr lang="it-IT" sz="2000" dirty="0" smtClean="0"/>
              <a:t> </a:t>
            </a:r>
            <a:r>
              <a:rPr lang="it-IT" sz="2000" dirty="0" err="1" smtClean="0"/>
              <a:t>is</a:t>
            </a:r>
            <a:r>
              <a:rPr lang="it-IT" sz="2000" dirty="0" smtClean="0"/>
              <a:t> </a:t>
            </a:r>
            <a:r>
              <a:rPr lang="it-IT" sz="2000" dirty="0" err="1" smtClean="0"/>
              <a:t>built</a:t>
            </a:r>
            <a:r>
              <a:rPr lang="it-IT" sz="2000" dirty="0" smtClean="0"/>
              <a:t> </a:t>
            </a:r>
            <a:r>
              <a:rPr lang="it-IT" sz="2000" dirty="0" err="1" smtClean="0"/>
              <a:t>by</a:t>
            </a:r>
            <a:r>
              <a:rPr lang="it-IT" sz="2000" dirty="0" smtClean="0"/>
              <a:t> the AOI client </a:t>
            </a:r>
            <a:r>
              <a:rPr lang="it-IT" sz="2000" dirty="0" err="1" smtClean="0"/>
              <a:t>as</a:t>
            </a:r>
            <a:r>
              <a:rPr lang="it-IT" sz="2000" dirty="0" smtClean="0"/>
              <a:t> </a:t>
            </a:r>
            <a:r>
              <a:rPr lang="it-IT" sz="2000" dirty="0" err="1" smtClean="0"/>
              <a:t>it</a:t>
            </a:r>
            <a:r>
              <a:rPr lang="it-IT" sz="2000" dirty="0" smtClean="0"/>
              <a:t> </a:t>
            </a:r>
            <a:r>
              <a:rPr lang="it-IT" sz="2000" dirty="0" err="1" smtClean="0"/>
              <a:t>may</a:t>
            </a:r>
            <a:r>
              <a:rPr lang="it-IT" sz="2000" dirty="0" smtClean="0"/>
              <a:t> </a:t>
            </a:r>
            <a:r>
              <a:rPr lang="it-IT" sz="2000" dirty="0" err="1" smtClean="0"/>
              <a:t>be</a:t>
            </a:r>
            <a:r>
              <a:rPr lang="it-IT" sz="2000" dirty="0" smtClean="0"/>
              <a:t> </a:t>
            </a:r>
            <a:r>
              <a:rPr lang="it-IT" sz="2000" dirty="0" err="1" smtClean="0"/>
              <a:t>OS-dependent</a:t>
            </a:r>
            <a:r>
              <a:rPr lang="it-IT" sz="2000" dirty="0" smtClean="0"/>
              <a:t>. No </a:t>
            </a:r>
            <a:r>
              <a:rPr lang="it-IT" sz="2000" dirty="0" err="1" smtClean="0"/>
              <a:t>need</a:t>
            </a:r>
            <a:r>
              <a:rPr lang="it-IT" sz="2000" dirty="0" smtClean="0"/>
              <a:t> </a:t>
            </a:r>
            <a:r>
              <a:rPr lang="it-IT" sz="2000" dirty="0" err="1" smtClean="0"/>
              <a:t>for</a:t>
            </a:r>
            <a:r>
              <a:rPr lang="it-IT" sz="2000" dirty="0" smtClean="0"/>
              <a:t> the </a:t>
            </a:r>
            <a:r>
              <a:rPr lang="it-IT" sz="2000" dirty="0" err="1" smtClean="0"/>
              <a:t>developer</a:t>
            </a:r>
            <a:r>
              <a:rPr lang="it-IT" sz="2000" dirty="0" smtClean="0"/>
              <a:t> </a:t>
            </a:r>
            <a:r>
              <a:rPr lang="it-IT" sz="2000" dirty="0" err="1" smtClean="0"/>
              <a:t>to</a:t>
            </a:r>
            <a:r>
              <a:rPr lang="it-IT" sz="2000" dirty="0" smtClean="0"/>
              <a:t> </a:t>
            </a:r>
            <a:r>
              <a:rPr lang="it-IT" sz="2000" dirty="0" err="1" smtClean="0"/>
              <a:t>know</a:t>
            </a:r>
            <a:r>
              <a:rPr lang="it-IT" sz="2000" dirty="0" smtClean="0"/>
              <a:t> </a:t>
            </a:r>
            <a:r>
              <a:rPr lang="it-IT" sz="2000" dirty="0" err="1" smtClean="0"/>
              <a:t>this…</a:t>
            </a:r>
            <a:endParaRPr lang="it-IT" sz="2000" dirty="0" smtClean="0"/>
          </a:p>
          <a:p>
            <a:endParaRPr lang="it-IT" sz="2400"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Benefits</a:t>
            </a:r>
            <a:r>
              <a:rPr lang="it-IT" dirty="0" smtClean="0"/>
              <a:t> </a:t>
            </a:r>
            <a:r>
              <a:rPr lang="it-IT" dirty="0" err="1" smtClean="0"/>
              <a:t>of</a:t>
            </a:r>
            <a:r>
              <a:rPr lang="it-IT" dirty="0" smtClean="0"/>
              <a:t> the </a:t>
            </a:r>
            <a:r>
              <a:rPr lang="it-IT" dirty="0" err="1" smtClean="0"/>
              <a:t>solution</a:t>
            </a:r>
            <a:endParaRPr lang="fr-FR" dirty="0"/>
          </a:p>
        </p:txBody>
      </p:sp>
      <p:sp>
        <p:nvSpPr>
          <p:cNvPr id="5" name="Segnaposto contenuto 4"/>
          <p:cNvSpPr>
            <a:spLocks noGrp="1"/>
          </p:cNvSpPr>
          <p:nvPr>
            <p:ph idx="1"/>
          </p:nvPr>
        </p:nvSpPr>
        <p:spPr/>
        <p:txBody>
          <a:bodyPr/>
          <a:lstStyle/>
          <a:p>
            <a:r>
              <a:rPr lang="it-IT" dirty="0" err="1" smtClean="0"/>
              <a:t>For</a:t>
            </a:r>
            <a:r>
              <a:rPr lang="it-IT" dirty="0" smtClean="0"/>
              <a:t> the </a:t>
            </a:r>
            <a:r>
              <a:rPr lang="it-IT" dirty="0" err="1" smtClean="0"/>
              <a:t>developer</a:t>
            </a:r>
            <a:endParaRPr lang="it-IT" dirty="0" smtClean="0"/>
          </a:p>
          <a:p>
            <a:pPr lvl="1"/>
            <a:r>
              <a:rPr lang="it-IT" dirty="0" err="1" smtClean="0"/>
              <a:t>Instead</a:t>
            </a:r>
            <a:r>
              <a:rPr lang="it-IT" dirty="0" smtClean="0"/>
              <a:t> of “</a:t>
            </a:r>
            <a:r>
              <a:rPr lang="it-IT" dirty="0" err="1" smtClean="0"/>
              <a:t>new</a:t>
            </a:r>
            <a:r>
              <a:rPr lang="it-IT" dirty="0" smtClean="0"/>
              <a:t> </a:t>
            </a:r>
            <a:r>
              <a:rPr lang="it-IT" dirty="0" err="1" smtClean="0"/>
              <a:t>XMLHttpRequest</a:t>
            </a:r>
            <a:r>
              <a:rPr lang="it-IT" dirty="0" smtClean="0"/>
              <a:t>(URL)”, </a:t>
            </a:r>
            <a:r>
              <a:rPr lang="it-IT" dirty="0" err="1" smtClean="0"/>
              <a:t>performs</a:t>
            </a:r>
            <a:r>
              <a:rPr lang="it-IT" dirty="0" smtClean="0"/>
              <a:t> “</a:t>
            </a:r>
            <a:r>
              <a:rPr lang="it-IT" dirty="0" err="1" smtClean="0"/>
              <a:t>new</a:t>
            </a:r>
            <a:r>
              <a:rPr lang="it-IT" dirty="0" smtClean="0"/>
              <a:t> </a:t>
            </a:r>
            <a:r>
              <a:rPr lang="it-IT" dirty="0" err="1" smtClean="0"/>
              <a:t>Push</a:t>
            </a:r>
            <a:r>
              <a:rPr lang="it-IT" dirty="0" smtClean="0"/>
              <a:t>(URL)” (</a:t>
            </a:r>
            <a:r>
              <a:rPr lang="it-IT" dirty="0" err="1" smtClean="0"/>
              <a:t>very</a:t>
            </a:r>
            <a:r>
              <a:rPr lang="it-IT" dirty="0" smtClean="0"/>
              <a:t> </a:t>
            </a:r>
            <a:r>
              <a:rPr lang="it-IT" dirty="0" err="1" smtClean="0"/>
              <a:t>simple</a:t>
            </a:r>
            <a:r>
              <a:rPr lang="it-IT" dirty="0" smtClean="0"/>
              <a:t>)</a:t>
            </a:r>
          </a:p>
          <a:p>
            <a:pPr lvl="1"/>
            <a:r>
              <a:rPr lang="it-IT" dirty="0" err="1" smtClean="0"/>
              <a:t>Request</a:t>
            </a:r>
            <a:r>
              <a:rPr lang="it-IT" dirty="0" smtClean="0"/>
              <a:t> </a:t>
            </a:r>
            <a:r>
              <a:rPr lang="it-IT" dirty="0" err="1" smtClean="0"/>
              <a:t>parameters</a:t>
            </a:r>
            <a:r>
              <a:rPr lang="it-IT" dirty="0" smtClean="0"/>
              <a:t> &amp; </a:t>
            </a:r>
            <a:r>
              <a:rPr lang="it-IT" dirty="0" err="1" smtClean="0"/>
              <a:t>callback</a:t>
            </a:r>
            <a:r>
              <a:rPr lang="it-IT" dirty="0" smtClean="0"/>
              <a:t> </a:t>
            </a:r>
            <a:r>
              <a:rPr lang="it-IT" dirty="0" err="1" smtClean="0"/>
              <a:t>mechanism</a:t>
            </a:r>
            <a:r>
              <a:rPr lang="it-IT" dirty="0" smtClean="0"/>
              <a:t> can </a:t>
            </a:r>
            <a:r>
              <a:rPr lang="it-IT" dirty="0" err="1" smtClean="0"/>
              <a:t>remain</a:t>
            </a:r>
            <a:r>
              <a:rPr lang="it-IT" dirty="0" smtClean="0"/>
              <a:t> the </a:t>
            </a:r>
            <a:r>
              <a:rPr lang="it-IT" dirty="0" err="1" smtClean="0"/>
              <a:t>same</a:t>
            </a:r>
            <a:r>
              <a:rPr lang="it-IT" dirty="0" smtClean="0"/>
              <a:t> (</a:t>
            </a:r>
            <a:r>
              <a:rPr lang="it-IT" dirty="0" err="1" smtClean="0"/>
              <a:t>push</a:t>
            </a:r>
            <a:r>
              <a:rPr lang="it-IT" dirty="0" smtClean="0"/>
              <a:t> </a:t>
            </a:r>
            <a:r>
              <a:rPr lang="it-IT" dirty="0" err="1" smtClean="0"/>
              <a:t>technology</a:t>
            </a:r>
            <a:r>
              <a:rPr lang="it-IT" dirty="0" smtClean="0"/>
              <a:t> </a:t>
            </a:r>
            <a:r>
              <a:rPr lang="it-IT" dirty="0" err="1" smtClean="0"/>
              <a:t>usage</a:t>
            </a:r>
            <a:r>
              <a:rPr lang="it-IT" dirty="0" smtClean="0"/>
              <a:t> </a:t>
            </a:r>
            <a:r>
              <a:rPr lang="it-IT" dirty="0" err="1" smtClean="0"/>
              <a:t>if</a:t>
            </a:r>
            <a:r>
              <a:rPr lang="it-IT" dirty="0" smtClean="0"/>
              <a:t> </a:t>
            </a:r>
            <a:r>
              <a:rPr lang="it-IT" dirty="0" err="1" smtClean="0"/>
              <a:t>fully</a:t>
            </a:r>
            <a:r>
              <a:rPr lang="it-IT" dirty="0" smtClean="0"/>
              <a:t> </a:t>
            </a:r>
            <a:r>
              <a:rPr lang="it-IT" dirty="0" err="1" smtClean="0"/>
              <a:t>transparent</a:t>
            </a:r>
            <a:r>
              <a:rPr lang="it-IT" dirty="0" smtClean="0"/>
              <a:t>)</a:t>
            </a:r>
          </a:p>
          <a:p>
            <a:r>
              <a:rPr lang="it-IT" dirty="0" err="1" smtClean="0"/>
              <a:t>For</a:t>
            </a:r>
            <a:r>
              <a:rPr lang="it-IT" dirty="0" smtClean="0"/>
              <a:t> the </a:t>
            </a:r>
            <a:r>
              <a:rPr lang="it-IT" dirty="0" err="1" smtClean="0"/>
              <a:t>app</a:t>
            </a:r>
            <a:r>
              <a:rPr lang="it-IT" dirty="0" smtClean="0"/>
              <a:t> server</a:t>
            </a:r>
          </a:p>
          <a:p>
            <a:pPr lvl="1"/>
            <a:r>
              <a:rPr lang="it-IT" dirty="0" err="1" smtClean="0"/>
              <a:t>Connected</a:t>
            </a:r>
            <a:r>
              <a:rPr lang="it-IT" dirty="0" smtClean="0"/>
              <a:t> </a:t>
            </a:r>
            <a:r>
              <a:rPr lang="it-IT" dirty="0" err="1" smtClean="0"/>
              <a:t>to</a:t>
            </a:r>
            <a:r>
              <a:rPr lang="it-IT" dirty="0" smtClean="0"/>
              <a:t> the AOI server (“</a:t>
            </a:r>
            <a:r>
              <a:rPr lang="it-IT" dirty="0" err="1" smtClean="0"/>
              <a:t>hub</a:t>
            </a:r>
            <a:r>
              <a:rPr lang="it-IT" dirty="0" smtClean="0"/>
              <a:t>”) of </a:t>
            </a:r>
            <a:r>
              <a:rPr lang="it-IT" dirty="0" err="1" smtClean="0"/>
              <a:t>his</a:t>
            </a:r>
            <a:r>
              <a:rPr lang="it-IT" dirty="0" smtClean="0"/>
              <a:t> </a:t>
            </a:r>
            <a:r>
              <a:rPr lang="it-IT" dirty="0" err="1" smtClean="0"/>
              <a:t>choice</a:t>
            </a:r>
            <a:endParaRPr lang="it-IT" dirty="0" smtClean="0"/>
          </a:p>
          <a:p>
            <a:pPr lvl="1"/>
            <a:endParaRPr lang="it-IT" dirty="0" smtClean="0"/>
          </a:p>
          <a:p>
            <a:pPr lvl="1"/>
            <a:endParaRPr lang="it-IT"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Open </a:t>
            </a:r>
            <a:r>
              <a:rPr lang="it-IT" dirty="0" err="1" smtClean="0"/>
              <a:t>issues</a:t>
            </a:r>
            <a:endParaRPr lang="fr-FR" dirty="0"/>
          </a:p>
        </p:txBody>
      </p:sp>
      <p:sp>
        <p:nvSpPr>
          <p:cNvPr id="5" name="Segnaposto contenuto 4"/>
          <p:cNvSpPr>
            <a:spLocks noGrp="1"/>
          </p:cNvSpPr>
          <p:nvPr>
            <p:ph idx="1"/>
          </p:nvPr>
        </p:nvSpPr>
        <p:spPr/>
        <p:txBody>
          <a:bodyPr/>
          <a:lstStyle/>
          <a:p>
            <a:r>
              <a:rPr lang="it-IT" dirty="0" err="1" smtClean="0"/>
              <a:t>What</a:t>
            </a:r>
            <a:r>
              <a:rPr lang="it-IT" dirty="0" smtClean="0"/>
              <a:t> </a:t>
            </a:r>
            <a:r>
              <a:rPr lang="it-IT" dirty="0" err="1" smtClean="0"/>
              <a:t>about</a:t>
            </a:r>
            <a:r>
              <a:rPr lang="it-IT" dirty="0" smtClean="0"/>
              <a:t> </a:t>
            </a:r>
            <a:r>
              <a:rPr lang="it-IT" dirty="0" err="1" smtClean="0"/>
              <a:t>websockets</a:t>
            </a:r>
            <a:r>
              <a:rPr lang="it-IT" dirty="0" smtClean="0"/>
              <a:t> </a:t>
            </a:r>
            <a:r>
              <a:rPr lang="it-IT" dirty="0" err="1" smtClean="0"/>
              <a:t>as</a:t>
            </a:r>
            <a:r>
              <a:rPr lang="it-IT" dirty="0" smtClean="0"/>
              <a:t> </a:t>
            </a:r>
            <a:r>
              <a:rPr lang="it-IT" dirty="0" err="1" smtClean="0"/>
              <a:t>further</a:t>
            </a:r>
            <a:r>
              <a:rPr lang="it-IT" dirty="0" smtClean="0"/>
              <a:t> </a:t>
            </a:r>
            <a:r>
              <a:rPr lang="it-IT" dirty="0" err="1" smtClean="0"/>
              <a:t>push</a:t>
            </a:r>
            <a:r>
              <a:rPr lang="it-IT" dirty="0" smtClean="0"/>
              <a:t> </a:t>
            </a:r>
            <a:r>
              <a:rPr lang="it-IT" dirty="0" err="1" smtClean="0"/>
              <a:t>channel</a:t>
            </a:r>
            <a:r>
              <a:rPr lang="it-IT" dirty="0" smtClean="0"/>
              <a:t> </a:t>
            </a:r>
            <a:r>
              <a:rPr lang="it-IT" dirty="0" err="1" smtClean="0"/>
              <a:t>to</a:t>
            </a:r>
            <a:r>
              <a:rPr lang="it-IT" dirty="0" smtClean="0"/>
              <a:t> </a:t>
            </a:r>
            <a:r>
              <a:rPr lang="it-IT" dirty="0" err="1" smtClean="0"/>
              <a:t>be</a:t>
            </a:r>
            <a:r>
              <a:rPr lang="it-IT" dirty="0" smtClean="0"/>
              <a:t> </a:t>
            </a:r>
            <a:r>
              <a:rPr lang="it-IT" dirty="0" err="1" smtClean="0"/>
              <a:t>negotiated</a:t>
            </a:r>
            <a:r>
              <a:rPr lang="it-IT" dirty="0" smtClean="0"/>
              <a:t>?</a:t>
            </a: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14865</TotalTime>
  <Pages>15</Pages>
  <Words>1022</Words>
  <Application>Microsoft Office PowerPoint</Application>
  <PresentationFormat>Personalizzato</PresentationFormat>
  <Paragraphs>106</Paragraphs>
  <Slides>11</Slides>
  <Notes>4</Notes>
  <HiddenSlides>0</HiddenSlides>
  <MMClips>0</MMClips>
  <ScaleCrop>false</ScaleCrop>
  <HeadingPairs>
    <vt:vector size="4" baseType="variant">
      <vt:variant>
        <vt:lpstr>Tema</vt:lpstr>
      </vt:variant>
      <vt:variant>
        <vt:i4>1</vt:i4>
      </vt:variant>
      <vt:variant>
        <vt:lpstr>Titoli diapositive</vt:lpstr>
      </vt:variant>
      <vt:variant>
        <vt:i4>11</vt:i4>
      </vt:variant>
    </vt:vector>
  </HeadingPairs>
  <TitlesOfParts>
    <vt:vector size="12" baseType="lpstr">
      <vt:lpstr>OMA Template</vt:lpstr>
      <vt:lpstr>OMA-CD-AOI-2012-0011-INP_A_proposal_for_AOI_using_PubSubHubbub    A proposal for AOI using PubSubHubbub</vt:lpstr>
      <vt:lpstr>Background</vt:lpstr>
      <vt:lpstr>AOI-based architecture</vt:lpstr>
      <vt:lpstr>Steps</vt:lpstr>
      <vt:lpstr>Steps</vt:lpstr>
      <vt:lpstr>Steps</vt:lpstr>
      <vt:lpstr>Considerations</vt:lpstr>
      <vt:lpstr>Benefits of the solution</vt:lpstr>
      <vt:lpstr>Open issues</vt:lpstr>
      <vt:lpstr>Simplified Architecture with SNEW</vt:lpstr>
      <vt:lpstr>References</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
  <dc:creator/>
  <cp:keywords/>
  <dc:description>_x000d_Rev PA1</dc:description>
  <cp:lastModifiedBy>rev</cp:lastModifiedBy>
  <cp:revision>484</cp:revision>
  <cp:lastPrinted>1999-04-27T06:51:51Z</cp:lastPrinted>
  <dcterms:created xsi:type="dcterms:W3CDTF">2002-03-19T14:05:12Z</dcterms:created>
  <dcterms:modified xsi:type="dcterms:W3CDTF">2012-12-04T11:14:02Z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