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328" r:id="rId2"/>
    <p:sldId id="326" r:id="rId3"/>
    <p:sldId id="337" r:id="rId4"/>
    <p:sldId id="338" r:id="rId5"/>
    <p:sldId id="331" r:id="rId6"/>
    <p:sldId id="329" r:id="rId7"/>
    <p:sldId id="339" r:id="rId8"/>
    <p:sldId id="340" r:id="rId9"/>
    <p:sldId id="336" r:id="rId10"/>
    <p:sldId id="341"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480024"/>
    <a:srgbClr val="FFFF99"/>
    <a:srgbClr val="CC0000"/>
    <a:srgbClr val="FFCCCC"/>
    <a:srgbClr val="FEEDCE"/>
    <a:srgbClr val="FC3B2C"/>
    <a:srgbClr val="CCFFCC"/>
    <a:srgbClr val="CC6600"/>
    <a:srgbClr val="FDB5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autoAdjust="0"/>
    <p:restoredTop sz="95683" autoAdjust="0"/>
  </p:normalViewPr>
  <p:slideViewPr>
    <p:cSldViewPr>
      <p:cViewPr>
        <p:scale>
          <a:sx n="60" d="100"/>
          <a:sy n="60" d="100"/>
        </p:scale>
        <p:origin x="-2112" y="-26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88" y="-8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4915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808153739"/>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p:cNvSpPr>
            <a:spLocks noGrp="1" noRot="1" noChangeAspect="1" noTextEdit="1"/>
          </p:cNvSpPr>
          <p:nvPr>
            <p:ph type="sldImg"/>
          </p:nvPr>
        </p:nvSpPr>
        <p:spPr>
          <a:ln/>
        </p:spPr>
      </p:sp>
      <p:sp>
        <p:nvSpPr>
          <p:cNvPr id="17411" name="ノート プレースホルダー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kumimoji="1" lang="ja-JP" altLang="en-US" smtClean="0">
              <a:latin typeface="Arial" panose="020B0604020202020204" pitchFamily="34" charset="0"/>
            </a:endParaRPr>
          </a:p>
        </p:txBody>
      </p:sp>
    </p:spTree>
    <p:extLst>
      <p:ext uri="{BB962C8B-B14F-4D97-AF65-F5344CB8AC3E}">
        <p14:creationId xmlns:p14="http://schemas.microsoft.com/office/powerpoint/2010/main" val="973009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923971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0877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84026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06265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81894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22950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9247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523828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479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54996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29482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34925"/>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nSpc>
                <a:spcPct val="90000"/>
              </a:lnSpc>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ja-JP"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nSpc>
                <a:spcPct val="90000"/>
              </a:lnSpc>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9pPr>
          </a:lstStyle>
          <a:p>
            <a:pPr>
              <a:lnSpc>
                <a:spcPct val="90000"/>
              </a:lnSpc>
              <a:defRPr/>
            </a:pPr>
            <a:r>
              <a:rPr lang="en-GB" altLang="ja-JP" sz="1000" b="1" smtClean="0">
                <a:ea typeface="ＭＳ Ｐゴシック" pitchFamily="50" charset="-128"/>
                <a:cs typeface="Times New Roman" pitchFamily="18" charset="0"/>
              </a:rPr>
              <a:t>© 2014 Open Mobile Alliance Ltd.  All Rights Reserved.</a:t>
            </a:r>
            <a:endParaRPr lang="en-US" altLang="zh-CN" sz="1000" b="1" smtClean="0">
              <a:ea typeface="SimSun" pitchFamily="2" charset="-122"/>
              <a:cs typeface="Times New Roman" pitchFamily="18" charset="0"/>
            </a:endParaRPr>
          </a:p>
          <a:p>
            <a:pPr>
              <a:lnSpc>
                <a:spcPct val="90000"/>
              </a:lnSpc>
              <a:defRPr/>
            </a:pPr>
            <a:r>
              <a:rPr lang="en-US" altLang="zh-CN" sz="900" b="1" smtClean="0">
                <a:latin typeface="Arial Narrow" pitchFamily="34" charset="0"/>
                <a:ea typeface="SimSun" pitchFamily="2"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106165" y="6694917"/>
            <a:ext cx="4343400" cy="235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sz="1050" dirty="0" smtClean="0"/>
              <a:t>OMA-CD-DWAPI-2015-0044-INP_Feedback_to_the_issues_of_0043</a:t>
            </a:r>
            <a:endParaRPr lang="en-US" altLang="zh-CN" sz="1050" b="1" dirty="0" smtClean="0">
              <a:latin typeface="Arial Narrow" pitchFamily="34" charset="0"/>
              <a:ea typeface="宋体" pitchFamily="2" charset="-122"/>
            </a:endParaRP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pPr>
            <a:r>
              <a:rPr lang="en-US" altLang="zh-CN" sz="1800" b="1">
                <a:latin typeface="Arial Narrow" panose="020B0606020202030204" pitchFamily="34" charset="0"/>
                <a:ea typeface="SimSun" panose="02010600030101010101" pitchFamily="2" charset="-122"/>
              </a:rPr>
              <a:t>Slide #</a:t>
            </a:r>
            <a:fld id="{BED22B31-658E-4ED0-9CFE-DA73753E2E14}" type="slidenum">
              <a:rPr lang="en-US" altLang="zh-CN" sz="1800" b="1">
                <a:latin typeface="Arial Narrow" panose="020B0606020202030204" pitchFamily="34" charset="0"/>
                <a:ea typeface="SimSun" panose="02010600030101010101" pitchFamily="2" charset="-122"/>
              </a:rPr>
              <a:pPr algn="r">
                <a:lnSpc>
                  <a:spcPct val="90000"/>
                </a:lnSpc>
              </a:pPr>
              <a:t>‹#›</a:t>
            </a:fld>
            <a:r>
              <a:rPr lang="en-US" altLang="zh-CN" sz="1800" b="1">
                <a:latin typeface="Arial Narrow" panose="020B0606020202030204" pitchFamily="34" charset="0"/>
                <a:ea typeface="SimSun" panose="02010600030101010101" pitchFamily="2" charset="-122"/>
              </a:rPr>
              <a:t/>
            </a:r>
            <a:br>
              <a:rPr lang="en-US" altLang="zh-CN" sz="1800" b="1">
                <a:latin typeface="Arial Narrow" panose="020B0606020202030204" pitchFamily="34" charset="0"/>
                <a:ea typeface="SimSun" panose="02010600030101010101" pitchFamily="2" charset="-122"/>
              </a:rPr>
            </a:br>
            <a:r>
              <a:rPr lang="en-US" altLang="zh-CN" sz="500">
                <a:solidFill>
                  <a:srgbClr val="999999"/>
                </a:solidFill>
                <a:ea typeface="SimSun" panose="02010600030101010101" pitchFamily="2" charset="-122"/>
              </a:rPr>
              <a:t>[OMA-Template-SlideDeck-20140101-I]</a:t>
            </a:r>
            <a:endParaRPr lang="en-US" altLang="zh-CN" sz="1800" b="1">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SimSun" panose="02010600030101010101" pitchFamily="2" charset="-122"/>
              </a:rPr>
              <a:t>	Submitted To:	CD </a:t>
            </a:r>
            <a:r>
              <a:rPr lang="en-US" altLang="zh-CN" b="1" dirty="0" smtClean="0">
                <a:latin typeface="Tahoma" panose="020B0604030504040204" pitchFamily="34" charset="0"/>
                <a:ea typeface="SimSun" panose="02010600030101010101" pitchFamily="2" charset="-122"/>
              </a:rPr>
              <a:t>(DWAPI)</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Date:	</a:t>
            </a:r>
            <a:r>
              <a:rPr lang="en-US" altLang="zh-CN" b="1" dirty="0" smtClean="0">
                <a:latin typeface="Tahoma" panose="020B0604030504040204" pitchFamily="34" charset="0"/>
                <a:ea typeface="SimSun" panose="02010600030101010101" pitchFamily="2" charset="-122"/>
              </a:rPr>
              <a:t>29</a:t>
            </a:r>
            <a:r>
              <a:rPr lang="en-US" altLang="zh-CN" b="1" dirty="0" smtClean="0">
                <a:latin typeface="Tahoma" panose="020B0604030504040204" pitchFamily="34" charset="0"/>
                <a:ea typeface="SimSun" panose="02010600030101010101" pitchFamily="2" charset="-122"/>
              </a:rPr>
              <a:t> </a:t>
            </a:r>
            <a:r>
              <a:rPr lang="en-US" altLang="zh-CN" b="1" dirty="0" smtClean="0">
                <a:latin typeface="Tahoma" panose="020B0604030504040204" pitchFamily="34" charset="0"/>
                <a:ea typeface="SimSun" panose="02010600030101010101" pitchFamily="2" charset="-122"/>
              </a:rPr>
              <a:t>November 2015</a:t>
            </a:r>
            <a:r>
              <a:rPr lang="en-US" altLang="zh-CN" b="1" dirty="0">
                <a:latin typeface="Tahoma" panose="020B0604030504040204" pitchFamily="34" charset="0"/>
                <a:ea typeface="SimSun" panose="02010600030101010101" pitchFamily="2" charset="-122"/>
              </a:rPr>
              <a:t>	</a:t>
            </a:r>
          </a:p>
          <a:p>
            <a:pPr>
              <a:lnSpc>
                <a:spcPct val="95000"/>
              </a:lnSpc>
              <a:spcAft>
                <a:spcPct val="35000"/>
              </a:spcAft>
            </a:pPr>
            <a:r>
              <a:rPr lang="en-US" altLang="zh-CN"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SimSun" panose="02010600030101010101" pitchFamily="2" charset="-122"/>
              </a:rPr>
              <a:t>	Contact:	</a:t>
            </a:r>
            <a:r>
              <a:rPr lang="en-US" altLang="zh-CN" sz="1800" b="1" dirty="0" smtClean="0">
                <a:latin typeface="Tahoma" panose="020B0604030504040204" pitchFamily="34" charset="0"/>
                <a:ea typeface="SimSun" panose="02010600030101010101" pitchFamily="2" charset="-122"/>
              </a:rPr>
              <a:t>Max </a:t>
            </a:r>
            <a:r>
              <a:rPr lang="en-US" altLang="zh-CN" sz="1800" b="1" dirty="0" err="1">
                <a:latin typeface="Tahoma" panose="020B0604030504040204" pitchFamily="34" charset="0"/>
                <a:ea typeface="SimSun" panose="02010600030101010101" pitchFamily="2" charset="-122"/>
              </a:rPr>
              <a:t>Hata</a:t>
            </a:r>
            <a:r>
              <a:rPr lang="en-US" altLang="zh-CN" sz="1800" b="1" dirty="0">
                <a:latin typeface="Tahoma" panose="020B0604030504040204" pitchFamily="34" charset="0"/>
                <a:ea typeface="SimSun" panose="02010600030101010101" pitchFamily="2" charset="-122"/>
              </a:rPr>
              <a:t>, masato.hata.uf@s1.nttdocomo.com</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r>
              <a:rPr lang="en-US" altLang="zh-CN" sz="1800" b="1" dirty="0" err="1" smtClean="0">
                <a:latin typeface="Tahoma" panose="020B0604030504040204" pitchFamily="34" charset="0"/>
                <a:ea typeface="SimSun" panose="02010600030101010101" pitchFamily="2" charset="-122"/>
              </a:rPr>
              <a:t>Takafumi</a:t>
            </a:r>
            <a:r>
              <a:rPr lang="en-US" altLang="zh-CN" sz="1800" b="1" dirty="0" smtClean="0">
                <a:latin typeface="Tahoma" panose="020B0604030504040204" pitchFamily="34" charset="0"/>
                <a:ea typeface="SimSun" panose="02010600030101010101" pitchFamily="2" charset="-122"/>
              </a:rPr>
              <a:t> </a:t>
            </a:r>
            <a:r>
              <a:rPr lang="en-US" altLang="zh-CN" sz="1800" b="1" dirty="0" err="1">
                <a:latin typeface="Tahoma" panose="020B0604030504040204" pitchFamily="34" charset="0"/>
                <a:ea typeface="SimSun" panose="02010600030101010101" pitchFamily="2" charset="-122"/>
              </a:rPr>
              <a:t>Yamazoe</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yamazoet@nttdocomo.com</a:t>
            </a:r>
            <a:endParaRPr lang="en-US" altLang="zh-CN" sz="1800"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smtClean="0">
                <a:latin typeface="Tahoma" panose="020B0604030504040204" pitchFamily="34" charset="0"/>
                <a:ea typeface="SimSun" panose="02010600030101010101" pitchFamily="2" charset="-122"/>
              </a:rPr>
              <a:t>	Source:	NTT DOCOMO</a:t>
            </a:r>
            <a:endParaRPr lang="en-US" altLang="zh-CN" b="1" dirty="0">
              <a:latin typeface="Tahoma" panose="020B0604030504040204" pitchFamily="34" charset="0"/>
              <a:ea typeface="SimSun" panose="02010600030101010101"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a:ea typeface="SimSun" panose="02010600030101010101" pitchFamily="2" charset="-122"/>
              </a:rPr>
              <a:t>OMA-CD-DWAPI-2015-0049</a:t>
            </a:r>
            <a:r>
              <a:rPr lang="en-US" altLang="zh-CN" sz="2000" dirty="0" smtClean="0">
                <a:ea typeface="SimSun" panose="02010600030101010101" pitchFamily="2" charset="-122"/>
              </a:rPr>
              <a:t/>
            </a:r>
            <a:br>
              <a:rPr lang="en-US" altLang="zh-CN" sz="2000" dirty="0" smtClean="0">
                <a:ea typeface="SimSun" panose="02010600030101010101" pitchFamily="2" charset="-122"/>
              </a:rPr>
            </a:br>
            <a:r>
              <a:rPr lang="en-US" altLang="zh-CN" sz="2800" dirty="0" smtClean="0">
                <a:ea typeface="SimSun" panose="02010600030101010101" pitchFamily="2" charset="-122"/>
              </a:rPr>
              <a:t>PCH State </a:t>
            </a:r>
            <a:r>
              <a:rPr lang="en-US" altLang="zh-CN" sz="2800" dirty="0">
                <a:ea typeface="SimSun" panose="02010600030101010101" pitchFamily="2" charset="-122"/>
              </a:rPr>
              <a:t>D</a:t>
            </a:r>
            <a:r>
              <a:rPr lang="en-US" altLang="zh-CN" sz="2800" dirty="0" smtClean="0">
                <a:ea typeface="SimSun" panose="02010600030101010101" pitchFamily="2" charset="-122"/>
              </a:rPr>
              <a:t>iagram and Error Handling</a:t>
            </a:r>
            <a:endParaRPr lang="en-US" altLang="zh-CN" sz="1600" dirty="0" smtClean="0">
              <a:ea typeface="SimSun" panose="02010600030101010101"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dirty="0" smtClean="0">
                <a:solidFill>
                  <a:srgbClr val="800000"/>
                </a:solidFill>
                <a:latin typeface="Tahoma" panose="020B0604030504040204" pitchFamily="34" charset="0"/>
                <a:ea typeface="SimSun" panose="02010600030101010101" pitchFamily="2" charset="-122"/>
              </a:rPr>
              <a:t>X</a:t>
            </a:r>
            <a:endParaRPr lang="en-US" altLang="zh-CN" sz="1800" b="1" dirty="0">
              <a:solidFill>
                <a:srgbClr val="800000"/>
              </a:solidFill>
              <a:latin typeface="Tahoma" panose="020B0604030504040204" pitchFamily="34" charset="0"/>
              <a:ea typeface="SimSun" panose="02010600030101010101" pitchFamily="2" charset="-122"/>
            </a:endParaRP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US" altLang="zh-CN" sz="1800" b="1" dirty="0">
              <a:solidFill>
                <a:srgbClr val="800000"/>
              </a:solidFill>
              <a:latin typeface="Tahoma" panose="020B0604030504040204" pitchFamily="34" charset="0"/>
              <a:ea typeface="SimSun" panose="02010600030101010101"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SimSun" panose="02010600030101010101" pitchFamily="2" charset="-122"/>
                <a:cs typeface="Times New Roman" panose="02020603050405020304" pitchFamily="18" charset="0"/>
                <a:hlinkClick r:id="rId4"/>
              </a:rPr>
              <a:t>http://www.openmobilealliance.org/UseAgreement.html</a:t>
            </a:r>
            <a:r>
              <a:rPr lang="en-US"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SimSun"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33946399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Policy for asynchronous messages</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 </a:t>
            </a:r>
            <a:r>
              <a:rPr kumimoji="1" lang="en-US" altLang="ja-JP" dirty="0" smtClean="0">
                <a:solidFill>
                  <a:schemeClr val="tx1"/>
                </a:solidFill>
              </a:rPr>
              <a:t>Plug-In SHALL send a measurement result to the application upon Plug-In obtaining a new measurement result from the device</a:t>
            </a:r>
          </a:p>
          <a:p>
            <a:r>
              <a:rPr kumimoji="1" lang="en-US" altLang="ja-JP" dirty="0">
                <a:solidFill>
                  <a:schemeClr val="tx1"/>
                </a:solidFill>
              </a:rPr>
              <a:t> </a:t>
            </a:r>
            <a:r>
              <a:rPr kumimoji="1" lang="en-US" altLang="ja-JP" dirty="0" smtClean="0">
                <a:solidFill>
                  <a:schemeClr val="tx1"/>
                </a:solidFill>
              </a:rPr>
              <a:t>If </a:t>
            </a:r>
            <a:r>
              <a:rPr kumimoji="1" lang="en-US" altLang="ja-JP" dirty="0">
                <a:solidFill>
                  <a:schemeClr val="tx1"/>
                </a:solidFill>
              </a:rPr>
              <a:t>Plug-In does not obtain the measurement </a:t>
            </a:r>
            <a:r>
              <a:rPr kumimoji="1" lang="en-US" altLang="ja-JP" dirty="0" smtClean="0">
                <a:solidFill>
                  <a:schemeClr val="tx1"/>
                </a:solidFill>
              </a:rPr>
              <a:t>result, Plug-In SHALL send an error with an error code that represents the measurement state of the Plug-In</a:t>
            </a:r>
          </a:p>
        </p:txBody>
      </p:sp>
      <p:sp>
        <p:nvSpPr>
          <p:cNvPr id="6" name="テキスト ボックス 5"/>
          <p:cNvSpPr txBox="1"/>
          <p:nvPr/>
        </p:nvSpPr>
        <p:spPr>
          <a:xfrm>
            <a:off x="1557337" y="4883150"/>
            <a:ext cx="5933034" cy="400110"/>
          </a:xfrm>
          <a:prstGeom prst="rect">
            <a:avLst/>
          </a:prstGeom>
          <a:solidFill>
            <a:schemeClr val="accent2">
              <a:lumMod val="20000"/>
              <a:lumOff val="80000"/>
            </a:schemeClr>
          </a:solidFill>
        </p:spPr>
        <p:txBody>
          <a:bodyPr wrap="none" rtlCol="0">
            <a:spAutoFit/>
          </a:bodyPr>
          <a:lstStyle/>
          <a:p>
            <a:r>
              <a:rPr kumimoji="1" lang="en-US" altLang="ja-JP" b="1" dirty="0" smtClean="0">
                <a:solidFill>
                  <a:srgbClr val="480024"/>
                </a:solidFill>
              </a:rPr>
              <a:t>This policy will be reflected to all the PCH </a:t>
            </a:r>
            <a:r>
              <a:rPr kumimoji="1" lang="en-US" altLang="ja-JP" b="1" dirty="0" err="1" smtClean="0">
                <a:solidFill>
                  <a:srgbClr val="480024"/>
                </a:solidFill>
              </a:rPr>
              <a:t>TSes</a:t>
            </a:r>
            <a:endParaRPr kumimoji="1" lang="ja-JP" altLang="en-US" b="1" dirty="0">
              <a:solidFill>
                <a:srgbClr val="480024"/>
              </a:solidFill>
            </a:endParaRPr>
          </a:p>
        </p:txBody>
      </p:sp>
    </p:spTree>
    <p:extLst>
      <p:ext uri="{BB962C8B-B14F-4D97-AF65-F5344CB8AC3E}">
        <p14:creationId xmlns:p14="http://schemas.microsoft.com/office/powerpoint/2010/main" val="11358252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Outline</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 The current PCH specs don't specify the way to report measurement state to apps</a:t>
            </a:r>
          </a:p>
          <a:p>
            <a:r>
              <a:rPr kumimoji="1" lang="en-US" altLang="zh-CN" sz="2400" dirty="0" smtClean="0">
                <a:ea typeface="SimSun" panose="02010600030101010101" pitchFamily="2" charset="-122"/>
              </a:rPr>
              <a:t>When apps send an one-shot request, if the Plug-In don't have any measurement values, the Plug-In is supposed to return an error to the application</a:t>
            </a:r>
            <a:endParaRPr kumimoji="1" lang="en-US" altLang="zh-CN" sz="2400" dirty="0">
              <a:ea typeface="SimSun" panose="02010600030101010101" pitchFamily="2" charset="-122"/>
            </a:endParaRPr>
          </a:p>
          <a:p>
            <a:r>
              <a:rPr kumimoji="1" lang="en-US" altLang="zh-CN" sz="2400" dirty="0" smtClean="0">
                <a:ea typeface="SimSun" panose="02010600030101010101" pitchFamily="2" charset="-122"/>
              </a:rPr>
              <a:t>But the app is not able to know the reasons why they received errors</a:t>
            </a:r>
          </a:p>
          <a:p>
            <a:r>
              <a:rPr kumimoji="1" lang="en-US" altLang="zh-CN" sz="2400" dirty="0" smtClean="0">
                <a:ea typeface="SimSun" panose="02010600030101010101" pitchFamily="2" charset="-122"/>
              </a:rPr>
              <a:t>This INPUT shows the measurement state transition and propose a framework for the error handling for apps</a:t>
            </a:r>
          </a:p>
        </p:txBody>
      </p:sp>
      <p:sp>
        <p:nvSpPr>
          <p:cNvPr id="4" name="テキスト ボックス 3"/>
          <p:cNvSpPr txBox="1"/>
          <p:nvPr/>
        </p:nvSpPr>
        <p:spPr>
          <a:xfrm>
            <a:off x="274253" y="5482570"/>
            <a:ext cx="8864671" cy="523220"/>
          </a:xfrm>
          <a:prstGeom prst="rect">
            <a:avLst/>
          </a:prstGeom>
          <a:solidFill>
            <a:srgbClr val="FFFF99"/>
          </a:solidFill>
        </p:spPr>
        <p:txBody>
          <a:bodyPr wrap="none" rtlCol="0">
            <a:spAutoFit/>
          </a:bodyPr>
          <a:lstStyle/>
          <a:p>
            <a:r>
              <a:rPr kumimoji="1" lang="en-US" altLang="ja-JP" sz="1400" dirty="0" smtClean="0">
                <a:solidFill>
                  <a:srgbClr val="480024"/>
                </a:solidFill>
              </a:rPr>
              <a:t>Explains the background for :</a:t>
            </a:r>
          </a:p>
          <a:p>
            <a:r>
              <a:rPr kumimoji="1" lang="en-US" altLang="ja-JP" sz="1400" dirty="0" smtClean="0">
                <a:solidFill>
                  <a:srgbClr val="480024"/>
                </a:solidFill>
              </a:rPr>
              <a:t>OMA-CD-DWAPI-2015-0048-CR_7.3_Behaviours_of_Plug_Ins_for_reporting_measurements_to_applications</a:t>
            </a:r>
            <a:endParaRPr kumimoji="1" lang="ja-JP" altLang="en-US" sz="1400" dirty="0">
              <a:solidFill>
                <a:srgbClr val="480024"/>
              </a:solidFill>
            </a:endParaRPr>
          </a:p>
        </p:txBody>
      </p:sp>
    </p:spTree>
    <p:extLst>
      <p:ext uri="{BB962C8B-B14F-4D97-AF65-F5344CB8AC3E}">
        <p14:creationId xmlns:p14="http://schemas.microsoft.com/office/powerpoint/2010/main" val="35847138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Measurement states</a:t>
            </a:r>
            <a:endParaRPr lang="ja-JP" altLang="en-US" dirty="0"/>
          </a:p>
        </p:txBody>
      </p:sp>
      <p:sp>
        <p:nvSpPr>
          <p:cNvPr id="19" name="コンテンツ プレースホルダー 18"/>
          <p:cNvSpPr>
            <a:spLocks noGrp="1"/>
          </p:cNvSpPr>
          <p:nvPr>
            <p:ph idx="1"/>
          </p:nvPr>
        </p:nvSpPr>
        <p:spPr/>
        <p:txBody>
          <a:bodyPr/>
          <a:lstStyle/>
          <a:p>
            <a:pPr marL="0" indent="0">
              <a:buNone/>
            </a:pPr>
            <a:r>
              <a:rPr kumimoji="1" lang="en-US" altLang="ja-JP" sz="2000" dirty="0"/>
              <a:t>All types of PCH devices are always in one of the states as </a:t>
            </a:r>
            <a:r>
              <a:rPr kumimoji="1" lang="en-US" altLang="ja-JP" sz="2000" dirty="0" smtClean="0"/>
              <a:t>follows:</a:t>
            </a:r>
          </a:p>
          <a:p>
            <a:pPr marL="0" indent="0">
              <a:buNone/>
            </a:pPr>
            <a:endParaRPr kumimoji="1" lang="en-US" altLang="ja-JP" sz="2000" dirty="0"/>
          </a:p>
          <a:p>
            <a:pPr marL="0" indent="0">
              <a:buNone/>
            </a:pPr>
            <a:r>
              <a:rPr kumimoji="1" lang="en-US" altLang="ja-JP" sz="2000" dirty="0"/>
              <a:t>1) </a:t>
            </a:r>
            <a:r>
              <a:rPr kumimoji="1" lang="en-US" altLang="ja-JP" sz="2000" b="1" dirty="0"/>
              <a:t>DISCONNECTED</a:t>
            </a:r>
          </a:p>
          <a:p>
            <a:pPr marL="230188" lvl="1" indent="0">
              <a:buNone/>
            </a:pPr>
            <a:r>
              <a:rPr kumimoji="1" lang="en-US" altLang="ja-JP" sz="1800" dirty="0"/>
              <a:t>Plug-In </a:t>
            </a:r>
            <a:r>
              <a:rPr kumimoji="1" lang="en-US" altLang="ja-JP" sz="1800" dirty="0" smtClean="0"/>
              <a:t>is not connect </a:t>
            </a:r>
            <a:r>
              <a:rPr kumimoji="1" lang="en-US" altLang="ja-JP" sz="1800" dirty="0"/>
              <a:t>to any devices</a:t>
            </a:r>
          </a:p>
          <a:p>
            <a:pPr marL="0" indent="0">
              <a:buNone/>
            </a:pPr>
            <a:r>
              <a:rPr kumimoji="1" lang="en-US" altLang="ja-JP" sz="2000" dirty="0"/>
              <a:t>2) </a:t>
            </a:r>
            <a:r>
              <a:rPr kumimoji="1" lang="en-US" altLang="ja-JP" sz="2000" b="1" dirty="0"/>
              <a:t>READY</a:t>
            </a:r>
          </a:p>
          <a:p>
            <a:pPr marL="230188" lvl="1" indent="0">
              <a:buNone/>
            </a:pPr>
            <a:r>
              <a:rPr kumimoji="1" lang="en-US" altLang="ja-JP" sz="1800" dirty="0"/>
              <a:t>Plug-In </a:t>
            </a:r>
            <a:r>
              <a:rPr kumimoji="1" lang="en-US" altLang="ja-JP" sz="1800" dirty="0" smtClean="0"/>
              <a:t>is connected </a:t>
            </a:r>
            <a:r>
              <a:rPr kumimoji="1" lang="en-US" altLang="ja-JP" sz="1800" dirty="0"/>
              <a:t>to the targeted device, </a:t>
            </a:r>
            <a:r>
              <a:rPr kumimoji="1" lang="en-US" altLang="ja-JP" sz="1800" dirty="0" smtClean="0"/>
              <a:t>and </a:t>
            </a:r>
            <a:r>
              <a:rPr kumimoji="1" lang="en-US" altLang="ja-JP" sz="1800" dirty="0"/>
              <a:t>measurement </a:t>
            </a:r>
            <a:r>
              <a:rPr kumimoji="1" lang="en-US" altLang="ja-JP" sz="1800" dirty="0" smtClean="0"/>
              <a:t>is ready to start.</a:t>
            </a:r>
            <a:endParaRPr kumimoji="1" lang="en-US" altLang="ja-JP" sz="1800" dirty="0"/>
          </a:p>
          <a:p>
            <a:pPr marL="0" indent="0">
              <a:buNone/>
            </a:pPr>
            <a:r>
              <a:rPr kumimoji="1" lang="en-US" altLang="ja-JP" sz="2000" dirty="0"/>
              <a:t>3) </a:t>
            </a:r>
            <a:r>
              <a:rPr kumimoji="1" lang="en-US" altLang="ja-JP" sz="2000" b="1" dirty="0"/>
              <a:t>MEASURING</a:t>
            </a:r>
          </a:p>
          <a:p>
            <a:pPr marL="230188" lvl="1" indent="0">
              <a:buNone/>
            </a:pPr>
            <a:r>
              <a:rPr kumimoji="1" lang="en-US" altLang="ja-JP" sz="1800" dirty="0"/>
              <a:t>Measurement </a:t>
            </a:r>
            <a:r>
              <a:rPr kumimoji="1" lang="en-US" altLang="ja-JP" sz="1800" dirty="0" smtClean="0"/>
              <a:t>is in progress, </a:t>
            </a:r>
            <a:r>
              <a:rPr kumimoji="1" lang="en-US" altLang="ja-JP" sz="1800" dirty="0"/>
              <a:t>but no measurement result has </a:t>
            </a:r>
            <a:r>
              <a:rPr kumimoji="1" lang="en-US" altLang="ja-JP" sz="1800" dirty="0" smtClean="0"/>
              <a:t>been </a:t>
            </a:r>
            <a:r>
              <a:rPr kumimoji="1" lang="en-US" altLang="ja-JP" sz="1800" dirty="0"/>
              <a:t>returned from the device</a:t>
            </a:r>
          </a:p>
          <a:p>
            <a:pPr marL="0" indent="0">
              <a:buNone/>
            </a:pPr>
            <a:r>
              <a:rPr kumimoji="1" lang="en-US" altLang="ja-JP" sz="2000" dirty="0"/>
              <a:t>4) </a:t>
            </a:r>
            <a:r>
              <a:rPr kumimoji="1" lang="en-US" altLang="ja-JP" sz="2000" b="1" dirty="0"/>
              <a:t>AVAILABLE</a:t>
            </a:r>
          </a:p>
          <a:p>
            <a:pPr marL="230188" lvl="1" indent="0">
              <a:buNone/>
            </a:pPr>
            <a:r>
              <a:rPr kumimoji="1" lang="en-US" altLang="ja-JP" sz="1800" dirty="0" smtClean="0"/>
              <a:t>Plug-In has received </a:t>
            </a:r>
            <a:r>
              <a:rPr kumimoji="1" lang="en-US" altLang="ja-JP" sz="1800" dirty="0"/>
              <a:t>the latest </a:t>
            </a:r>
            <a:r>
              <a:rPr kumimoji="1" lang="en-US" altLang="ja-JP" sz="1800" dirty="0" smtClean="0"/>
              <a:t>measurement from the device and it is available for applications</a:t>
            </a:r>
          </a:p>
          <a:p>
            <a:pPr marL="0" indent="0">
              <a:buNone/>
            </a:pPr>
            <a:r>
              <a:rPr kumimoji="1" lang="en-US" altLang="ja-JP" sz="2000" dirty="0" smtClean="0"/>
              <a:t>5) </a:t>
            </a:r>
            <a:r>
              <a:rPr kumimoji="1" lang="en-US" altLang="ja-JP" sz="2000" b="1" dirty="0" smtClean="0"/>
              <a:t>MEASUREMENT_ERROR</a:t>
            </a:r>
          </a:p>
          <a:p>
            <a:pPr marL="230188" lvl="1" indent="0">
              <a:buNone/>
            </a:pPr>
            <a:r>
              <a:rPr kumimoji="1" lang="en-US" altLang="ja-JP" sz="1800" dirty="0" smtClean="0"/>
              <a:t>Measurement has </a:t>
            </a:r>
            <a:r>
              <a:rPr kumimoji="1" lang="en-US" altLang="ja-JP" sz="1800" dirty="0"/>
              <a:t>somehow </a:t>
            </a:r>
            <a:r>
              <a:rPr kumimoji="1" lang="en-US" altLang="ja-JP" sz="1800" dirty="0" smtClean="0"/>
              <a:t>failed, e.g</a:t>
            </a:r>
            <a:r>
              <a:rPr kumimoji="1" lang="en-US" altLang="ja-JP" sz="1800" dirty="0" smtClean="0"/>
              <a:t>.; </a:t>
            </a:r>
            <a:r>
              <a:rPr kumimoji="1" lang="en-US" altLang="ja-JP" sz="1800" dirty="0" smtClean="0"/>
              <a:t>user has </a:t>
            </a:r>
            <a:r>
              <a:rPr kumimoji="1" lang="en-US" altLang="ja-JP" sz="1800" dirty="0" smtClean="0"/>
              <a:t>detached the </a:t>
            </a:r>
            <a:r>
              <a:rPr kumimoji="1" lang="en-US" altLang="ja-JP" sz="1800" dirty="0" smtClean="0"/>
              <a:t>device from body during measurement.</a:t>
            </a:r>
            <a:endParaRPr kumimoji="1" lang="ja-JP" altLang="en-US" sz="1800" dirty="0"/>
          </a:p>
        </p:txBody>
      </p:sp>
      <p:sp>
        <p:nvSpPr>
          <p:cNvPr id="3" name="テキスト ボックス 2"/>
          <p:cNvSpPr txBox="1"/>
          <p:nvPr/>
        </p:nvSpPr>
        <p:spPr>
          <a:xfrm>
            <a:off x="1328737" y="6034435"/>
            <a:ext cx="6478055" cy="400110"/>
          </a:xfrm>
          <a:prstGeom prst="rect">
            <a:avLst/>
          </a:prstGeom>
          <a:solidFill>
            <a:srgbClr val="FFFF99"/>
          </a:solidFill>
        </p:spPr>
        <p:txBody>
          <a:bodyPr wrap="none" rtlCol="0">
            <a:spAutoFit/>
          </a:bodyPr>
          <a:lstStyle/>
          <a:p>
            <a:r>
              <a:rPr kumimoji="1" lang="en-US" altLang="ja-JP" dirty="0" smtClean="0">
                <a:solidFill>
                  <a:srgbClr val="480024"/>
                </a:solidFill>
              </a:rPr>
              <a:t>These states represent what are useful for applications.</a:t>
            </a:r>
            <a:endParaRPr kumimoji="1" lang="ja-JP" altLang="en-US" dirty="0">
              <a:solidFill>
                <a:srgbClr val="480024"/>
              </a:solidFill>
            </a:endParaRPr>
          </a:p>
        </p:txBody>
      </p:sp>
    </p:spTree>
    <p:extLst>
      <p:ext uri="{BB962C8B-B14F-4D97-AF65-F5344CB8AC3E}">
        <p14:creationId xmlns:p14="http://schemas.microsoft.com/office/powerpoint/2010/main" val="23499481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楕円 9"/>
          <p:cNvSpPr/>
          <p:nvPr/>
        </p:nvSpPr>
        <p:spPr bwMode="auto">
          <a:xfrm>
            <a:off x="3463436" y="4868496"/>
            <a:ext cx="2286000" cy="685800"/>
          </a:xfrm>
          <a:prstGeom prst="ellipse">
            <a:avLst/>
          </a:prstGeom>
          <a:solidFill>
            <a:srgbClr val="FFCCCC"/>
          </a:solidFill>
          <a:ln>
            <a:solidFill>
              <a:srgbClr val="C00000"/>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5) MEASUREMENT_ERROR</a:t>
            </a:r>
            <a:endParaRPr kumimoji="0" lang="ja-JP" altLang="en-US" sz="1200" b="0" i="0" u="none" strike="noStrike" cap="none" normalizeH="0" baseline="0" dirty="0" smtClean="0">
              <a:ln>
                <a:noFill/>
              </a:ln>
              <a:solidFill>
                <a:schemeClr val="tx1"/>
              </a:solidFill>
              <a:effectLst/>
              <a:latin typeface="Arial" charset="0"/>
            </a:endParaRPr>
          </a:p>
        </p:txBody>
      </p:sp>
      <p:cxnSp>
        <p:nvCxnSpPr>
          <p:cNvPr id="151" name="曲線コネクタ 150"/>
          <p:cNvCxnSpPr>
            <a:stCxn id="10" idx="6"/>
            <a:endCxn id="11" idx="6"/>
          </p:cNvCxnSpPr>
          <p:nvPr/>
        </p:nvCxnSpPr>
        <p:spPr bwMode="auto">
          <a:xfrm flipV="1">
            <a:off x="5749436" y="2155826"/>
            <a:ext cx="12700" cy="3055570"/>
          </a:xfrm>
          <a:prstGeom prst="curvedConnector3">
            <a:avLst>
              <a:gd name="adj1" fmla="val 10183559"/>
            </a:avLst>
          </a:prstGeom>
          <a:solidFill>
            <a:schemeClr val="accent1"/>
          </a:solidFill>
          <a:ln w="19050" cap="flat" cmpd="sng" algn="ctr">
            <a:solidFill>
              <a:srgbClr val="C00000"/>
            </a:solidFill>
            <a:prstDash val="solid"/>
            <a:round/>
            <a:headEnd type="oval" w="med" len="med"/>
            <a:tailEnd type="triangle"/>
          </a:ln>
          <a:effectLst/>
        </p:spPr>
      </p:cxnSp>
      <p:sp>
        <p:nvSpPr>
          <p:cNvPr id="2" name="タイトル 1"/>
          <p:cNvSpPr>
            <a:spLocks noGrp="1"/>
          </p:cNvSpPr>
          <p:nvPr>
            <p:ph type="title"/>
          </p:nvPr>
        </p:nvSpPr>
        <p:spPr/>
        <p:txBody>
          <a:bodyPr/>
          <a:lstStyle/>
          <a:p>
            <a:r>
              <a:rPr kumimoji="1" lang="en-US" altLang="ja-JP" dirty="0" smtClean="0"/>
              <a:t>Measurement state transition</a:t>
            </a:r>
            <a:endParaRPr kumimoji="1" lang="ja-JP" altLang="en-US" dirty="0"/>
          </a:p>
        </p:txBody>
      </p:sp>
      <p:sp>
        <p:nvSpPr>
          <p:cNvPr id="11" name="楕円 10"/>
          <p:cNvSpPr/>
          <p:nvPr/>
        </p:nvSpPr>
        <p:spPr bwMode="auto">
          <a:xfrm>
            <a:off x="3463436" y="1812926"/>
            <a:ext cx="2286000" cy="685800"/>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algn="ctr">
              <a:lnSpc>
                <a:spcPct val="90000"/>
              </a:lnSpc>
            </a:pPr>
            <a:r>
              <a:rPr lang="en-US" altLang="ja-JP" sz="1200" dirty="0">
                <a:solidFill>
                  <a:schemeClr val="tx1"/>
                </a:solidFill>
                <a:latin typeface="Arial" charset="0"/>
              </a:rPr>
              <a:t>1) DISCONNECTED</a:t>
            </a:r>
            <a:endParaRPr lang="ja-JP" altLang="en-US" sz="1200" dirty="0">
              <a:solidFill>
                <a:schemeClr val="tx1"/>
              </a:solidFill>
              <a:latin typeface="Arial" charset="0"/>
            </a:endParaRPr>
          </a:p>
        </p:txBody>
      </p:sp>
      <p:sp>
        <p:nvSpPr>
          <p:cNvPr id="12" name="楕円 11"/>
          <p:cNvSpPr/>
          <p:nvPr/>
        </p:nvSpPr>
        <p:spPr bwMode="auto">
          <a:xfrm>
            <a:off x="1711935" y="2901951"/>
            <a:ext cx="2286000" cy="685800"/>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algn="ctr">
              <a:lnSpc>
                <a:spcPct val="90000"/>
              </a:lnSpc>
            </a:pPr>
            <a:r>
              <a:rPr lang="en-US" altLang="ja-JP" sz="1200" dirty="0">
                <a:solidFill>
                  <a:schemeClr val="tx1"/>
                </a:solidFill>
                <a:latin typeface="Arial" charset="0"/>
              </a:rPr>
              <a:t>2) READY</a:t>
            </a:r>
            <a:endParaRPr lang="ja-JP" altLang="en-US" sz="1200" dirty="0">
              <a:solidFill>
                <a:schemeClr val="tx1"/>
              </a:solidFill>
              <a:latin typeface="Arial" charset="0"/>
            </a:endParaRPr>
          </a:p>
        </p:txBody>
      </p:sp>
      <p:sp>
        <p:nvSpPr>
          <p:cNvPr id="14" name="楕円 13"/>
          <p:cNvSpPr/>
          <p:nvPr/>
        </p:nvSpPr>
        <p:spPr bwMode="auto">
          <a:xfrm>
            <a:off x="3463436" y="3916486"/>
            <a:ext cx="2286000" cy="685800"/>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algn="ctr">
              <a:lnSpc>
                <a:spcPct val="90000"/>
              </a:lnSpc>
            </a:pPr>
            <a:r>
              <a:rPr lang="en-US" altLang="ja-JP" sz="1200" dirty="0">
                <a:solidFill>
                  <a:schemeClr val="tx1"/>
                </a:solidFill>
                <a:latin typeface="Arial" charset="0"/>
              </a:rPr>
              <a:t>3) MEASURING</a:t>
            </a:r>
            <a:endParaRPr lang="ja-JP" altLang="en-US" sz="1200" dirty="0">
              <a:solidFill>
                <a:schemeClr val="tx1"/>
              </a:solidFill>
              <a:latin typeface="Arial" charset="0"/>
            </a:endParaRPr>
          </a:p>
        </p:txBody>
      </p:sp>
      <p:sp>
        <p:nvSpPr>
          <p:cNvPr id="17" name="楕円 16"/>
          <p:cNvSpPr/>
          <p:nvPr/>
        </p:nvSpPr>
        <p:spPr bwMode="auto">
          <a:xfrm>
            <a:off x="5214937" y="2901950"/>
            <a:ext cx="2286000" cy="685800"/>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algn="ctr">
              <a:lnSpc>
                <a:spcPct val="90000"/>
              </a:lnSpc>
            </a:pPr>
            <a:r>
              <a:rPr lang="en-US" altLang="ja-JP" sz="1200" dirty="0">
                <a:solidFill>
                  <a:schemeClr val="tx1"/>
                </a:solidFill>
                <a:latin typeface="Arial" charset="0"/>
              </a:rPr>
              <a:t>4) AVAILABLE</a:t>
            </a:r>
            <a:endParaRPr lang="ja-JP" altLang="en-US" sz="1200" dirty="0">
              <a:solidFill>
                <a:schemeClr val="tx1"/>
              </a:solidFill>
              <a:latin typeface="Arial" charset="0"/>
            </a:endParaRPr>
          </a:p>
        </p:txBody>
      </p:sp>
      <p:cxnSp>
        <p:nvCxnSpPr>
          <p:cNvPr id="19" name="曲線コネクタ 18"/>
          <p:cNvCxnSpPr>
            <a:stCxn id="11" idx="2"/>
            <a:endCxn id="12" idx="0"/>
          </p:cNvCxnSpPr>
          <p:nvPr/>
        </p:nvCxnSpPr>
        <p:spPr bwMode="auto">
          <a:xfrm rot="10800000" flipV="1">
            <a:off x="2854936" y="2155825"/>
            <a:ext cx="608501" cy="746125"/>
          </a:xfrm>
          <a:prstGeom prst="curvedConnector2">
            <a:avLst/>
          </a:prstGeom>
          <a:solidFill>
            <a:schemeClr val="accent1"/>
          </a:solidFill>
          <a:ln w="19050" cap="flat" cmpd="sng" algn="ctr">
            <a:solidFill>
              <a:schemeClr val="tx1"/>
            </a:solidFill>
            <a:prstDash val="solid"/>
            <a:round/>
            <a:headEnd type="oval" w="med" len="med"/>
            <a:tailEnd type="triangle" w="med" len="med"/>
          </a:ln>
          <a:effectLst/>
        </p:spPr>
      </p:cxnSp>
      <p:cxnSp>
        <p:nvCxnSpPr>
          <p:cNvPr id="21" name="曲線コネクタ 20"/>
          <p:cNvCxnSpPr>
            <a:stCxn id="12" idx="4"/>
            <a:endCxn id="14" idx="2"/>
          </p:cNvCxnSpPr>
          <p:nvPr/>
        </p:nvCxnSpPr>
        <p:spPr bwMode="auto">
          <a:xfrm rot="16200000" flipH="1">
            <a:off x="2823368" y="3619317"/>
            <a:ext cx="671635" cy="608501"/>
          </a:xfrm>
          <a:prstGeom prst="curvedConnector2">
            <a:avLst/>
          </a:prstGeom>
          <a:solidFill>
            <a:schemeClr val="accent1"/>
          </a:solidFill>
          <a:ln w="19050" cap="flat" cmpd="sng" algn="ctr">
            <a:solidFill>
              <a:schemeClr val="tx1"/>
            </a:solidFill>
            <a:prstDash val="solid"/>
            <a:round/>
            <a:headEnd type="oval" w="med" len="med"/>
            <a:tailEnd type="triangle" w="med" len="med"/>
          </a:ln>
          <a:effectLst/>
        </p:spPr>
      </p:cxnSp>
      <p:cxnSp>
        <p:nvCxnSpPr>
          <p:cNvPr id="23" name="曲線コネクタ 22"/>
          <p:cNvCxnSpPr>
            <a:stCxn id="14" idx="6"/>
            <a:endCxn id="17" idx="4"/>
          </p:cNvCxnSpPr>
          <p:nvPr/>
        </p:nvCxnSpPr>
        <p:spPr bwMode="auto">
          <a:xfrm flipV="1">
            <a:off x="5749436" y="3587750"/>
            <a:ext cx="608501" cy="671636"/>
          </a:xfrm>
          <a:prstGeom prst="curvedConnector2">
            <a:avLst/>
          </a:prstGeom>
          <a:solidFill>
            <a:schemeClr val="accent1"/>
          </a:solidFill>
          <a:ln w="19050" cap="flat" cmpd="sng" algn="ctr">
            <a:solidFill>
              <a:schemeClr val="tx1"/>
            </a:solidFill>
            <a:prstDash val="solid"/>
            <a:round/>
            <a:headEnd type="oval" w="med" len="med"/>
            <a:tailEnd type="triangle" w="med" len="med"/>
          </a:ln>
          <a:effectLst/>
        </p:spPr>
      </p:cxnSp>
      <p:cxnSp>
        <p:nvCxnSpPr>
          <p:cNvPr id="25" name="曲線コネクタ 24"/>
          <p:cNvCxnSpPr>
            <a:stCxn id="17" idx="0"/>
            <a:endCxn id="11" idx="6"/>
          </p:cNvCxnSpPr>
          <p:nvPr/>
        </p:nvCxnSpPr>
        <p:spPr bwMode="auto">
          <a:xfrm rot="16200000" flipV="1">
            <a:off x="5680625" y="2224637"/>
            <a:ext cx="746124" cy="608501"/>
          </a:xfrm>
          <a:prstGeom prst="curvedConnector2">
            <a:avLst/>
          </a:prstGeom>
          <a:solidFill>
            <a:schemeClr val="accent1"/>
          </a:solidFill>
          <a:ln w="19050" cap="flat" cmpd="sng" algn="ctr">
            <a:solidFill>
              <a:schemeClr val="tx1"/>
            </a:solidFill>
            <a:prstDash val="solid"/>
            <a:round/>
            <a:headEnd type="oval" w="med" len="med"/>
            <a:tailEnd type="triangle" w="med" len="med"/>
          </a:ln>
          <a:effectLst/>
        </p:spPr>
      </p:cxnSp>
      <p:cxnSp>
        <p:nvCxnSpPr>
          <p:cNvPr id="69" name="曲線コネクタ 68"/>
          <p:cNvCxnSpPr>
            <a:stCxn id="12" idx="6"/>
          </p:cNvCxnSpPr>
          <p:nvPr/>
        </p:nvCxnSpPr>
        <p:spPr bwMode="auto">
          <a:xfrm flipV="1">
            <a:off x="3997935" y="2505076"/>
            <a:ext cx="457200" cy="739775"/>
          </a:xfrm>
          <a:prstGeom prst="curvedConnector2">
            <a:avLst/>
          </a:prstGeom>
          <a:solidFill>
            <a:schemeClr val="accent1"/>
          </a:solidFill>
          <a:ln w="19050" cap="flat" cmpd="sng" algn="ctr">
            <a:solidFill>
              <a:srgbClr val="C00000"/>
            </a:solidFill>
            <a:prstDash val="solid"/>
            <a:round/>
            <a:headEnd type="oval" w="med" len="med"/>
            <a:tailEnd type="triangle" w="med" len="med"/>
          </a:ln>
          <a:effectLst/>
        </p:spPr>
      </p:cxnSp>
      <p:cxnSp>
        <p:nvCxnSpPr>
          <p:cNvPr id="71" name="曲線コネクタ 70"/>
          <p:cNvCxnSpPr>
            <a:stCxn id="17" idx="2"/>
          </p:cNvCxnSpPr>
          <p:nvPr/>
        </p:nvCxnSpPr>
        <p:spPr bwMode="auto">
          <a:xfrm rot="10800000">
            <a:off x="4757737" y="2498726"/>
            <a:ext cx="457200" cy="746124"/>
          </a:xfrm>
          <a:prstGeom prst="curvedConnector2">
            <a:avLst/>
          </a:prstGeom>
          <a:solidFill>
            <a:schemeClr val="accent1"/>
          </a:solidFill>
          <a:ln w="19050" cap="flat" cmpd="sng" algn="ctr">
            <a:solidFill>
              <a:srgbClr val="C00000"/>
            </a:solidFill>
            <a:prstDash val="solid"/>
            <a:round/>
            <a:headEnd type="oval" w="med" len="med"/>
            <a:tailEnd type="triangle" w="med" len="med"/>
          </a:ln>
          <a:effectLst/>
        </p:spPr>
      </p:cxnSp>
      <p:cxnSp>
        <p:nvCxnSpPr>
          <p:cNvPr id="94" name="曲線コネクタ 93"/>
          <p:cNvCxnSpPr>
            <a:stCxn id="10" idx="2"/>
          </p:cNvCxnSpPr>
          <p:nvPr/>
        </p:nvCxnSpPr>
        <p:spPr bwMode="auto">
          <a:xfrm rot="10800000">
            <a:off x="2320436" y="3564306"/>
            <a:ext cx="1143000" cy="1647091"/>
          </a:xfrm>
          <a:prstGeom prst="curvedConnector2">
            <a:avLst/>
          </a:prstGeom>
          <a:solidFill>
            <a:schemeClr val="accent1"/>
          </a:solidFill>
          <a:ln w="19050" cap="flat" cmpd="sng" algn="ctr">
            <a:solidFill>
              <a:srgbClr val="C00000"/>
            </a:solidFill>
            <a:prstDash val="solid"/>
            <a:round/>
            <a:headEnd type="oval" w="med" len="med"/>
            <a:tailEnd type="triangle"/>
          </a:ln>
          <a:effectLst/>
        </p:spPr>
      </p:cxnSp>
      <p:cxnSp>
        <p:nvCxnSpPr>
          <p:cNvPr id="135" name="直線矢印コネクタ 134"/>
          <p:cNvCxnSpPr>
            <a:stCxn id="14" idx="4"/>
            <a:endCxn id="10" idx="0"/>
          </p:cNvCxnSpPr>
          <p:nvPr/>
        </p:nvCxnSpPr>
        <p:spPr bwMode="auto">
          <a:xfrm>
            <a:off x="4606436" y="4602286"/>
            <a:ext cx="0" cy="266210"/>
          </a:xfrm>
          <a:prstGeom prst="straightConnector1">
            <a:avLst/>
          </a:prstGeom>
          <a:solidFill>
            <a:schemeClr val="accent1"/>
          </a:solidFill>
          <a:ln w="19050" cap="flat" cmpd="sng" algn="ctr">
            <a:solidFill>
              <a:srgbClr val="C00000"/>
            </a:solidFill>
            <a:prstDash val="solid"/>
            <a:round/>
            <a:headEnd type="oval" w="med" len="med"/>
            <a:tailEnd type="triangle"/>
          </a:ln>
          <a:effectLst/>
        </p:spPr>
      </p:cxnSp>
      <p:cxnSp>
        <p:nvCxnSpPr>
          <p:cNvPr id="147" name="直線矢印コネクタ 146"/>
          <p:cNvCxnSpPr>
            <a:stCxn id="14" idx="0"/>
            <a:endCxn id="11" idx="4"/>
          </p:cNvCxnSpPr>
          <p:nvPr/>
        </p:nvCxnSpPr>
        <p:spPr bwMode="auto">
          <a:xfrm flipV="1">
            <a:off x="4606436" y="2498726"/>
            <a:ext cx="0" cy="1417760"/>
          </a:xfrm>
          <a:prstGeom prst="straightConnector1">
            <a:avLst/>
          </a:prstGeom>
          <a:solidFill>
            <a:schemeClr val="accent1"/>
          </a:solidFill>
          <a:ln w="19050" cap="flat" cmpd="sng" algn="ctr">
            <a:solidFill>
              <a:srgbClr val="C00000"/>
            </a:solidFill>
            <a:prstDash val="solid"/>
            <a:round/>
            <a:headEnd type="oval" w="med" len="med"/>
            <a:tailEnd type="triangle"/>
          </a:ln>
          <a:effectLst/>
        </p:spPr>
      </p:cxnSp>
      <p:cxnSp>
        <p:nvCxnSpPr>
          <p:cNvPr id="149" name="直線矢印コネクタ 148"/>
          <p:cNvCxnSpPr>
            <a:stCxn id="17" idx="2"/>
            <a:endCxn id="12" idx="6"/>
          </p:cNvCxnSpPr>
          <p:nvPr/>
        </p:nvCxnSpPr>
        <p:spPr bwMode="auto">
          <a:xfrm flipH="1">
            <a:off x="3997935" y="3244850"/>
            <a:ext cx="1217002" cy="1"/>
          </a:xfrm>
          <a:prstGeom prst="straightConnector1">
            <a:avLst/>
          </a:prstGeom>
          <a:solidFill>
            <a:schemeClr val="accent1"/>
          </a:solidFill>
          <a:ln w="19050" cap="flat" cmpd="sng" algn="ctr">
            <a:solidFill>
              <a:schemeClr val="tx1"/>
            </a:solidFill>
            <a:prstDash val="solid"/>
            <a:round/>
            <a:headEnd type="oval" w="med" len="med"/>
            <a:tailEnd type="triangle"/>
          </a:ln>
          <a:effectLst/>
        </p:spPr>
      </p:cxnSp>
      <p:cxnSp>
        <p:nvCxnSpPr>
          <p:cNvPr id="22" name="直線矢印コネクタ 21"/>
          <p:cNvCxnSpPr/>
          <p:nvPr/>
        </p:nvCxnSpPr>
        <p:spPr bwMode="auto">
          <a:xfrm>
            <a:off x="6815137" y="5464948"/>
            <a:ext cx="457200" cy="0"/>
          </a:xfrm>
          <a:prstGeom prst="straightConnector1">
            <a:avLst/>
          </a:prstGeom>
          <a:solidFill>
            <a:schemeClr val="accent1"/>
          </a:solidFill>
          <a:ln w="19050" cap="flat" cmpd="sng" algn="ctr">
            <a:solidFill>
              <a:schemeClr val="tx1"/>
            </a:solidFill>
            <a:prstDash val="solid"/>
            <a:round/>
            <a:headEnd type="oval" w="med" len="med"/>
            <a:tailEnd type="triangle"/>
          </a:ln>
          <a:effectLst/>
        </p:spPr>
      </p:cxnSp>
      <p:sp>
        <p:nvSpPr>
          <p:cNvPr id="6" name="テキスト ボックス 5"/>
          <p:cNvSpPr txBox="1"/>
          <p:nvPr/>
        </p:nvSpPr>
        <p:spPr>
          <a:xfrm>
            <a:off x="7272337" y="5340350"/>
            <a:ext cx="994183" cy="276999"/>
          </a:xfrm>
          <a:prstGeom prst="rect">
            <a:avLst/>
          </a:prstGeom>
          <a:noFill/>
        </p:spPr>
        <p:txBody>
          <a:bodyPr wrap="none" rtlCol="0">
            <a:spAutoFit/>
          </a:bodyPr>
          <a:lstStyle/>
          <a:p>
            <a:r>
              <a:rPr kumimoji="1" lang="en-US" altLang="ja-JP" sz="1200" dirty="0" smtClean="0"/>
              <a:t>Normal flow</a:t>
            </a:r>
            <a:endParaRPr kumimoji="1" lang="ja-JP" altLang="en-US" sz="1200" dirty="0"/>
          </a:p>
        </p:txBody>
      </p:sp>
      <p:sp>
        <p:nvSpPr>
          <p:cNvPr id="24" name="テキスト ボックス 23"/>
          <p:cNvSpPr txBox="1"/>
          <p:nvPr/>
        </p:nvSpPr>
        <p:spPr>
          <a:xfrm>
            <a:off x="7272337" y="5631249"/>
            <a:ext cx="841897" cy="276999"/>
          </a:xfrm>
          <a:prstGeom prst="rect">
            <a:avLst/>
          </a:prstGeom>
          <a:noFill/>
        </p:spPr>
        <p:txBody>
          <a:bodyPr wrap="none" rtlCol="0">
            <a:spAutoFit/>
          </a:bodyPr>
          <a:lstStyle/>
          <a:p>
            <a:r>
              <a:rPr kumimoji="1" lang="en-US" altLang="ja-JP" sz="1200" dirty="0" smtClean="0"/>
              <a:t>Error flow</a:t>
            </a:r>
            <a:endParaRPr kumimoji="1" lang="ja-JP" altLang="en-US" sz="1200" dirty="0"/>
          </a:p>
        </p:txBody>
      </p:sp>
      <p:cxnSp>
        <p:nvCxnSpPr>
          <p:cNvPr id="26" name="直線矢印コネクタ 25"/>
          <p:cNvCxnSpPr/>
          <p:nvPr/>
        </p:nvCxnSpPr>
        <p:spPr bwMode="auto">
          <a:xfrm>
            <a:off x="6815137" y="5769749"/>
            <a:ext cx="457200" cy="0"/>
          </a:xfrm>
          <a:prstGeom prst="straightConnector1">
            <a:avLst/>
          </a:prstGeom>
          <a:solidFill>
            <a:schemeClr val="accent1"/>
          </a:solidFill>
          <a:ln w="19050" cap="flat" cmpd="sng" algn="ctr">
            <a:solidFill>
              <a:srgbClr val="CC0000"/>
            </a:solidFill>
            <a:prstDash val="solid"/>
            <a:round/>
            <a:headEnd type="oval" w="med" len="med"/>
            <a:tailEnd type="triangle"/>
          </a:ln>
          <a:effectLst/>
        </p:spPr>
      </p:cxnSp>
      <p:cxnSp>
        <p:nvCxnSpPr>
          <p:cNvPr id="27" name="曲線コネクタ 26"/>
          <p:cNvCxnSpPr>
            <a:endCxn id="10" idx="6"/>
          </p:cNvCxnSpPr>
          <p:nvPr/>
        </p:nvCxnSpPr>
        <p:spPr bwMode="auto">
          <a:xfrm rot="5400000">
            <a:off x="5394265" y="3942923"/>
            <a:ext cx="1623645" cy="913301"/>
          </a:xfrm>
          <a:prstGeom prst="curvedConnector2">
            <a:avLst/>
          </a:prstGeom>
          <a:solidFill>
            <a:schemeClr val="accent1"/>
          </a:solidFill>
          <a:ln w="19050" cap="flat" cmpd="sng" algn="ctr">
            <a:solidFill>
              <a:srgbClr val="C00000"/>
            </a:solidFill>
            <a:prstDash val="dash"/>
            <a:round/>
            <a:headEnd type="oval" w="med" len="med"/>
            <a:tailEnd type="triangle" w="med" len="med"/>
          </a:ln>
          <a:effectLst/>
        </p:spPr>
      </p:cxnSp>
      <p:grpSp>
        <p:nvGrpSpPr>
          <p:cNvPr id="20" name="グループ化 19"/>
          <p:cNvGrpSpPr/>
          <p:nvPr/>
        </p:nvGrpSpPr>
        <p:grpSpPr>
          <a:xfrm>
            <a:off x="7500937" y="3054350"/>
            <a:ext cx="420948" cy="381000"/>
            <a:chOff x="7500937" y="3054350"/>
            <a:chExt cx="420948" cy="381000"/>
          </a:xfrm>
        </p:grpSpPr>
        <p:sp>
          <p:nvSpPr>
            <p:cNvPr id="8" name="円/楕円 7"/>
            <p:cNvSpPr/>
            <p:nvPr/>
          </p:nvSpPr>
          <p:spPr bwMode="auto">
            <a:xfrm>
              <a:off x="7500937" y="3054350"/>
              <a:ext cx="420948" cy="381000"/>
            </a:xfrm>
            <a:prstGeom prst="ellipse">
              <a:avLst/>
            </a:prstGeom>
            <a:no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4" name="二等辺三角形 33"/>
            <p:cNvSpPr/>
            <p:nvPr/>
          </p:nvSpPr>
          <p:spPr bwMode="auto">
            <a:xfrm>
              <a:off x="7500937" y="3294162"/>
              <a:ext cx="101320" cy="106874"/>
            </a:xfrm>
            <a:custGeom>
              <a:avLst/>
              <a:gdLst>
                <a:gd name="connsiteX0" fmla="*/ 0 w 62940"/>
                <a:gd name="connsiteY0" fmla="*/ 84649 h 84649"/>
                <a:gd name="connsiteX1" fmla="*/ 31470 w 62940"/>
                <a:gd name="connsiteY1" fmla="*/ 0 h 84649"/>
                <a:gd name="connsiteX2" fmla="*/ 62940 w 62940"/>
                <a:gd name="connsiteY2" fmla="*/ 84649 h 84649"/>
                <a:gd name="connsiteX3" fmla="*/ 0 w 62940"/>
                <a:gd name="connsiteY3" fmla="*/ 84649 h 84649"/>
                <a:gd name="connsiteX0" fmla="*/ 35205 w 98145"/>
                <a:gd name="connsiteY0" fmla="*/ 106874 h 106874"/>
                <a:gd name="connsiteX1" fmla="*/ 0 w 98145"/>
                <a:gd name="connsiteY1" fmla="*/ 0 h 106874"/>
                <a:gd name="connsiteX2" fmla="*/ 98145 w 98145"/>
                <a:gd name="connsiteY2" fmla="*/ 106874 h 106874"/>
                <a:gd name="connsiteX3" fmla="*/ 35205 w 98145"/>
                <a:gd name="connsiteY3" fmla="*/ 106874 h 106874"/>
                <a:gd name="connsiteX0" fmla="*/ 35205 w 101320"/>
                <a:gd name="connsiteY0" fmla="*/ 106874 h 106874"/>
                <a:gd name="connsiteX1" fmla="*/ 0 w 101320"/>
                <a:gd name="connsiteY1" fmla="*/ 0 h 106874"/>
                <a:gd name="connsiteX2" fmla="*/ 101320 w 101320"/>
                <a:gd name="connsiteY2" fmla="*/ 49724 h 106874"/>
                <a:gd name="connsiteX3" fmla="*/ 35205 w 101320"/>
                <a:gd name="connsiteY3" fmla="*/ 106874 h 106874"/>
              </a:gdLst>
              <a:ahLst/>
              <a:cxnLst>
                <a:cxn ang="0">
                  <a:pos x="connsiteX0" y="connsiteY0"/>
                </a:cxn>
                <a:cxn ang="0">
                  <a:pos x="connsiteX1" y="connsiteY1"/>
                </a:cxn>
                <a:cxn ang="0">
                  <a:pos x="connsiteX2" y="connsiteY2"/>
                </a:cxn>
                <a:cxn ang="0">
                  <a:pos x="connsiteX3" y="connsiteY3"/>
                </a:cxn>
              </a:cxnLst>
              <a:rect l="l" t="t" r="r" b="b"/>
              <a:pathLst>
                <a:path w="101320" h="106874">
                  <a:moveTo>
                    <a:pt x="35205" y="106874"/>
                  </a:moveTo>
                  <a:lnTo>
                    <a:pt x="0" y="0"/>
                  </a:lnTo>
                  <a:lnTo>
                    <a:pt x="101320" y="49724"/>
                  </a:lnTo>
                  <a:lnTo>
                    <a:pt x="35205" y="106874"/>
                  </a:lnTo>
                  <a:close/>
                </a:path>
              </a:pathLst>
            </a:custGeom>
            <a:solidFill>
              <a:schemeClr val="tx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grpSp>
      <p:cxnSp>
        <p:nvCxnSpPr>
          <p:cNvPr id="36" name="直線矢印コネクタ 35"/>
          <p:cNvCxnSpPr/>
          <p:nvPr/>
        </p:nvCxnSpPr>
        <p:spPr bwMode="auto">
          <a:xfrm>
            <a:off x="6815137" y="6102350"/>
            <a:ext cx="457200" cy="0"/>
          </a:xfrm>
          <a:prstGeom prst="straightConnector1">
            <a:avLst/>
          </a:prstGeom>
          <a:solidFill>
            <a:schemeClr val="accent1"/>
          </a:solidFill>
          <a:ln w="19050" cap="flat" cmpd="sng" algn="ctr">
            <a:solidFill>
              <a:schemeClr val="tx1"/>
            </a:solidFill>
            <a:prstDash val="dash"/>
            <a:round/>
            <a:headEnd type="oval" w="med" len="med"/>
            <a:tailEnd type="triangle"/>
          </a:ln>
          <a:effectLst/>
        </p:spPr>
      </p:cxnSp>
      <p:sp>
        <p:nvSpPr>
          <p:cNvPr id="37" name="テキスト ボックス 36"/>
          <p:cNvSpPr txBox="1"/>
          <p:nvPr/>
        </p:nvSpPr>
        <p:spPr>
          <a:xfrm>
            <a:off x="7272337" y="5977751"/>
            <a:ext cx="1939955" cy="461665"/>
          </a:xfrm>
          <a:prstGeom prst="rect">
            <a:avLst/>
          </a:prstGeom>
          <a:noFill/>
        </p:spPr>
        <p:txBody>
          <a:bodyPr wrap="none" rtlCol="0">
            <a:spAutoFit/>
          </a:bodyPr>
          <a:lstStyle/>
          <a:p>
            <a:r>
              <a:rPr kumimoji="1" lang="en-US" altLang="ja-JP" sz="1200" dirty="0" smtClean="0"/>
              <a:t>Continuous measurement</a:t>
            </a:r>
          </a:p>
          <a:p>
            <a:r>
              <a:rPr kumimoji="1" lang="en-US" altLang="ja-JP" sz="1200" dirty="0" smtClean="0"/>
              <a:t>(additional)</a:t>
            </a:r>
            <a:endParaRPr kumimoji="1" lang="ja-JP" altLang="en-US" sz="1200" dirty="0"/>
          </a:p>
        </p:txBody>
      </p:sp>
    </p:spTree>
    <p:extLst>
      <p:ext uri="{BB962C8B-B14F-4D97-AF65-F5344CB8AC3E}">
        <p14:creationId xmlns:p14="http://schemas.microsoft.com/office/powerpoint/2010/main" val="9725214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Policy for one-shot response</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Targeted use case of one-shot API is to:</a:t>
            </a:r>
          </a:p>
          <a:p>
            <a:pPr lvl="1"/>
            <a:r>
              <a:rPr kumimoji="1" lang="en-US" altLang="ja-JP" dirty="0" smtClean="0"/>
              <a:t>Retrieve the latest result of one measurement that has been completed</a:t>
            </a:r>
          </a:p>
          <a:p>
            <a:pPr lvl="1"/>
            <a:endParaRPr kumimoji="1" lang="en-US" altLang="ja-JP" dirty="0" smtClean="0"/>
          </a:p>
          <a:p>
            <a:r>
              <a:rPr kumimoji="1" lang="en-US" altLang="ja-JP" dirty="0" smtClean="0"/>
              <a:t>Definition of the policy on how a response is returned for a one-shot API request</a:t>
            </a:r>
            <a:endParaRPr kumimoji="1" lang="en-US" altLang="ja-JP" dirty="0"/>
          </a:p>
          <a:p>
            <a:pPr lvl="1"/>
            <a:r>
              <a:rPr kumimoji="1" lang="en-US" altLang="ja-JP" dirty="0" smtClean="0"/>
              <a:t>If the </a:t>
            </a:r>
            <a:r>
              <a:rPr kumimoji="1" lang="en-US" altLang="ja-JP" dirty="0"/>
              <a:t>Plug-In </a:t>
            </a:r>
            <a:r>
              <a:rPr kumimoji="1" lang="en-US" altLang="ja-JP" dirty="0" smtClean="0"/>
              <a:t>has the latest measurement result:</a:t>
            </a:r>
          </a:p>
          <a:p>
            <a:pPr lvl="2"/>
            <a:r>
              <a:rPr kumimoji="1" lang="en-US" altLang="ja-JP" dirty="0" smtClean="0">
                <a:solidFill>
                  <a:srgbClr val="480024"/>
                </a:solidFill>
              </a:rPr>
              <a:t>The Plug-In SHALL return the result immediately</a:t>
            </a:r>
          </a:p>
          <a:p>
            <a:pPr lvl="1"/>
            <a:r>
              <a:rPr kumimoji="1" lang="en-US" altLang="ja-JP" dirty="0" smtClean="0"/>
              <a:t>Otherwise:</a:t>
            </a:r>
          </a:p>
          <a:p>
            <a:pPr lvl="2"/>
            <a:r>
              <a:rPr kumimoji="1" lang="en-US" altLang="ja-JP" dirty="0" smtClean="0">
                <a:solidFill>
                  <a:srgbClr val="480024"/>
                </a:solidFill>
              </a:rPr>
              <a:t>The Plug-In SHALL return an error with an error code that represents the measurement state of the Plug-In</a:t>
            </a:r>
          </a:p>
        </p:txBody>
      </p:sp>
    </p:spTree>
    <p:extLst>
      <p:ext uri="{BB962C8B-B14F-4D97-AF65-F5344CB8AC3E}">
        <p14:creationId xmlns:p14="http://schemas.microsoft.com/office/powerpoint/2010/main" val="23790760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Types of measurement</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Single </a:t>
            </a:r>
            <a:r>
              <a:rPr kumimoji="1" lang="en-US" altLang="ja-JP" dirty="0" smtClean="0">
                <a:solidFill>
                  <a:schemeClr val="tx1"/>
                </a:solidFill>
              </a:rPr>
              <a:t>m</a:t>
            </a:r>
            <a:r>
              <a:rPr kumimoji="1" lang="en-US" altLang="ja-JP" dirty="0" smtClean="0"/>
              <a:t>easurement</a:t>
            </a:r>
          </a:p>
          <a:p>
            <a:pPr lvl="1"/>
            <a:r>
              <a:rPr kumimoji="1" lang="en-US" altLang="ja-JP" dirty="0" smtClean="0"/>
              <a:t>This type of devices return one result per measurement</a:t>
            </a:r>
          </a:p>
          <a:p>
            <a:pPr lvl="1"/>
            <a:r>
              <a:rPr kumimoji="1" lang="en-US" altLang="ja-JP" dirty="0" smtClean="0"/>
              <a:t>e.g., Thermometer, Wight Scale/Body Composition Analyzer, Glucometer, Blood Pressure</a:t>
            </a:r>
          </a:p>
          <a:p>
            <a:r>
              <a:rPr kumimoji="1" lang="en-US" altLang="ja-JP" dirty="0"/>
              <a:t>Continuous measurement </a:t>
            </a:r>
            <a:endParaRPr kumimoji="1" lang="en-US" altLang="ja-JP" dirty="0" smtClean="0"/>
          </a:p>
          <a:p>
            <a:pPr lvl="1"/>
            <a:r>
              <a:rPr kumimoji="1" lang="en-US" altLang="ja-JP" dirty="0" smtClean="0"/>
              <a:t>This type of devices return one result at a time periodically for a long time</a:t>
            </a:r>
          </a:p>
          <a:p>
            <a:pPr lvl="1"/>
            <a:r>
              <a:rPr kumimoji="1" lang="en-US" altLang="ja-JP" dirty="0" smtClean="0"/>
              <a:t>e.g., Pulse Oximeter, Heart Rate Monitor</a:t>
            </a:r>
          </a:p>
          <a:p>
            <a:pPr lvl="1"/>
            <a:endParaRPr kumimoji="1" lang="en-US" altLang="ja-JP" dirty="0"/>
          </a:p>
          <a:p>
            <a:pPr marL="0" indent="0">
              <a:buNone/>
            </a:pPr>
            <a:r>
              <a:rPr kumimoji="1" lang="en-US" altLang="ja-JP" dirty="0"/>
              <a:t>Issue: </a:t>
            </a:r>
          </a:p>
          <a:p>
            <a:pPr marL="225425" lvl="1" indent="0">
              <a:buNone/>
            </a:pPr>
            <a:r>
              <a:rPr kumimoji="1" lang="en-US" altLang="ja-JP" dirty="0"/>
              <a:t>How should Plug-In respond </a:t>
            </a:r>
            <a:r>
              <a:rPr kumimoji="1" lang="en-US" altLang="ja-JP" dirty="0" smtClean="0"/>
              <a:t>to the app for an </a:t>
            </a:r>
            <a:r>
              <a:rPr kumimoji="1" lang="en-US" altLang="ja-JP" dirty="0"/>
              <a:t>one-shot request?</a:t>
            </a:r>
            <a:endParaRPr kumimoji="1" lang="en-US" altLang="ja-JP" dirty="0" smtClean="0"/>
          </a:p>
        </p:txBody>
      </p:sp>
    </p:spTree>
    <p:extLst>
      <p:ext uri="{BB962C8B-B14F-4D97-AF65-F5344CB8AC3E}">
        <p14:creationId xmlns:p14="http://schemas.microsoft.com/office/powerpoint/2010/main" val="23818332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テキスト ボックス 44"/>
          <p:cNvSpPr txBox="1"/>
          <p:nvPr/>
        </p:nvSpPr>
        <p:spPr>
          <a:xfrm>
            <a:off x="7019162" y="5022898"/>
            <a:ext cx="1122423" cy="461665"/>
          </a:xfrm>
          <a:prstGeom prst="rect">
            <a:avLst/>
          </a:prstGeom>
          <a:noFill/>
        </p:spPr>
        <p:txBody>
          <a:bodyPr wrap="none" rtlCol="0">
            <a:spAutoFit/>
          </a:bodyPr>
          <a:lstStyle/>
          <a:p>
            <a:r>
              <a:rPr kumimoji="1" lang="en-US" altLang="ja-JP" sz="1200" dirty="0" smtClean="0"/>
              <a:t>Measurement</a:t>
            </a:r>
          </a:p>
          <a:p>
            <a:r>
              <a:rPr kumimoji="1" lang="en-US" altLang="ja-JP" sz="1200" dirty="0" smtClean="0"/>
              <a:t>Result</a:t>
            </a:r>
            <a:endParaRPr kumimoji="1" lang="ja-JP" altLang="en-US" sz="1200" dirty="0"/>
          </a:p>
        </p:txBody>
      </p:sp>
      <p:sp>
        <p:nvSpPr>
          <p:cNvPr id="2" name="タイトル 1"/>
          <p:cNvSpPr>
            <a:spLocks noGrp="1"/>
          </p:cNvSpPr>
          <p:nvPr>
            <p:ph type="title"/>
          </p:nvPr>
        </p:nvSpPr>
        <p:spPr/>
        <p:txBody>
          <a:bodyPr/>
          <a:lstStyle/>
          <a:p>
            <a:r>
              <a:rPr kumimoji="1" lang="en-US" altLang="ja-JP" dirty="0" smtClean="0"/>
              <a:t>Example of </a:t>
            </a:r>
            <a:r>
              <a:rPr kumimoji="1" lang="en-US" altLang="ja-JP" dirty="0" smtClean="0"/>
              <a:t>single </a:t>
            </a:r>
            <a:r>
              <a:rPr kumimoji="1" lang="en-US" altLang="ja-JP" dirty="0" smtClean="0"/>
              <a:t>measurement</a:t>
            </a:r>
            <a:br>
              <a:rPr kumimoji="1" lang="en-US" altLang="ja-JP" dirty="0" smtClean="0"/>
            </a:br>
            <a:r>
              <a:rPr kumimoji="1" lang="en-US" altLang="ja-JP" dirty="0" smtClean="0"/>
              <a:t>(Normal case)</a:t>
            </a:r>
            <a:endParaRPr kumimoji="1" lang="ja-JP" altLang="en-US" dirty="0"/>
          </a:p>
        </p:txBody>
      </p:sp>
      <p:sp>
        <p:nvSpPr>
          <p:cNvPr id="3" name="コンテンツ プレースホルダー 2"/>
          <p:cNvSpPr>
            <a:spLocks noGrp="1"/>
          </p:cNvSpPr>
          <p:nvPr>
            <p:ph idx="1"/>
          </p:nvPr>
        </p:nvSpPr>
        <p:spPr>
          <a:xfrm>
            <a:off x="292100" y="1169988"/>
            <a:ext cx="8778875" cy="1122362"/>
          </a:xfrm>
        </p:spPr>
        <p:txBody>
          <a:bodyPr/>
          <a:lstStyle/>
          <a:p>
            <a:pPr lvl="1"/>
            <a:r>
              <a:rPr kumimoji="1" lang="en-US" altLang="ja-JP" dirty="0" smtClean="0"/>
              <a:t>e.g</a:t>
            </a:r>
            <a:r>
              <a:rPr kumimoji="1" lang="en-US" altLang="ja-JP" dirty="0"/>
              <a:t>., Thermometer, Wight Scale/Body Composition Analyzer, Glucometer, Blood Pressure</a:t>
            </a:r>
            <a:endParaRPr kumimoji="1" lang="ja-JP" altLang="en-US" dirty="0"/>
          </a:p>
        </p:txBody>
      </p:sp>
      <p:cxnSp>
        <p:nvCxnSpPr>
          <p:cNvPr id="15" name="直線矢印コネクタ 14"/>
          <p:cNvCxnSpPr/>
          <p:nvPr/>
        </p:nvCxnSpPr>
        <p:spPr bwMode="auto">
          <a:xfrm>
            <a:off x="1424095" y="3054350"/>
            <a:ext cx="387268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6" name="テキスト ボックス 15"/>
          <p:cNvSpPr txBox="1"/>
          <p:nvPr/>
        </p:nvSpPr>
        <p:spPr>
          <a:xfrm>
            <a:off x="1422537" y="2777351"/>
            <a:ext cx="1430200" cy="276999"/>
          </a:xfrm>
          <a:prstGeom prst="rect">
            <a:avLst/>
          </a:prstGeom>
          <a:noFill/>
        </p:spPr>
        <p:txBody>
          <a:bodyPr wrap="none" rtlCol="0">
            <a:spAutoFit/>
          </a:bodyPr>
          <a:lstStyle/>
          <a:p>
            <a:r>
              <a:rPr kumimoji="1" lang="en-US" altLang="ja-JP" sz="1200" dirty="0" smtClean="0"/>
              <a:t>One-shot Request</a:t>
            </a:r>
            <a:endParaRPr kumimoji="1" lang="ja-JP" altLang="en-US" sz="1200" dirty="0"/>
          </a:p>
        </p:txBody>
      </p:sp>
      <p:cxnSp>
        <p:nvCxnSpPr>
          <p:cNvPr id="17" name="直線矢印コネクタ 16"/>
          <p:cNvCxnSpPr/>
          <p:nvPr/>
        </p:nvCxnSpPr>
        <p:spPr bwMode="auto">
          <a:xfrm flipV="1">
            <a:off x="1424095" y="3206750"/>
            <a:ext cx="3872682" cy="1"/>
          </a:xfrm>
          <a:prstGeom prst="straightConnector1">
            <a:avLst/>
          </a:prstGeom>
          <a:solidFill>
            <a:schemeClr val="accent1"/>
          </a:solidFill>
          <a:ln w="12700" cap="flat" cmpd="sng" algn="ctr">
            <a:solidFill>
              <a:schemeClr val="tx1"/>
            </a:solidFill>
            <a:prstDash val="solid"/>
            <a:round/>
            <a:headEnd type="triangle" w="med" len="med"/>
            <a:tailEnd type="none" w="med" len="med"/>
          </a:ln>
          <a:effectLst/>
        </p:spPr>
      </p:cxnSp>
      <p:sp>
        <p:nvSpPr>
          <p:cNvPr id="18" name="テキスト ボックス 17"/>
          <p:cNvSpPr txBox="1"/>
          <p:nvPr/>
        </p:nvSpPr>
        <p:spPr>
          <a:xfrm>
            <a:off x="1886935" y="3206750"/>
            <a:ext cx="3404202" cy="276999"/>
          </a:xfrm>
          <a:prstGeom prst="rect">
            <a:avLst/>
          </a:prstGeom>
          <a:noFill/>
        </p:spPr>
        <p:txBody>
          <a:bodyPr wrap="none" rtlCol="0">
            <a:spAutoFit/>
          </a:bodyPr>
          <a:lstStyle/>
          <a:p>
            <a:pPr algn="r"/>
            <a:r>
              <a:rPr kumimoji="1" lang="en-US" altLang="ja-JP" sz="1200" dirty="0" smtClean="0"/>
              <a:t>Plug-In SHALL return an </a:t>
            </a:r>
            <a:r>
              <a:rPr kumimoji="1" lang="en-US" altLang="ja-JP" sz="1200" dirty="0" smtClean="0">
                <a:solidFill>
                  <a:srgbClr val="FF0000"/>
                </a:solidFill>
              </a:rPr>
              <a:t>error</a:t>
            </a:r>
            <a:r>
              <a:rPr kumimoji="1" lang="en-US" altLang="ja-JP" sz="1200" dirty="0" smtClean="0"/>
              <a:t> with error code 1</a:t>
            </a:r>
            <a:endParaRPr kumimoji="1" lang="ja-JP" altLang="en-US" sz="1200" dirty="0"/>
          </a:p>
        </p:txBody>
      </p:sp>
      <p:sp>
        <p:nvSpPr>
          <p:cNvPr id="23" name="テキスト ボックス 22"/>
          <p:cNvSpPr txBox="1"/>
          <p:nvPr/>
        </p:nvSpPr>
        <p:spPr>
          <a:xfrm>
            <a:off x="1422537" y="3615551"/>
            <a:ext cx="1430200" cy="276999"/>
          </a:xfrm>
          <a:prstGeom prst="rect">
            <a:avLst/>
          </a:prstGeom>
          <a:noFill/>
        </p:spPr>
        <p:txBody>
          <a:bodyPr wrap="none" rtlCol="0">
            <a:spAutoFit/>
          </a:bodyPr>
          <a:lstStyle/>
          <a:p>
            <a:r>
              <a:rPr kumimoji="1" lang="en-US" altLang="ja-JP" sz="1200" dirty="0" smtClean="0"/>
              <a:t>One-shot Request</a:t>
            </a:r>
            <a:endParaRPr kumimoji="1" lang="ja-JP" altLang="en-US" sz="1200" dirty="0"/>
          </a:p>
        </p:txBody>
      </p:sp>
      <p:sp>
        <p:nvSpPr>
          <p:cNvPr id="25" name="テキスト ボックス 24"/>
          <p:cNvSpPr txBox="1"/>
          <p:nvPr/>
        </p:nvSpPr>
        <p:spPr>
          <a:xfrm>
            <a:off x="1886935" y="4044950"/>
            <a:ext cx="3404202" cy="276999"/>
          </a:xfrm>
          <a:prstGeom prst="rect">
            <a:avLst/>
          </a:prstGeom>
          <a:noFill/>
        </p:spPr>
        <p:txBody>
          <a:bodyPr wrap="none" rtlCol="0">
            <a:spAutoFit/>
          </a:bodyPr>
          <a:lstStyle/>
          <a:p>
            <a:pPr algn="r"/>
            <a:r>
              <a:rPr kumimoji="1" lang="en-US" altLang="ja-JP" sz="1200" dirty="0" smtClean="0"/>
              <a:t>Plug-In SHALL return an </a:t>
            </a:r>
            <a:r>
              <a:rPr kumimoji="1" lang="en-US" altLang="ja-JP" sz="1200" dirty="0" smtClean="0">
                <a:solidFill>
                  <a:srgbClr val="FF0000"/>
                </a:solidFill>
              </a:rPr>
              <a:t>error</a:t>
            </a:r>
            <a:r>
              <a:rPr kumimoji="1" lang="en-US" altLang="ja-JP" sz="1200" dirty="0" smtClean="0"/>
              <a:t> with error code 2</a:t>
            </a:r>
            <a:endParaRPr kumimoji="1" lang="ja-JP" altLang="en-US" sz="1200" dirty="0"/>
          </a:p>
        </p:txBody>
      </p:sp>
      <p:sp>
        <p:nvSpPr>
          <p:cNvPr id="27" name="テキスト ボックス 26"/>
          <p:cNvSpPr txBox="1"/>
          <p:nvPr/>
        </p:nvSpPr>
        <p:spPr>
          <a:xfrm>
            <a:off x="1412626" y="4472643"/>
            <a:ext cx="1430200" cy="276999"/>
          </a:xfrm>
          <a:prstGeom prst="rect">
            <a:avLst/>
          </a:prstGeom>
          <a:noFill/>
        </p:spPr>
        <p:txBody>
          <a:bodyPr wrap="none" rtlCol="0">
            <a:spAutoFit/>
          </a:bodyPr>
          <a:lstStyle/>
          <a:p>
            <a:r>
              <a:rPr kumimoji="1" lang="en-US" altLang="ja-JP" sz="1200" dirty="0" smtClean="0"/>
              <a:t>One-shot Request</a:t>
            </a:r>
            <a:endParaRPr kumimoji="1" lang="ja-JP" altLang="en-US" sz="1200" dirty="0"/>
          </a:p>
        </p:txBody>
      </p:sp>
      <p:sp>
        <p:nvSpPr>
          <p:cNvPr id="29" name="テキスト ボックス 28"/>
          <p:cNvSpPr txBox="1"/>
          <p:nvPr/>
        </p:nvSpPr>
        <p:spPr>
          <a:xfrm>
            <a:off x="1886935" y="4902042"/>
            <a:ext cx="3404202" cy="276999"/>
          </a:xfrm>
          <a:prstGeom prst="rect">
            <a:avLst/>
          </a:prstGeom>
          <a:noFill/>
        </p:spPr>
        <p:txBody>
          <a:bodyPr wrap="none" rtlCol="0">
            <a:spAutoFit/>
          </a:bodyPr>
          <a:lstStyle/>
          <a:p>
            <a:pPr algn="r"/>
            <a:r>
              <a:rPr kumimoji="1" lang="en-US" altLang="ja-JP" sz="1200" dirty="0" smtClean="0"/>
              <a:t>Plug-In SHALL return an </a:t>
            </a:r>
            <a:r>
              <a:rPr kumimoji="1" lang="en-US" altLang="ja-JP" sz="1200" dirty="0" smtClean="0">
                <a:solidFill>
                  <a:srgbClr val="FF0000"/>
                </a:solidFill>
              </a:rPr>
              <a:t>error</a:t>
            </a:r>
            <a:r>
              <a:rPr kumimoji="1" lang="en-US" altLang="ja-JP" sz="1200" dirty="0" smtClean="0"/>
              <a:t> with error code 3</a:t>
            </a:r>
            <a:endParaRPr kumimoji="1" lang="ja-JP" altLang="en-US" sz="1200" dirty="0"/>
          </a:p>
        </p:txBody>
      </p:sp>
      <p:sp>
        <p:nvSpPr>
          <p:cNvPr id="31" name="テキスト ボックス 30"/>
          <p:cNvSpPr txBox="1"/>
          <p:nvPr/>
        </p:nvSpPr>
        <p:spPr>
          <a:xfrm>
            <a:off x="1412626" y="5357535"/>
            <a:ext cx="1430200" cy="276999"/>
          </a:xfrm>
          <a:prstGeom prst="rect">
            <a:avLst/>
          </a:prstGeom>
          <a:noFill/>
        </p:spPr>
        <p:txBody>
          <a:bodyPr wrap="none" rtlCol="0">
            <a:spAutoFit/>
          </a:bodyPr>
          <a:lstStyle/>
          <a:p>
            <a:r>
              <a:rPr kumimoji="1" lang="en-US" altLang="ja-JP" sz="1200" dirty="0" smtClean="0"/>
              <a:t>One-shot Request</a:t>
            </a:r>
            <a:endParaRPr kumimoji="1" lang="ja-JP" altLang="en-US" sz="1200" dirty="0"/>
          </a:p>
        </p:txBody>
      </p:sp>
      <p:sp>
        <p:nvSpPr>
          <p:cNvPr id="33" name="テキスト ボックス 32"/>
          <p:cNvSpPr txBox="1"/>
          <p:nvPr/>
        </p:nvSpPr>
        <p:spPr>
          <a:xfrm>
            <a:off x="1415481" y="5786934"/>
            <a:ext cx="3951856" cy="276999"/>
          </a:xfrm>
          <a:prstGeom prst="rect">
            <a:avLst/>
          </a:prstGeom>
          <a:noFill/>
        </p:spPr>
        <p:txBody>
          <a:bodyPr wrap="square" rtlCol="0">
            <a:spAutoFit/>
          </a:bodyPr>
          <a:lstStyle/>
          <a:p>
            <a:pPr algn="r"/>
            <a:r>
              <a:rPr kumimoji="1" lang="en-US" altLang="ja-JP" sz="1200" dirty="0" smtClean="0"/>
              <a:t>Plug-In SHALL return the latest </a:t>
            </a:r>
            <a:r>
              <a:rPr kumimoji="1" lang="en-US" altLang="ja-JP" sz="1200" b="1" dirty="0" smtClean="0">
                <a:solidFill>
                  <a:schemeClr val="accent6">
                    <a:lumMod val="75000"/>
                  </a:schemeClr>
                </a:solidFill>
              </a:rPr>
              <a:t>result</a:t>
            </a:r>
            <a:r>
              <a:rPr kumimoji="1" lang="en-US" altLang="ja-JP" sz="1200" dirty="0" smtClean="0"/>
              <a:t> with error code 0</a:t>
            </a:r>
            <a:endParaRPr kumimoji="1" lang="ja-JP" altLang="en-US" sz="1200" dirty="0"/>
          </a:p>
        </p:txBody>
      </p:sp>
      <p:cxnSp>
        <p:nvCxnSpPr>
          <p:cNvPr id="39" name="直線矢印コネクタ 38"/>
          <p:cNvCxnSpPr/>
          <p:nvPr/>
        </p:nvCxnSpPr>
        <p:spPr bwMode="auto">
          <a:xfrm>
            <a:off x="1424095" y="3893019"/>
            <a:ext cx="387268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0" name="直線矢印コネクタ 39"/>
          <p:cNvCxnSpPr/>
          <p:nvPr/>
        </p:nvCxnSpPr>
        <p:spPr bwMode="auto">
          <a:xfrm flipV="1">
            <a:off x="1424095" y="4045419"/>
            <a:ext cx="3872682" cy="1"/>
          </a:xfrm>
          <a:prstGeom prst="straightConnector1">
            <a:avLst/>
          </a:prstGeom>
          <a:solidFill>
            <a:schemeClr val="accent1"/>
          </a:solidFill>
          <a:ln w="12700" cap="flat" cmpd="sng" algn="ctr">
            <a:solidFill>
              <a:schemeClr val="tx1"/>
            </a:solidFill>
            <a:prstDash val="solid"/>
            <a:round/>
            <a:headEnd type="triangle" w="med" len="med"/>
            <a:tailEnd type="none" w="med" len="med"/>
          </a:ln>
          <a:effectLst/>
        </p:spPr>
      </p:cxnSp>
      <p:cxnSp>
        <p:nvCxnSpPr>
          <p:cNvPr id="41" name="直線矢印コネクタ 40"/>
          <p:cNvCxnSpPr/>
          <p:nvPr/>
        </p:nvCxnSpPr>
        <p:spPr bwMode="auto">
          <a:xfrm>
            <a:off x="1424095" y="4729645"/>
            <a:ext cx="387268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2" name="直線矢印コネクタ 41"/>
          <p:cNvCxnSpPr/>
          <p:nvPr/>
        </p:nvCxnSpPr>
        <p:spPr bwMode="auto">
          <a:xfrm flipV="1">
            <a:off x="1424095" y="4882045"/>
            <a:ext cx="3872682" cy="1"/>
          </a:xfrm>
          <a:prstGeom prst="straightConnector1">
            <a:avLst/>
          </a:prstGeom>
          <a:solidFill>
            <a:schemeClr val="accent1"/>
          </a:solidFill>
          <a:ln w="12700" cap="flat" cmpd="sng" algn="ctr">
            <a:solidFill>
              <a:schemeClr val="tx1"/>
            </a:solidFill>
            <a:prstDash val="solid"/>
            <a:round/>
            <a:headEnd type="triangle" w="med" len="med"/>
            <a:tailEnd type="none" w="med" len="med"/>
          </a:ln>
          <a:effectLst/>
        </p:spPr>
      </p:cxnSp>
      <p:cxnSp>
        <p:nvCxnSpPr>
          <p:cNvPr id="43" name="直線矢印コネクタ 42"/>
          <p:cNvCxnSpPr/>
          <p:nvPr/>
        </p:nvCxnSpPr>
        <p:spPr bwMode="auto">
          <a:xfrm>
            <a:off x="1424095" y="5626045"/>
            <a:ext cx="387268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4" name="直線矢印コネクタ 43"/>
          <p:cNvCxnSpPr/>
          <p:nvPr/>
        </p:nvCxnSpPr>
        <p:spPr bwMode="auto">
          <a:xfrm flipV="1">
            <a:off x="1424095" y="5778445"/>
            <a:ext cx="3872682" cy="1"/>
          </a:xfrm>
          <a:prstGeom prst="straightConnector1">
            <a:avLst/>
          </a:prstGeom>
          <a:solidFill>
            <a:schemeClr val="accent1"/>
          </a:solidFill>
          <a:ln w="12700" cap="flat" cmpd="sng" algn="ctr">
            <a:solidFill>
              <a:schemeClr val="tx1"/>
            </a:solidFill>
            <a:prstDash val="solid"/>
            <a:round/>
            <a:headEnd type="triangle" w="med" len="med"/>
            <a:tailEnd type="none" w="med" len="med"/>
          </a:ln>
          <a:effectLst/>
        </p:spPr>
      </p:cxnSp>
      <p:sp>
        <p:nvSpPr>
          <p:cNvPr id="35" name="テキスト ボックス 34"/>
          <p:cNvSpPr txBox="1"/>
          <p:nvPr/>
        </p:nvSpPr>
        <p:spPr>
          <a:xfrm>
            <a:off x="5367337" y="2417220"/>
            <a:ext cx="1600118" cy="338554"/>
          </a:xfrm>
          <a:prstGeom prst="rect">
            <a:avLst/>
          </a:prstGeom>
          <a:noFill/>
        </p:spPr>
        <p:txBody>
          <a:bodyPr wrap="none" rtlCol="0">
            <a:spAutoFit/>
          </a:bodyPr>
          <a:lstStyle/>
          <a:p>
            <a:pPr algn="ctr"/>
            <a:r>
              <a:rPr kumimoji="1" lang="en-US" altLang="ja-JP" sz="1600" dirty="0" smtClean="0"/>
              <a:t>State of Plug-In</a:t>
            </a:r>
            <a:endParaRPr kumimoji="1" lang="ja-JP" altLang="en-US" sz="1600" dirty="0"/>
          </a:p>
        </p:txBody>
      </p:sp>
      <p:cxnSp>
        <p:nvCxnSpPr>
          <p:cNvPr id="38" name="直線矢印コネクタ 37"/>
          <p:cNvCxnSpPr/>
          <p:nvPr/>
        </p:nvCxnSpPr>
        <p:spPr bwMode="auto">
          <a:xfrm flipH="1" flipV="1">
            <a:off x="6434137" y="5253730"/>
            <a:ext cx="1707448" cy="153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pic>
        <p:nvPicPr>
          <p:cNvPr id="48" name="図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4018" y="4973126"/>
            <a:ext cx="606983" cy="716909"/>
          </a:xfrm>
          <a:prstGeom prst="rect">
            <a:avLst/>
          </a:prstGeom>
        </p:spPr>
      </p:pic>
      <p:sp>
        <p:nvSpPr>
          <p:cNvPr id="4" name="楕円 3"/>
          <p:cNvSpPr/>
          <p:nvPr/>
        </p:nvSpPr>
        <p:spPr bwMode="auto">
          <a:xfrm>
            <a:off x="5367336" y="2826839"/>
            <a:ext cx="1798703" cy="637401"/>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1) DISCONNECTED</a:t>
            </a:r>
            <a:endParaRPr kumimoji="0" lang="ja-JP" altLang="en-US" sz="1200" b="0" i="0" u="none" strike="noStrike" cap="none" normalizeH="0" baseline="0" dirty="0" smtClean="0">
              <a:ln>
                <a:noFill/>
              </a:ln>
              <a:solidFill>
                <a:schemeClr val="tx1"/>
              </a:solidFill>
              <a:effectLst/>
              <a:latin typeface="Arial" charset="0"/>
            </a:endParaRPr>
          </a:p>
        </p:txBody>
      </p:sp>
      <p:sp>
        <p:nvSpPr>
          <p:cNvPr id="46" name="楕円 45"/>
          <p:cNvSpPr/>
          <p:nvPr/>
        </p:nvSpPr>
        <p:spPr bwMode="auto">
          <a:xfrm>
            <a:off x="5367337" y="3644124"/>
            <a:ext cx="1798703" cy="637401"/>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2) READY</a:t>
            </a:r>
            <a:endParaRPr kumimoji="0" lang="ja-JP" altLang="en-US" sz="1200" b="0" i="0" u="none" strike="noStrike" cap="none" normalizeH="0" baseline="0" dirty="0" smtClean="0">
              <a:ln>
                <a:noFill/>
              </a:ln>
              <a:solidFill>
                <a:schemeClr val="tx1"/>
              </a:solidFill>
              <a:effectLst/>
              <a:latin typeface="Arial" charset="0"/>
            </a:endParaRPr>
          </a:p>
        </p:txBody>
      </p:sp>
      <p:sp>
        <p:nvSpPr>
          <p:cNvPr id="47" name="楕円 46"/>
          <p:cNvSpPr/>
          <p:nvPr/>
        </p:nvSpPr>
        <p:spPr bwMode="auto">
          <a:xfrm>
            <a:off x="5367337" y="4490204"/>
            <a:ext cx="1798703" cy="637401"/>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 MEASURING</a:t>
            </a:r>
            <a:endParaRPr kumimoji="0" lang="ja-JP" altLang="en-US" sz="1200" b="0" i="0" u="none" strike="noStrike" cap="none" normalizeH="0" baseline="0" dirty="0" smtClean="0">
              <a:ln>
                <a:noFill/>
              </a:ln>
              <a:solidFill>
                <a:schemeClr val="tx1"/>
              </a:solidFill>
              <a:effectLst/>
              <a:latin typeface="Arial" charset="0"/>
            </a:endParaRPr>
          </a:p>
        </p:txBody>
      </p:sp>
      <p:sp>
        <p:nvSpPr>
          <p:cNvPr id="49" name="楕円 48"/>
          <p:cNvSpPr/>
          <p:nvPr/>
        </p:nvSpPr>
        <p:spPr bwMode="auto">
          <a:xfrm>
            <a:off x="5367337" y="5390444"/>
            <a:ext cx="1798703" cy="637401"/>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4) AVAILABLE</a:t>
            </a:r>
            <a:endParaRPr kumimoji="0" lang="ja-JP" altLang="en-US" sz="1200" b="0" i="0" u="none" strike="noStrike" cap="none" normalizeH="0" baseline="0" dirty="0" smtClean="0">
              <a:ln>
                <a:noFill/>
              </a:ln>
              <a:solidFill>
                <a:schemeClr val="tx1"/>
              </a:solidFill>
              <a:effectLst/>
              <a:latin typeface="Arial" charset="0"/>
            </a:endParaRPr>
          </a:p>
        </p:txBody>
      </p:sp>
      <p:cxnSp>
        <p:nvCxnSpPr>
          <p:cNvPr id="6" name="直線矢印コネクタ 5"/>
          <p:cNvCxnSpPr>
            <a:stCxn id="4" idx="4"/>
            <a:endCxn id="46" idx="0"/>
          </p:cNvCxnSpPr>
          <p:nvPr/>
        </p:nvCxnSpPr>
        <p:spPr bwMode="auto">
          <a:xfrm>
            <a:off x="6266688" y="3464240"/>
            <a:ext cx="1" cy="17988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 name="直線矢印コネクタ 8"/>
          <p:cNvCxnSpPr>
            <a:stCxn id="46" idx="4"/>
            <a:endCxn id="47" idx="0"/>
          </p:cNvCxnSpPr>
          <p:nvPr/>
        </p:nvCxnSpPr>
        <p:spPr bwMode="auto">
          <a:xfrm>
            <a:off x="6266689" y="4281525"/>
            <a:ext cx="0" cy="20867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 name="直線矢印コネクタ 10"/>
          <p:cNvCxnSpPr>
            <a:stCxn id="47" idx="4"/>
            <a:endCxn id="49" idx="0"/>
          </p:cNvCxnSpPr>
          <p:nvPr/>
        </p:nvCxnSpPr>
        <p:spPr bwMode="auto">
          <a:xfrm>
            <a:off x="6266689" y="5127605"/>
            <a:ext cx="0" cy="26283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 name="直線コネクタ 9"/>
          <p:cNvCxnSpPr/>
          <p:nvPr/>
        </p:nvCxnSpPr>
        <p:spPr bwMode="auto">
          <a:xfrm>
            <a:off x="1328737" y="2755774"/>
            <a:ext cx="0" cy="3308159"/>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7" name="テキスト ボックス 36"/>
          <p:cNvSpPr txBox="1"/>
          <p:nvPr/>
        </p:nvSpPr>
        <p:spPr>
          <a:xfrm>
            <a:off x="719137" y="2410996"/>
            <a:ext cx="1184940" cy="338554"/>
          </a:xfrm>
          <a:prstGeom prst="rect">
            <a:avLst/>
          </a:prstGeom>
          <a:noFill/>
        </p:spPr>
        <p:txBody>
          <a:bodyPr wrap="none" rtlCol="0">
            <a:spAutoFit/>
          </a:bodyPr>
          <a:lstStyle/>
          <a:p>
            <a:pPr algn="ctr"/>
            <a:r>
              <a:rPr kumimoji="1" lang="en-US" altLang="ja-JP" sz="1600" dirty="0" smtClean="0"/>
              <a:t>Application</a:t>
            </a:r>
            <a:endParaRPr kumimoji="1" lang="ja-JP" altLang="en-US" sz="1600" dirty="0"/>
          </a:p>
        </p:txBody>
      </p:sp>
    </p:spTree>
    <p:extLst>
      <p:ext uri="{BB962C8B-B14F-4D97-AF65-F5344CB8AC3E}">
        <p14:creationId xmlns:p14="http://schemas.microsoft.com/office/powerpoint/2010/main" val="27275669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楕円 39"/>
          <p:cNvSpPr/>
          <p:nvPr/>
        </p:nvSpPr>
        <p:spPr bwMode="auto">
          <a:xfrm>
            <a:off x="5367334" y="3722100"/>
            <a:ext cx="1798703" cy="637401"/>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4) AVAILABLE</a:t>
            </a:r>
            <a:endParaRPr kumimoji="0" lang="ja-JP" altLang="en-US" sz="1200" b="0" i="0" u="none" strike="noStrike" cap="none" normalizeH="0" baseline="0" dirty="0" smtClean="0">
              <a:ln>
                <a:noFill/>
              </a:ln>
              <a:solidFill>
                <a:schemeClr val="tx1"/>
              </a:solidFill>
              <a:effectLst/>
              <a:latin typeface="Arial" charset="0"/>
            </a:endParaRPr>
          </a:p>
        </p:txBody>
      </p:sp>
      <p:sp>
        <p:nvSpPr>
          <p:cNvPr id="39" name="楕円 38"/>
          <p:cNvSpPr/>
          <p:nvPr/>
        </p:nvSpPr>
        <p:spPr bwMode="auto">
          <a:xfrm>
            <a:off x="5367335" y="4588101"/>
            <a:ext cx="1798703" cy="637401"/>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4) AVAILABLE</a:t>
            </a:r>
            <a:endParaRPr kumimoji="0" lang="ja-JP" altLang="en-US" sz="1200" b="0" i="0" u="none" strike="noStrike" cap="none" normalizeH="0" baseline="0" dirty="0" smtClean="0">
              <a:ln>
                <a:noFill/>
              </a:ln>
              <a:solidFill>
                <a:schemeClr val="tx1"/>
              </a:solidFill>
              <a:effectLst/>
              <a:latin typeface="Arial" charset="0"/>
            </a:endParaRPr>
          </a:p>
        </p:txBody>
      </p:sp>
      <p:sp>
        <p:nvSpPr>
          <p:cNvPr id="37" name="楕円 36"/>
          <p:cNvSpPr/>
          <p:nvPr/>
        </p:nvSpPr>
        <p:spPr bwMode="auto">
          <a:xfrm>
            <a:off x="5367337" y="5476395"/>
            <a:ext cx="1798703" cy="637401"/>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4) AVAILABLE</a:t>
            </a:r>
            <a:endParaRPr kumimoji="0" lang="ja-JP" altLang="en-US" sz="1200" b="0" i="0" u="none" strike="noStrike" cap="none" normalizeH="0" baseline="0" dirty="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Example of </a:t>
            </a:r>
            <a:r>
              <a:rPr kumimoji="1" lang="en-US" altLang="ja-JP" dirty="0" smtClean="0"/>
              <a:t>continuous </a:t>
            </a:r>
            <a:r>
              <a:rPr kumimoji="1" lang="en-US" altLang="ja-JP" dirty="0" smtClean="0"/>
              <a:t>measurement</a:t>
            </a:r>
            <a:br>
              <a:rPr kumimoji="1" lang="en-US" altLang="ja-JP" dirty="0" smtClean="0"/>
            </a:br>
            <a:r>
              <a:rPr kumimoji="1" lang="en-US" altLang="ja-JP" dirty="0" smtClean="0"/>
              <a:t>(Normal case)</a:t>
            </a:r>
            <a:endParaRPr kumimoji="1" lang="ja-JP" altLang="en-US" dirty="0"/>
          </a:p>
        </p:txBody>
      </p:sp>
      <p:sp>
        <p:nvSpPr>
          <p:cNvPr id="3" name="コンテンツ プレースホルダー 2"/>
          <p:cNvSpPr>
            <a:spLocks noGrp="1"/>
          </p:cNvSpPr>
          <p:nvPr>
            <p:ph idx="1"/>
          </p:nvPr>
        </p:nvSpPr>
        <p:spPr>
          <a:xfrm>
            <a:off x="292100" y="1169987"/>
            <a:ext cx="8778875" cy="1027271"/>
          </a:xfrm>
        </p:spPr>
        <p:txBody>
          <a:bodyPr/>
          <a:lstStyle/>
          <a:p>
            <a:pPr lvl="1"/>
            <a:r>
              <a:rPr kumimoji="1" lang="en-US" altLang="ja-JP" dirty="0" smtClean="0"/>
              <a:t>e.g</a:t>
            </a:r>
            <a:r>
              <a:rPr kumimoji="1" lang="en-US" altLang="ja-JP" dirty="0"/>
              <a:t>., Pulse Oximeter, Heart Rate Monitor</a:t>
            </a:r>
            <a:endParaRPr kumimoji="1" lang="ja-JP" altLang="en-US" dirty="0"/>
          </a:p>
        </p:txBody>
      </p:sp>
      <p:sp>
        <p:nvSpPr>
          <p:cNvPr id="27" name="テキスト ボックス 26"/>
          <p:cNvSpPr txBox="1"/>
          <p:nvPr/>
        </p:nvSpPr>
        <p:spPr>
          <a:xfrm>
            <a:off x="1412626" y="3749901"/>
            <a:ext cx="1430200" cy="276999"/>
          </a:xfrm>
          <a:prstGeom prst="rect">
            <a:avLst/>
          </a:prstGeom>
          <a:noFill/>
        </p:spPr>
        <p:txBody>
          <a:bodyPr wrap="none" rtlCol="0">
            <a:spAutoFit/>
          </a:bodyPr>
          <a:lstStyle/>
          <a:p>
            <a:r>
              <a:rPr kumimoji="1" lang="en-US" altLang="ja-JP" sz="1200" dirty="0" smtClean="0"/>
              <a:t>One-shot Request</a:t>
            </a:r>
            <a:endParaRPr kumimoji="1" lang="ja-JP" altLang="en-US" sz="1200" dirty="0"/>
          </a:p>
        </p:txBody>
      </p:sp>
      <p:sp>
        <p:nvSpPr>
          <p:cNvPr id="29" name="テキスト ボックス 28"/>
          <p:cNvSpPr txBox="1"/>
          <p:nvPr/>
        </p:nvSpPr>
        <p:spPr>
          <a:xfrm>
            <a:off x="1338708" y="4179300"/>
            <a:ext cx="3952429" cy="276999"/>
          </a:xfrm>
          <a:prstGeom prst="rect">
            <a:avLst/>
          </a:prstGeom>
          <a:noFill/>
        </p:spPr>
        <p:txBody>
          <a:bodyPr wrap="none" rtlCol="0">
            <a:spAutoFit/>
          </a:bodyPr>
          <a:lstStyle/>
          <a:p>
            <a:pPr algn="r"/>
            <a:r>
              <a:rPr kumimoji="1" lang="en-US" altLang="ja-JP" sz="1200" dirty="0"/>
              <a:t>Plug-In SHALL return the latest </a:t>
            </a:r>
            <a:r>
              <a:rPr kumimoji="1" lang="en-US" altLang="ja-JP" sz="1200" b="1" dirty="0">
                <a:solidFill>
                  <a:schemeClr val="accent6">
                    <a:lumMod val="75000"/>
                  </a:schemeClr>
                </a:solidFill>
              </a:rPr>
              <a:t>result</a:t>
            </a:r>
            <a:r>
              <a:rPr kumimoji="1" lang="en-US" altLang="ja-JP" sz="1200" dirty="0"/>
              <a:t> with error code 0</a:t>
            </a:r>
            <a:endParaRPr kumimoji="1" lang="ja-JP" altLang="en-US" sz="1200" dirty="0"/>
          </a:p>
        </p:txBody>
      </p:sp>
      <p:sp>
        <p:nvSpPr>
          <p:cNvPr id="31" name="テキスト ボックス 30"/>
          <p:cNvSpPr txBox="1"/>
          <p:nvPr/>
        </p:nvSpPr>
        <p:spPr>
          <a:xfrm>
            <a:off x="1412626" y="4600627"/>
            <a:ext cx="1430200" cy="276999"/>
          </a:xfrm>
          <a:prstGeom prst="rect">
            <a:avLst/>
          </a:prstGeom>
          <a:noFill/>
        </p:spPr>
        <p:txBody>
          <a:bodyPr wrap="none" rtlCol="0">
            <a:spAutoFit/>
          </a:bodyPr>
          <a:lstStyle/>
          <a:p>
            <a:r>
              <a:rPr kumimoji="1" lang="en-US" altLang="ja-JP" sz="1200" dirty="0" smtClean="0"/>
              <a:t>One-shot Request</a:t>
            </a:r>
            <a:endParaRPr kumimoji="1" lang="ja-JP" altLang="en-US" sz="1200" dirty="0"/>
          </a:p>
        </p:txBody>
      </p:sp>
      <p:sp>
        <p:nvSpPr>
          <p:cNvPr id="33" name="テキスト ボックス 32"/>
          <p:cNvSpPr txBox="1"/>
          <p:nvPr/>
        </p:nvSpPr>
        <p:spPr>
          <a:xfrm>
            <a:off x="1415481" y="5030026"/>
            <a:ext cx="3951856" cy="276999"/>
          </a:xfrm>
          <a:prstGeom prst="rect">
            <a:avLst/>
          </a:prstGeom>
          <a:noFill/>
        </p:spPr>
        <p:txBody>
          <a:bodyPr wrap="square" rtlCol="0">
            <a:spAutoFit/>
          </a:bodyPr>
          <a:lstStyle/>
          <a:p>
            <a:pPr algn="r"/>
            <a:r>
              <a:rPr kumimoji="1" lang="en-US" altLang="ja-JP" sz="1200" dirty="0" smtClean="0"/>
              <a:t>Plug-In SHALL return the latest </a:t>
            </a:r>
            <a:r>
              <a:rPr kumimoji="1" lang="en-US" altLang="ja-JP" sz="1200" b="1" dirty="0" smtClean="0">
                <a:solidFill>
                  <a:schemeClr val="accent6">
                    <a:lumMod val="75000"/>
                  </a:schemeClr>
                </a:solidFill>
              </a:rPr>
              <a:t>result</a:t>
            </a:r>
            <a:r>
              <a:rPr kumimoji="1" lang="en-US" altLang="ja-JP" sz="1200" dirty="0" smtClean="0"/>
              <a:t> with error code 0</a:t>
            </a:r>
            <a:endParaRPr kumimoji="1" lang="ja-JP" altLang="en-US" sz="1200" dirty="0"/>
          </a:p>
        </p:txBody>
      </p:sp>
      <p:cxnSp>
        <p:nvCxnSpPr>
          <p:cNvPr id="41" name="直線矢印コネクタ 40"/>
          <p:cNvCxnSpPr/>
          <p:nvPr/>
        </p:nvCxnSpPr>
        <p:spPr bwMode="auto">
          <a:xfrm>
            <a:off x="1424095" y="4006903"/>
            <a:ext cx="387268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2" name="直線矢印コネクタ 41"/>
          <p:cNvCxnSpPr/>
          <p:nvPr/>
        </p:nvCxnSpPr>
        <p:spPr bwMode="auto">
          <a:xfrm flipV="1">
            <a:off x="1424095" y="4159303"/>
            <a:ext cx="3872682" cy="1"/>
          </a:xfrm>
          <a:prstGeom prst="straightConnector1">
            <a:avLst/>
          </a:prstGeom>
          <a:solidFill>
            <a:schemeClr val="accent1"/>
          </a:solidFill>
          <a:ln w="12700" cap="flat" cmpd="sng" algn="ctr">
            <a:solidFill>
              <a:schemeClr val="tx1"/>
            </a:solidFill>
            <a:prstDash val="solid"/>
            <a:round/>
            <a:headEnd type="triangle" w="med" len="med"/>
            <a:tailEnd type="none" w="med" len="med"/>
          </a:ln>
          <a:effectLst/>
        </p:spPr>
      </p:cxnSp>
      <p:cxnSp>
        <p:nvCxnSpPr>
          <p:cNvPr id="43" name="直線矢印コネクタ 42"/>
          <p:cNvCxnSpPr/>
          <p:nvPr/>
        </p:nvCxnSpPr>
        <p:spPr bwMode="auto">
          <a:xfrm>
            <a:off x="1424095" y="4869137"/>
            <a:ext cx="387268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4" name="直線矢印コネクタ 43"/>
          <p:cNvCxnSpPr/>
          <p:nvPr/>
        </p:nvCxnSpPr>
        <p:spPr bwMode="auto">
          <a:xfrm flipV="1">
            <a:off x="1424095" y="5021537"/>
            <a:ext cx="3872682" cy="1"/>
          </a:xfrm>
          <a:prstGeom prst="straightConnector1">
            <a:avLst/>
          </a:prstGeom>
          <a:solidFill>
            <a:schemeClr val="accent1"/>
          </a:solidFill>
          <a:ln w="12700" cap="flat" cmpd="sng" algn="ctr">
            <a:solidFill>
              <a:schemeClr val="tx1"/>
            </a:solidFill>
            <a:prstDash val="solid"/>
            <a:round/>
            <a:headEnd type="triangle" w="med" len="med"/>
            <a:tailEnd type="none" w="med" len="med"/>
          </a:ln>
          <a:effectLst/>
        </p:spPr>
      </p:cxnSp>
      <p:sp>
        <p:nvSpPr>
          <p:cNvPr id="35" name="テキスト ボックス 34"/>
          <p:cNvSpPr txBox="1"/>
          <p:nvPr/>
        </p:nvSpPr>
        <p:spPr>
          <a:xfrm>
            <a:off x="5367337" y="2417220"/>
            <a:ext cx="1600118" cy="338554"/>
          </a:xfrm>
          <a:prstGeom prst="rect">
            <a:avLst/>
          </a:prstGeom>
          <a:noFill/>
        </p:spPr>
        <p:txBody>
          <a:bodyPr wrap="none" rtlCol="0">
            <a:spAutoFit/>
          </a:bodyPr>
          <a:lstStyle/>
          <a:p>
            <a:pPr algn="ctr"/>
            <a:r>
              <a:rPr kumimoji="1" lang="en-US" altLang="ja-JP" sz="1600" dirty="0" smtClean="0"/>
              <a:t>State of Plug-In</a:t>
            </a:r>
            <a:endParaRPr kumimoji="1" lang="ja-JP" altLang="en-US" sz="1600" dirty="0"/>
          </a:p>
        </p:txBody>
      </p:sp>
      <p:cxnSp>
        <p:nvCxnSpPr>
          <p:cNvPr id="38" name="直線矢印コネクタ 37"/>
          <p:cNvCxnSpPr/>
          <p:nvPr/>
        </p:nvCxnSpPr>
        <p:spPr bwMode="auto">
          <a:xfrm flipH="1">
            <a:off x="7012965" y="3696131"/>
            <a:ext cx="1128620"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5" name="テキスト ボックス 44"/>
          <p:cNvSpPr txBox="1"/>
          <p:nvPr/>
        </p:nvSpPr>
        <p:spPr>
          <a:xfrm>
            <a:off x="7019162" y="3463764"/>
            <a:ext cx="1122423" cy="461665"/>
          </a:xfrm>
          <a:prstGeom prst="rect">
            <a:avLst/>
          </a:prstGeom>
          <a:noFill/>
        </p:spPr>
        <p:txBody>
          <a:bodyPr wrap="none" rtlCol="0">
            <a:spAutoFit/>
          </a:bodyPr>
          <a:lstStyle/>
          <a:p>
            <a:r>
              <a:rPr kumimoji="1" lang="en-US" altLang="ja-JP" sz="1200" dirty="0" smtClean="0"/>
              <a:t>Measurement</a:t>
            </a:r>
          </a:p>
          <a:p>
            <a:r>
              <a:rPr kumimoji="1" lang="en-US" altLang="ja-JP" sz="1200" dirty="0" smtClean="0"/>
              <a:t>Result</a:t>
            </a:r>
            <a:endParaRPr kumimoji="1" lang="ja-JP" altLang="en-US" sz="1200" dirty="0"/>
          </a:p>
        </p:txBody>
      </p:sp>
      <p:cxnSp>
        <p:nvCxnSpPr>
          <p:cNvPr id="50" name="直線矢印コネクタ 49"/>
          <p:cNvCxnSpPr/>
          <p:nvPr/>
        </p:nvCxnSpPr>
        <p:spPr bwMode="auto">
          <a:xfrm flipH="1">
            <a:off x="7012965" y="4565440"/>
            <a:ext cx="1128620"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1" name="テキスト ボックス 50"/>
          <p:cNvSpPr txBox="1"/>
          <p:nvPr/>
        </p:nvSpPr>
        <p:spPr>
          <a:xfrm>
            <a:off x="7019162" y="4333073"/>
            <a:ext cx="1122423" cy="461665"/>
          </a:xfrm>
          <a:prstGeom prst="rect">
            <a:avLst/>
          </a:prstGeom>
          <a:noFill/>
        </p:spPr>
        <p:txBody>
          <a:bodyPr wrap="none" rtlCol="0">
            <a:spAutoFit/>
          </a:bodyPr>
          <a:lstStyle/>
          <a:p>
            <a:r>
              <a:rPr kumimoji="1" lang="en-US" altLang="ja-JP" sz="1200" dirty="0" smtClean="0"/>
              <a:t>Measurement</a:t>
            </a:r>
          </a:p>
          <a:p>
            <a:r>
              <a:rPr kumimoji="1" lang="en-US" altLang="ja-JP" sz="1200" dirty="0" smtClean="0"/>
              <a:t>Result</a:t>
            </a:r>
            <a:endParaRPr kumimoji="1" lang="ja-JP" altLang="en-US" sz="1200" dirty="0"/>
          </a:p>
        </p:txBody>
      </p:sp>
      <p:cxnSp>
        <p:nvCxnSpPr>
          <p:cNvPr id="53" name="直線矢印コネクタ 52"/>
          <p:cNvCxnSpPr/>
          <p:nvPr/>
        </p:nvCxnSpPr>
        <p:spPr bwMode="auto">
          <a:xfrm>
            <a:off x="1424095" y="3054350"/>
            <a:ext cx="387268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4" name="テキスト ボックス 53"/>
          <p:cNvSpPr txBox="1"/>
          <p:nvPr/>
        </p:nvSpPr>
        <p:spPr>
          <a:xfrm>
            <a:off x="1422537" y="2777351"/>
            <a:ext cx="1430200" cy="276999"/>
          </a:xfrm>
          <a:prstGeom prst="rect">
            <a:avLst/>
          </a:prstGeom>
          <a:noFill/>
        </p:spPr>
        <p:txBody>
          <a:bodyPr wrap="none" rtlCol="0">
            <a:spAutoFit/>
          </a:bodyPr>
          <a:lstStyle/>
          <a:p>
            <a:r>
              <a:rPr kumimoji="1" lang="en-US" altLang="ja-JP" sz="1200" dirty="0" smtClean="0"/>
              <a:t>One-shot Request</a:t>
            </a:r>
            <a:endParaRPr kumimoji="1" lang="ja-JP" altLang="en-US" sz="1200" dirty="0"/>
          </a:p>
        </p:txBody>
      </p:sp>
      <p:cxnSp>
        <p:nvCxnSpPr>
          <p:cNvPr id="55" name="直線矢印コネクタ 54"/>
          <p:cNvCxnSpPr/>
          <p:nvPr/>
        </p:nvCxnSpPr>
        <p:spPr bwMode="auto">
          <a:xfrm flipV="1">
            <a:off x="1424095" y="3206750"/>
            <a:ext cx="3872682" cy="1"/>
          </a:xfrm>
          <a:prstGeom prst="straightConnector1">
            <a:avLst/>
          </a:prstGeom>
          <a:solidFill>
            <a:schemeClr val="accent1"/>
          </a:solidFill>
          <a:ln w="12700" cap="flat" cmpd="sng" algn="ctr">
            <a:solidFill>
              <a:schemeClr val="tx1"/>
            </a:solidFill>
            <a:prstDash val="solid"/>
            <a:round/>
            <a:headEnd type="triangle" w="med" len="med"/>
            <a:tailEnd type="none" w="med" len="med"/>
          </a:ln>
          <a:effectLst/>
        </p:spPr>
      </p:cxnSp>
      <p:sp>
        <p:nvSpPr>
          <p:cNvPr id="56" name="テキスト ボックス 55"/>
          <p:cNvSpPr txBox="1"/>
          <p:nvPr/>
        </p:nvSpPr>
        <p:spPr>
          <a:xfrm>
            <a:off x="1364356" y="3206750"/>
            <a:ext cx="3926781" cy="276999"/>
          </a:xfrm>
          <a:prstGeom prst="rect">
            <a:avLst/>
          </a:prstGeom>
          <a:noFill/>
        </p:spPr>
        <p:txBody>
          <a:bodyPr wrap="none" rtlCol="0">
            <a:spAutoFit/>
          </a:bodyPr>
          <a:lstStyle/>
          <a:p>
            <a:pPr algn="r"/>
            <a:r>
              <a:rPr kumimoji="1" lang="en-US" altLang="ja-JP" sz="1200" dirty="0" smtClean="0"/>
              <a:t>Plug-In SHALL return an </a:t>
            </a:r>
            <a:r>
              <a:rPr kumimoji="1" lang="en-US" altLang="ja-JP" sz="1200" dirty="0" smtClean="0">
                <a:solidFill>
                  <a:srgbClr val="FF0000"/>
                </a:solidFill>
              </a:rPr>
              <a:t>error</a:t>
            </a:r>
            <a:r>
              <a:rPr kumimoji="1" lang="en-US" altLang="ja-JP" sz="1200" dirty="0" smtClean="0"/>
              <a:t> with error code 1, 2, or 3</a:t>
            </a:r>
            <a:endParaRPr kumimoji="1" lang="ja-JP" altLang="en-US" sz="1200" dirty="0"/>
          </a:p>
        </p:txBody>
      </p:sp>
      <p:sp>
        <p:nvSpPr>
          <p:cNvPr id="58" name="テキスト ボックス 57"/>
          <p:cNvSpPr txBox="1"/>
          <p:nvPr/>
        </p:nvSpPr>
        <p:spPr>
          <a:xfrm>
            <a:off x="1419682" y="5456851"/>
            <a:ext cx="1430200" cy="276999"/>
          </a:xfrm>
          <a:prstGeom prst="rect">
            <a:avLst/>
          </a:prstGeom>
          <a:noFill/>
        </p:spPr>
        <p:txBody>
          <a:bodyPr wrap="none" rtlCol="0">
            <a:spAutoFit/>
          </a:bodyPr>
          <a:lstStyle/>
          <a:p>
            <a:r>
              <a:rPr kumimoji="1" lang="en-US" altLang="ja-JP" sz="1200" dirty="0" smtClean="0"/>
              <a:t>One-shot Request</a:t>
            </a:r>
            <a:endParaRPr kumimoji="1" lang="ja-JP" altLang="en-US" sz="1200" dirty="0"/>
          </a:p>
        </p:txBody>
      </p:sp>
      <p:sp>
        <p:nvSpPr>
          <p:cNvPr id="59" name="テキスト ボックス 58"/>
          <p:cNvSpPr txBox="1"/>
          <p:nvPr/>
        </p:nvSpPr>
        <p:spPr>
          <a:xfrm>
            <a:off x="1422537" y="5886250"/>
            <a:ext cx="3944800" cy="276999"/>
          </a:xfrm>
          <a:prstGeom prst="rect">
            <a:avLst/>
          </a:prstGeom>
          <a:noFill/>
        </p:spPr>
        <p:txBody>
          <a:bodyPr wrap="square" rtlCol="0">
            <a:spAutoFit/>
          </a:bodyPr>
          <a:lstStyle/>
          <a:p>
            <a:pPr algn="r"/>
            <a:r>
              <a:rPr kumimoji="1" lang="en-US" altLang="ja-JP" sz="1200" dirty="0" smtClean="0"/>
              <a:t>Plug-In SHALL return the latest </a:t>
            </a:r>
            <a:r>
              <a:rPr kumimoji="1" lang="en-US" altLang="ja-JP" sz="1200" b="1" dirty="0" smtClean="0">
                <a:solidFill>
                  <a:schemeClr val="accent6">
                    <a:lumMod val="75000"/>
                  </a:schemeClr>
                </a:solidFill>
              </a:rPr>
              <a:t>result</a:t>
            </a:r>
            <a:r>
              <a:rPr kumimoji="1" lang="en-US" altLang="ja-JP" sz="1200" dirty="0" smtClean="0"/>
              <a:t> with error code 0</a:t>
            </a:r>
            <a:endParaRPr kumimoji="1" lang="ja-JP" altLang="en-US" sz="1200" dirty="0"/>
          </a:p>
        </p:txBody>
      </p:sp>
      <p:cxnSp>
        <p:nvCxnSpPr>
          <p:cNvPr id="60" name="直線矢印コネクタ 59"/>
          <p:cNvCxnSpPr/>
          <p:nvPr/>
        </p:nvCxnSpPr>
        <p:spPr bwMode="auto">
          <a:xfrm>
            <a:off x="1431151" y="5725361"/>
            <a:ext cx="387268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1" name="直線矢印コネクタ 60"/>
          <p:cNvCxnSpPr/>
          <p:nvPr/>
        </p:nvCxnSpPr>
        <p:spPr bwMode="auto">
          <a:xfrm flipV="1">
            <a:off x="1431151" y="5877761"/>
            <a:ext cx="3872682" cy="1"/>
          </a:xfrm>
          <a:prstGeom prst="straightConnector1">
            <a:avLst/>
          </a:prstGeom>
          <a:solidFill>
            <a:schemeClr val="accent1"/>
          </a:solidFill>
          <a:ln w="12700" cap="flat" cmpd="sng" algn="ctr">
            <a:solidFill>
              <a:schemeClr val="tx1"/>
            </a:solidFill>
            <a:prstDash val="solid"/>
            <a:round/>
            <a:headEnd type="triangle" w="med" len="med"/>
            <a:tailEnd type="none" w="med" len="med"/>
          </a:ln>
          <a:effectLst/>
        </p:spPr>
      </p:cxnSp>
      <p:cxnSp>
        <p:nvCxnSpPr>
          <p:cNvPr id="62" name="直線矢印コネクタ 61"/>
          <p:cNvCxnSpPr/>
          <p:nvPr/>
        </p:nvCxnSpPr>
        <p:spPr bwMode="auto">
          <a:xfrm flipH="1">
            <a:off x="7025398" y="5427927"/>
            <a:ext cx="1128620"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3" name="テキスト ボックス 62"/>
          <p:cNvSpPr txBox="1"/>
          <p:nvPr/>
        </p:nvSpPr>
        <p:spPr>
          <a:xfrm>
            <a:off x="7031595" y="5195560"/>
            <a:ext cx="1122423" cy="461665"/>
          </a:xfrm>
          <a:prstGeom prst="rect">
            <a:avLst/>
          </a:prstGeom>
          <a:noFill/>
        </p:spPr>
        <p:txBody>
          <a:bodyPr wrap="none" rtlCol="0">
            <a:spAutoFit/>
          </a:bodyPr>
          <a:lstStyle/>
          <a:p>
            <a:r>
              <a:rPr kumimoji="1" lang="en-US" altLang="ja-JP" sz="1200" dirty="0" smtClean="0"/>
              <a:t>Measurement</a:t>
            </a:r>
          </a:p>
          <a:p>
            <a:r>
              <a:rPr kumimoji="1" lang="en-US" altLang="ja-JP" sz="1200" dirty="0" smtClean="0"/>
              <a:t>Result</a:t>
            </a:r>
            <a:endParaRPr kumimoji="1" lang="ja-JP" altLang="en-US" sz="1200" dirty="0"/>
          </a:p>
        </p:txBody>
      </p:sp>
      <p:sp>
        <p:nvSpPr>
          <p:cNvPr id="20" name="フリーフォーム 19"/>
          <p:cNvSpPr/>
          <p:nvPr/>
        </p:nvSpPr>
        <p:spPr bwMode="auto">
          <a:xfrm>
            <a:off x="5303834" y="3699671"/>
            <a:ext cx="1709132" cy="458125"/>
          </a:xfrm>
          <a:custGeom>
            <a:avLst/>
            <a:gdLst>
              <a:gd name="connsiteX0" fmla="*/ 1396652 w 1396652"/>
              <a:gd name="connsiteY0" fmla="*/ 0 h 338203"/>
              <a:gd name="connsiteX1" fmla="*/ 1164921 w 1396652"/>
              <a:gd name="connsiteY1" fmla="*/ 338203 h 338203"/>
              <a:gd name="connsiteX2" fmla="*/ 0 w 1396652"/>
              <a:gd name="connsiteY2" fmla="*/ 331940 h 338203"/>
              <a:gd name="connsiteX3" fmla="*/ 0 w 1396652"/>
              <a:gd name="connsiteY3" fmla="*/ 331940 h 338203"/>
            </a:gdLst>
            <a:ahLst/>
            <a:cxnLst>
              <a:cxn ang="0">
                <a:pos x="connsiteX0" y="connsiteY0"/>
              </a:cxn>
              <a:cxn ang="0">
                <a:pos x="connsiteX1" y="connsiteY1"/>
              </a:cxn>
              <a:cxn ang="0">
                <a:pos x="connsiteX2" y="connsiteY2"/>
              </a:cxn>
              <a:cxn ang="0">
                <a:pos x="connsiteX3" y="connsiteY3"/>
              </a:cxn>
            </a:cxnLst>
            <a:rect l="l" t="t" r="r" b="b"/>
            <a:pathLst>
              <a:path w="1396652" h="338203">
                <a:moveTo>
                  <a:pt x="1396652" y="0"/>
                </a:moveTo>
                <a:lnTo>
                  <a:pt x="1164921" y="338203"/>
                </a:lnTo>
                <a:lnTo>
                  <a:pt x="0" y="331940"/>
                </a:lnTo>
                <a:lnTo>
                  <a:pt x="0" y="331940"/>
                </a:lnTo>
              </a:path>
            </a:pathLst>
          </a:custGeom>
          <a:noFill/>
          <a:ln w="6350" cap="flat" cmpd="sng" algn="ctr">
            <a:solidFill>
              <a:srgbClr val="C00000"/>
            </a:solidFill>
            <a:prstDash val="sysDot"/>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5" name="フリーフォーム 64"/>
          <p:cNvSpPr/>
          <p:nvPr/>
        </p:nvSpPr>
        <p:spPr bwMode="auto">
          <a:xfrm>
            <a:off x="5298193" y="4566531"/>
            <a:ext cx="1709132" cy="458125"/>
          </a:xfrm>
          <a:custGeom>
            <a:avLst/>
            <a:gdLst>
              <a:gd name="connsiteX0" fmla="*/ 1396652 w 1396652"/>
              <a:gd name="connsiteY0" fmla="*/ 0 h 338203"/>
              <a:gd name="connsiteX1" fmla="*/ 1164921 w 1396652"/>
              <a:gd name="connsiteY1" fmla="*/ 338203 h 338203"/>
              <a:gd name="connsiteX2" fmla="*/ 0 w 1396652"/>
              <a:gd name="connsiteY2" fmla="*/ 331940 h 338203"/>
              <a:gd name="connsiteX3" fmla="*/ 0 w 1396652"/>
              <a:gd name="connsiteY3" fmla="*/ 331940 h 338203"/>
            </a:gdLst>
            <a:ahLst/>
            <a:cxnLst>
              <a:cxn ang="0">
                <a:pos x="connsiteX0" y="connsiteY0"/>
              </a:cxn>
              <a:cxn ang="0">
                <a:pos x="connsiteX1" y="connsiteY1"/>
              </a:cxn>
              <a:cxn ang="0">
                <a:pos x="connsiteX2" y="connsiteY2"/>
              </a:cxn>
              <a:cxn ang="0">
                <a:pos x="connsiteX3" y="connsiteY3"/>
              </a:cxn>
            </a:cxnLst>
            <a:rect l="l" t="t" r="r" b="b"/>
            <a:pathLst>
              <a:path w="1396652" h="338203">
                <a:moveTo>
                  <a:pt x="1396652" y="0"/>
                </a:moveTo>
                <a:lnTo>
                  <a:pt x="1164921" y="338203"/>
                </a:lnTo>
                <a:lnTo>
                  <a:pt x="0" y="331940"/>
                </a:lnTo>
                <a:lnTo>
                  <a:pt x="0" y="331940"/>
                </a:lnTo>
              </a:path>
            </a:pathLst>
          </a:custGeom>
          <a:noFill/>
          <a:ln w="6350" cap="flat" cmpd="sng" algn="ctr">
            <a:solidFill>
              <a:srgbClr val="C00000"/>
            </a:solidFill>
            <a:prstDash val="sysDot"/>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6" name="フリーフォーム 65"/>
          <p:cNvSpPr/>
          <p:nvPr/>
        </p:nvSpPr>
        <p:spPr bwMode="auto">
          <a:xfrm>
            <a:off x="5303833" y="5428162"/>
            <a:ext cx="1709132" cy="458125"/>
          </a:xfrm>
          <a:custGeom>
            <a:avLst/>
            <a:gdLst>
              <a:gd name="connsiteX0" fmla="*/ 1396652 w 1396652"/>
              <a:gd name="connsiteY0" fmla="*/ 0 h 338203"/>
              <a:gd name="connsiteX1" fmla="*/ 1164921 w 1396652"/>
              <a:gd name="connsiteY1" fmla="*/ 338203 h 338203"/>
              <a:gd name="connsiteX2" fmla="*/ 0 w 1396652"/>
              <a:gd name="connsiteY2" fmla="*/ 331940 h 338203"/>
              <a:gd name="connsiteX3" fmla="*/ 0 w 1396652"/>
              <a:gd name="connsiteY3" fmla="*/ 331940 h 338203"/>
            </a:gdLst>
            <a:ahLst/>
            <a:cxnLst>
              <a:cxn ang="0">
                <a:pos x="connsiteX0" y="connsiteY0"/>
              </a:cxn>
              <a:cxn ang="0">
                <a:pos x="connsiteX1" y="connsiteY1"/>
              </a:cxn>
              <a:cxn ang="0">
                <a:pos x="connsiteX2" y="connsiteY2"/>
              </a:cxn>
              <a:cxn ang="0">
                <a:pos x="connsiteX3" y="connsiteY3"/>
              </a:cxn>
            </a:cxnLst>
            <a:rect l="l" t="t" r="r" b="b"/>
            <a:pathLst>
              <a:path w="1396652" h="338203">
                <a:moveTo>
                  <a:pt x="1396652" y="0"/>
                </a:moveTo>
                <a:lnTo>
                  <a:pt x="1164921" y="338203"/>
                </a:lnTo>
                <a:lnTo>
                  <a:pt x="0" y="331940"/>
                </a:lnTo>
                <a:lnTo>
                  <a:pt x="0" y="331940"/>
                </a:lnTo>
              </a:path>
            </a:pathLst>
          </a:custGeom>
          <a:noFill/>
          <a:ln w="6350" cap="flat" cmpd="sng" algn="ctr">
            <a:solidFill>
              <a:srgbClr val="C00000"/>
            </a:solidFill>
            <a:prstDash val="sysDot"/>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graphicFrame>
        <p:nvGraphicFramePr>
          <p:cNvPr id="67" name="オブジェクト 66"/>
          <p:cNvGraphicFramePr>
            <a:graphicFrameLocks noChangeAspect="1"/>
          </p:cNvGraphicFramePr>
          <p:nvPr>
            <p:extLst>
              <p:ext uri="{D42A27DB-BD31-4B8C-83A1-F6EECF244321}">
                <p14:modId xmlns:p14="http://schemas.microsoft.com/office/powerpoint/2010/main" val="1476274143"/>
              </p:ext>
            </p:extLst>
          </p:nvPr>
        </p:nvGraphicFramePr>
        <p:xfrm>
          <a:off x="8153001" y="3282950"/>
          <a:ext cx="502352" cy="819281"/>
        </p:xfrm>
        <a:graphic>
          <a:graphicData uri="http://schemas.openxmlformats.org/presentationml/2006/ole">
            <mc:AlternateContent xmlns:mc="http://schemas.openxmlformats.org/markup-compatibility/2006">
              <mc:Choice xmlns:v="urn:schemas-microsoft-com:vml" Requires="v">
                <p:oleObj spid="_x0000_s2134" name="Image" r:id="rId3" imgW="4825080" imgH="7898400" progId="Photoshop.Image.16">
                  <p:embed/>
                </p:oleObj>
              </mc:Choice>
              <mc:Fallback>
                <p:oleObj name="Image" r:id="rId3" imgW="4825080" imgH="7898400" progId="Photoshop.Image.16">
                  <p:embed/>
                  <p:pic>
                    <p:nvPicPr>
                      <p:cNvPr id="0" name=""/>
                      <p:cNvPicPr/>
                      <p:nvPr/>
                    </p:nvPicPr>
                    <p:blipFill>
                      <a:blip r:embed="rId4"/>
                      <a:stretch>
                        <a:fillRect/>
                      </a:stretch>
                    </p:blipFill>
                    <p:spPr>
                      <a:xfrm>
                        <a:off x="8153001" y="3282950"/>
                        <a:ext cx="502352" cy="819281"/>
                      </a:xfrm>
                      <a:prstGeom prst="rect">
                        <a:avLst/>
                      </a:prstGeom>
                    </p:spPr>
                  </p:pic>
                </p:oleObj>
              </mc:Fallback>
            </mc:AlternateContent>
          </a:graphicData>
        </a:graphic>
      </p:graphicFrame>
      <p:graphicFrame>
        <p:nvGraphicFramePr>
          <p:cNvPr id="70" name="オブジェクト 69"/>
          <p:cNvGraphicFramePr>
            <a:graphicFrameLocks noChangeAspect="1"/>
          </p:cNvGraphicFramePr>
          <p:nvPr>
            <p:extLst>
              <p:ext uri="{D42A27DB-BD31-4B8C-83A1-F6EECF244321}">
                <p14:modId xmlns:p14="http://schemas.microsoft.com/office/powerpoint/2010/main" val="617483661"/>
              </p:ext>
            </p:extLst>
          </p:nvPr>
        </p:nvGraphicFramePr>
        <p:xfrm>
          <a:off x="8153001" y="4141167"/>
          <a:ext cx="502352" cy="819281"/>
        </p:xfrm>
        <a:graphic>
          <a:graphicData uri="http://schemas.openxmlformats.org/presentationml/2006/ole">
            <mc:AlternateContent xmlns:mc="http://schemas.openxmlformats.org/markup-compatibility/2006">
              <mc:Choice xmlns:v="urn:schemas-microsoft-com:vml" Requires="v">
                <p:oleObj spid="_x0000_s2135" name="Image" r:id="rId5" imgW="4825080" imgH="7898400" progId="Photoshop.Image.16">
                  <p:embed/>
                </p:oleObj>
              </mc:Choice>
              <mc:Fallback>
                <p:oleObj name="Image" r:id="rId5" imgW="4825080" imgH="7898400" progId="Photoshop.Image.16">
                  <p:embed/>
                  <p:pic>
                    <p:nvPicPr>
                      <p:cNvPr id="0" name=""/>
                      <p:cNvPicPr/>
                      <p:nvPr/>
                    </p:nvPicPr>
                    <p:blipFill>
                      <a:blip r:embed="rId4"/>
                      <a:stretch>
                        <a:fillRect/>
                      </a:stretch>
                    </p:blipFill>
                    <p:spPr>
                      <a:xfrm>
                        <a:off x="8153001" y="4141167"/>
                        <a:ext cx="502352" cy="819281"/>
                      </a:xfrm>
                      <a:prstGeom prst="rect">
                        <a:avLst/>
                      </a:prstGeom>
                    </p:spPr>
                  </p:pic>
                </p:oleObj>
              </mc:Fallback>
            </mc:AlternateContent>
          </a:graphicData>
        </a:graphic>
      </p:graphicFrame>
      <p:graphicFrame>
        <p:nvGraphicFramePr>
          <p:cNvPr id="71" name="オブジェクト 70"/>
          <p:cNvGraphicFramePr>
            <a:graphicFrameLocks noChangeAspect="1"/>
          </p:cNvGraphicFramePr>
          <p:nvPr>
            <p:extLst>
              <p:ext uri="{D42A27DB-BD31-4B8C-83A1-F6EECF244321}">
                <p14:modId xmlns:p14="http://schemas.microsoft.com/office/powerpoint/2010/main" val="1167308271"/>
              </p:ext>
            </p:extLst>
          </p:nvPr>
        </p:nvGraphicFramePr>
        <p:xfrm>
          <a:off x="8154018" y="5016751"/>
          <a:ext cx="502352" cy="819281"/>
        </p:xfrm>
        <a:graphic>
          <a:graphicData uri="http://schemas.openxmlformats.org/presentationml/2006/ole">
            <mc:AlternateContent xmlns:mc="http://schemas.openxmlformats.org/markup-compatibility/2006">
              <mc:Choice xmlns:v="urn:schemas-microsoft-com:vml" Requires="v">
                <p:oleObj spid="_x0000_s2136" name="Image" r:id="rId6" imgW="4825080" imgH="7898400" progId="Photoshop.Image.16">
                  <p:embed/>
                </p:oleObj>
              </mc:Choice>
              <mc:Fallback>
                <p:oleObj name="Image" r:id="rId6" imgW="4825080" imgH="7898400" progId="Photoshop.Image.16">
                  <p:embed/>
                  <p:pic>
                    <p:nvPicPr>
                      <p:cNvPr id="0" name=""/>
                      <p:cNvPicPr/>
                      <p:nvPr/>
                    </p:nvPicPr>
                    <p:blipFill>
                      <a:blip r:embed="rId4"/>
                      <a:stretch>
                        <a:fillRect/>
                      </a:stretch>
                    </p:blipFill>
                    <p:spPr>
                      <a:xfrm>
                        <a:off x="8154018" y="5016751"/>
                        <a:ext cx="502352" cy="819281"/>
                      </a:xfrm>
                      <a:prstGeom prst="rect">
                        <a:avLst/>
                      </a:prstGeom>
                    </p:spPr>
                  </p:pic>
                </p:oleObj>
              </mc:Fallback>
            </mc:AlternateContent>
          </a:graphicData>
        </a:graphic>
      </p:graphicFrame>
      <p:sp>
        <p:nvSpPr>
          <p:cNvPr id="36" name="楕円 35"/>
          <p:cNvSpPr/>
          <p:nvPr/>
        </p:nvSpPr>
        <p:spPr bwMode="auto">
          <a:xfrm>
            <a:off x="5367336" y="2826839"/>
            <a:ext cx="1798703" cy="637401"/>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0" tIns="0" rIns="0" bIns="0" numCol="1" rtlCol="0" anchor="ctr" anchorCtr="0" compatLnSpc="1">
            <a:prstTxWarp prst="textNoShape">
              <a:avLst/>
            </a:prstTxWarp>
          </a:bodyPr>
          <a:lstStyle/>
          <a:p>
            <a:pPr marR="0" defTabSz="914400" rtl="0" eaLnBrk="0" fontAlgn="base" latinLnBrk="0" hangingPunct="0">
              <a:lnSpc>
                <a:spcPct val="90000"/>
              </a:lnSpc>
              <a:spcBef>
                <a:spcPct val="0"/>
              </a:spcBef>
              <a:spcAft>
                <a:spcPct val="0"/>
              </a:spcAft>
              <a:buClrTx/>
              <a:buSzTx/>
              <a:tabLst/>
            </a:pPr>
            <a:r>
              <a:rPr kumimoji="0" lang="en-US" altLang="ja-JP" sz="1200" b="0" i="0" u="none" strike="noStrike" cap="none" normalizeH="0" baseline="0" dirty="0" smtClean="0">
                <a:ln>
                  <a:noFill/>
                </a:ln>
                <a:solidFill>
                  <a:schemeClr val="tx1"/>
                </a:solidFill>
                <a:effectLst/>
                <a:latin typeface="Arial" charset="0"/>
              </a:rPr>
              <a:t>1) DISCONNECTED</a:t>
            </a:r>
            <a:endParaRPr lang="en-US" altLang="ja-JP" sz="1200" dirty="0">
              <a:solidFill>
                <a:schemeClr val="tx1"/>
              </a:solidFill>
              <a:latin typeface="Arial" charset="0"/>
            </a:endParaRPr>
          </a:p>
          <a:p>
            <a:pPr marR="0" defTabSz="914400" rtl="0" eaLnBrk="0" fontAlgn="base" latinLnBrk="0" hangingPunct="0">
              <a:lnSpc>
                <a:spcPct val="90000"/>
              </a:lnSpc>
              <a:spcBef>
                <a:spcPct val="0"/>
              </a:spcBef>
              <a:spcAft>
                <a:spcPct val="0"/>
              </a:spcAft>
              <a:buClrTx/>
              <a:buSzTx/>
              <a:tabLst/>
            </a:pPr>
            <a:r>
              <a:rPr lang="en-US" altLang="ja-JP" sz="1200" dirty="0" smtClean="0">
                <a:solidFill>
                  <a:schemeClr val="tx1"/>
                </a:solidFill>
                <a:latin typeface="Arial" charset="0"/>
              </a:rPr>
              <a:t>2) READY</a:t>
            </a:r>
          </a:p>
          <a:p>
            <a:pPr marR="0" defTabSz="914400" rtl="0" eaLnBrk="0" fontAlgn="base" latinLnBrk="0" hangingPunct="0">
              <a:lnSpc>
                <a:spcPct val="90000"/>
              </a:lnSpc>
              <a:spcBef>
                <a:spcPct val="0"/>
              </a:spcBef>
              <a:spcAft>
                <a:spcPct val="0"/>
              </a:spcAft>
              <a:buClrTx/>
              <a:buSzTx/>
              <a:tabLst/>
            </a:pPr>
            <a:r>
              <a:rPr lang="en-US" altLang="ja-JP" sz="1200" dirty="0" smtClean="0">
                <a:solidFill>
                  <a:schemeClr val="tx1"/>
                </a:solidFill>
                <a:latin typeface="Arial" charset="0"/>
              </a:rPr>
              <a:t>3) MEASURING</a:t>
            </a:r>
            <a:endParaRPr kumimoji="0" lang="en-US" altLang="ja-JP" sz="1200" b="0" i="0" u="none" strike="noStrike" cap="none" normalizeH="0" baseline="0" dirty="0" smtClean="0">
              <a:ln>
                <a:noFill/>
              </a:ln>
              <a:solidFill>
                <a:schemeClr val="tx1"/>
              </a:solidFill>
              <a:effectLst/>
              <a:latin typeface="Arial" charset="0"/>
            </a:endParaRPr>
          </a:p>
        </p:txBody>
      </p:sp>
      <p:cxnSp>
        <p:nvCxnSpPr>
          <p:cNvPr id="5" name="直線矢印コネクタ 4"/>
          <p:cNvCxnSpPr>
            <a:stCxn id="36" idx="4"/>
            <a:endCxn id="40" idx="0"/>
          </p:cNvCxnSpPr>
          <p:nvPr/>
        </p:nvCxnSpPr>
        <p:spPr bwMode="auto">
          <a:xfrm flipH="1">
            <a:off x="6266686" y="3464240"/>
            <a:ext cx="2" cy="25786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7" name="直線矢印コネクタ 6"/>
          <p:cNvCxnSpPr>
            <a:stCxn id="40" idx="4"/>
            <a:endCxn id="39" idx="0"/>
          </p:cNvCxnSpPr>
          <p:nvPr/>
        </p:nvCxnSpPr>
        <p:spPr bwMode="auto">
          <a:xfrm>
            <a:off x="6266686" y="4359501"/>
            <a:ext cx="1" cy="2286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 name="直線矢印コネクタ 8"/>
          <p:cNvCxnSpPr>
            <a:stCxn id="39" idx="4"/>
            <a:endCxn id="37" idx="0"/>
          </p:cNvCxnSpPr>
          <p:nvPr/>
        </p:nvCxnSpPr>
        <p:spPr bwMode="auto">
          <a:xfrm>
            <a:off x="6266687" y="5225502"/>
            <a:ext cx="2" cy="25089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8" name="直線コネクタ 47"/>
          <p:cNvCxnSpPr/>
          <p:nvPr/>
        </p:nvCxnSpPr>
        <p:spPr bwMode="auto">
          <a:xfrm>
            <a:off x="1383924" y="2755774"/>
            <a:ext cx="0" cy="3308159"/>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9" name="テキスト ボックス 48"/>
          <p:cNvSpPr txBox="1"/>
          <p:nvPr/>
        </p:nvSpPr>
        <p:spPr>
          <a:xfrm>
            <a:off x="795337" y="2410996"/>
            <a:ext cx="1184940" cy="338554"/>
          </a:xfrm>
          <a:prstGeom prst="rect">
            <a:avLst/>
          </a:prstGeom>
          <a:noFill/>
        </p:spPr>
        <p:txBody>
          <a:bodyPr wrap="none" rtlCol="0">
            <a:spAutoFit/>
          </a:bodyPr>
          <a:lstStyle/>
          <a:p>
            <a:pPr algn="ctr"/>
            <a:r>
              <a:rPr kumimoji="1" lang="en-US" altLang="ja-JP" sz="1600" dirty="0" smtClean="0"/>
              <a:t>Application</a:t>
            </a:r>
            <a:endParaRPr kumimoji="1" lang="ja-JP" altLang="en-US" sz="1600" dirty="0"/>
          </a:p>
        </p:txBody>
      </p:sp>
    </p:spTree>
    <p:extLst>
      <p:ext uri="{BB962C8B-B14F-4D97-AF65-F5344CB8AC3E}">
        <p14:creationId xmlns:p14="http://schemas.microsoft.com/office/powerpoint/2010/main" val="11956570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Definition of error code</a:t>
            </a:r>
            <a:endParaRPr kumimoji="1" lang="ja-JP" altLang="en-US" dirty="0"/>
          </a:p>
        </p:txBody>
      </p:sp>
      <p:sp>
        <p:nvSpPr>
          <p:cNvPr id="7" name="コンテンツ プレースホルダー 6"/>
          <p:cNvSpPr>
            <a:spLocks noGrp="1"/>
          </p:cNvSpPr>
          <p:nvPr>
            <p:ph idx="1"/>
          </p:nvPr>
        </p:nvSpPr>
        <p:spPr>
          <a:xfrm>
            <a:off x="292100" y="1169988"/>
            <a:ext cx="8778875" cy="1198562"/>
          </a:xfrm>
        </p:spPr>
        <p:txBody>
          <a:bodyPr/>
          <a:lstStyle/>
          <a:p>
            <a:r>
              <a:rPr kumimoji="1" lang="en-US" altLang="ja-JP" sz="2000" dirty="0" smtClean="0"/>
              <a:t>The value of "result" is able to be used as an error code</a:t>
            </a:r>
          </a:p>
          <a:p>
            <a:pPr lvl="1"/>
            <a:r>
              <a:rPr kumimoji="1" lang="en-US" altLang="ja-JP" sz="1800" dirty="0" smtClean="0"/>
              <a:t>The "result" has </a:t>
            </a:r>
            <a:r>
              <a:rPr kumimoji="1" lang="en-US" altLang="ja-JP" sz="1800" dirty="0"/>
              <a:t>already been specified </a:t>
            </a:r>
            <a:r>
              <a:rPr kumimoji="1" lang="en-US" altLang="ja-JP" sz="1800" dirty="0" smtClean="0"/>
              <a:t>in the </a:t>
            </a:r>
            <a:r>
              <a:rPr kumimoji="1" lang="en-US" altLang="ja-JP" sz="1800" dirty="0" err="1" smtClean="0"/>
              <a:t>GotAPI</a:t>
            </a:r>
            <a:r>
              <a:rPr kumimoji="1" lang="en-US" altLang="ja-JP" sz="1800" dirty="0" smtClean="0"/>
              <a:t> 1.1 spec and each PCH TS</a:t>
            </a:r>
          </a:p>
          <a:p>
            <a:r>
              <a:rPr kumimoji="1" lang="en-US" altLang="ja-JP" sz="2000" dirty="0" smtClean="0">
                <a:solidFill>
                  <a:srgbClr val="480024"/>
                </a:solidFill>
              </a:rPr>
              <a:t>The definition of error code will be added in each PCH TS</a:t>
            </a:r>
          </a:p>
        </p:txBody>
      </p:sp>
      <p:graphicFrame>
        <p:nvGraphicFramePr>
          <p:cNvPr id="6" name="表 5"/>
          <p:cNvGraphicFramePr>
            <a:graphicFrameLocks noGrp="1"/>
          </p:cNvGraphicFramePr>
          <p:nvPr>
            <p:extLst>
              <p:ext uri="{D42A27DB-BD31-4B8C-83A1-F6EECF244321}">
                <p14:modId xmlns:p14="http://schemas.microsoft.com/office/powerpoint/2010/main" val="2410328639"/>
              </p:ext>
            </p:extLst>
          </p:nvPr>
        </p:nvGraphicFramePr>
        <p:xfrm>
          <a:off x="414337" y="2520950"/>
          <a:ext cx="8748712" cy="3352800"/>
        </p:xfrm>
        <a:graphic>
          <a:graphicData uri="http://schemas.openxmlformats.org/drawingml/2006/table">
            <a:tbl>
              <a:tblPr firstRow="1" bandRow="1">
                <a:tableStyleId>{69012ECD-51FC-41F1-AA8D-1B2483CD663E}</a:tableStyleId>
              </a:tblPr>
              <a:tblGrid>
                <a:gridCol w="762000">
                  <a:extLst>
                    <a:ext uri="{9D8B030D-6E8A-4147-A177-3AD203B41FA5}">
                      <a16:colId xmlns:a16="http://schemas.microsoft.com/office/drawing/2014/main" xmlns="" val="3797673216"/>
                    </a:ext>
                  </a:extLst>
                </a:gridCol>
                <a:gridCol w="609600">
                  <a:extLst>
                    <a:ext uri="{9D8B030D-6E8A-4147-A177-3AD203B41FA5}">
                      <a16:colId xmlns:a16="http://schemas.microsoft.com/office/drawing/2014/main" xmlns="" val="1521585616"/>
                    </a:ext>
                  </a:extLst>
                </a:gridCol>
                <a:gridCol w="6203949">
                  <a:extLst>
                    <a:ext uri="{9D8B030D-6E8A-4147-A177-3AD203B41FA5}">
                      <a16:colId xmlns:a16="http://schemas.microsoft.com/office/drawing/2014/main" xmlns="" val="964565794"/>
                    </a:ext>
                  </a:extLst>
                </a:gridCol>
                <a:gridCol w="1173163">
                  <a:extLst>
                    <a:ext uri="{9D8B030D-6E8A-4147-A177-3AD203B41FA5}">
                      <a16:colId xmlns:a16="http://schemas.microsoft.com/office/drawing/2014/main" xmlns="" val="767127983"/>
                    </a:ext>
                  </a:extLst>
                </a:gridCol>
              </a:tblGrid>
              <a:tr h="152400">
                <a:tc>
                  <a:txBody>
                    <a:bodyPr/>
                    <a:lstStyle/>
                    <a:p>
                      <a:r>
                        <a:rPr kumimoji="1" lang="en-US" altLang="ja-JP" sz="1600" dirty="0" smtClean="0"/>
                        <a:t>Name</a:t>
                      </a:r>
                      <a:endParaRPr kumimoji="1" lang="ja-JP" altLang="en-US" sz="1600" dirty="0"/>
                    </a:p>
                  </a:txBody>
                  <a:tcPr/>
                </a:tc>
                <a:tc>
                  <a:txBody>
                    <a:bodyPr/>
                    <a:lstStyle/>
                    <a:p>
                      <a:r>
                        <a:rPr kumimoji="1" lang="en-US" altLang="ja-JP" sz="1600" dirty="0" smtClean="0"/>
                        <a:t>Type</a:t>
                      </a:r>
                      <a:endParaRPr kumimoji="1" lang="ja-JP" alt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Definition of value</a:t>
                      </a:r>
                      <a:endParaRPr kumimoji="1" lang="ja-JP" altLang="en-US" sz="1600" dirty="0" smtClean="0"/>
                    </a:p>
                    <a:p>
                      <a:endParaRPr kumimoji="1" lang="ja-JP" altLang="en-US" sz="1600" dirty="0"/>
                    </a:p>
                  </a:txBody>
                  <a:tcPr/>
                </a:tc>
                <a:tc>
                  <a:txBody>
                    <a:bodyPr/>
                    <a:lstStyle/>
                    <a:p>
                      <a:r>
                        <a:rPr kumimoji="1" lang="en-US" altLang="ja-JP" sz="1600" dirty="0" smtClean="0"/>
                        <a:t>Mandatory/</a:t>
                      </a:r>
                    </a:p>
                    <a:p>
                      <a:r>
                        <a:rPr kumimoji="1" lang="en-US" altLang="ja-JP" sz="1600" dirty="0" smtClean="0"/>
                        <a:t>Optional</a:t>
                      </a:r>
                      <a:endParaRPr kumimoji="1" lang="ja-JP" altLang="en-US" sz="1600" dirty="0" smtClean="0"/>
                    </a:p>
                  </a:txBody>
                  <a:tcPr/>
                </a:tc>
                <a:extLst>
                  <a:ext uri="{0D108BD9-81ED-4DB2-BD59-A6C34878D82A}">
                    <a16:rowId xmlns:a16="http://schemas.microsoft.com/office/drawing/2014/main" xmlns="" val="2065091318"/>
                  </a:ext>
                </a:extLst>
              </a:tr>
              <a:tr h="370840">
                <a:tc>
                  <a:txBody>
                    <a:bodyPr/>
                    <a:lstStyle/>
                    <a:p>
                      <a:r>
                        <a:rPr kumimoji="1" lang="en-US" altLang="ja-JP" sz="1600" dirty="0" smtClean="0"/>
                        <a:t>result</a:t>
                      </a:r>
                      <a:endParaRPr kumimoji="1" lang="ja-JP" altLang="en-US" sz="1600" dirty="0"/>
                    </a:p>
                  </a:txBody>
                  <a:tcPr/>
                </a:tc>
                <a:tc>
                  <a:txBody>
                    <a:bodyPr/>
                    <a:lstStyle/>
                    <a:p>
                      <a:r>
                        <a:rPr kumimoji="1" lang="en-US" altLang="ja-JP" sz="1600" dirty="0" err="1" smtClean="0"/>
                        <a:t>Int</a:t>
                      </a:r>
                      <a:endParaRPr kumimoji="1" lang="ja-JP" altLang="en-US" sz="1600" dirty="0"/>
                    </a:p>
                  </a:txBody>
                  <a:tcPr/>
                </a:tc>
                <a:tc>
                  <a:txBody>
                    <a:bodyPr/>
                    <a:lstStyle/>
                    <a:p>
                      <a:r>
                        <a:rPr kumimoji="1" lang="en-US" altLang="ja-JP" sz="1600" dirty="0" smtClean="0"/>
                        <a:t>If success, the value is 0, otherwise an integer greater than 0, which indicates an error code.</a:t>
                      </a:r>
                    </a:p>
                    <a:p>
                      <a:r>
                        <a:rPr kumimoji="1" lang="en-US" altLang="ja-JP" sz="1600" dirty="0" smtClean="0"/>
                        <a:t>0 </a:t>
                      </a:r>
                      <a:r>
                        <a:rPr kumimoji="1" lang="en-US" altLang="ja-JP" sz="1600" dirty="0" smtClean="0">
                          <a:solidFill>
                            <a:srgbClr val="480024"/>
                          </a:solidFill>
                        </a:rPr>
                        <a:t>means</a:t>
                      </a:r>
                      <a:r>
                        <a:rPr kumimoji="1" lang="en-US" altLang="ja-JP" sz="1600" dirty="0" smtClean="0"/>
                        <a:t> that the Plug-In is in the</a:t>
                      </a:r>
                      <a:r>
                        <a:rPr kumimoji="1" lang="en-US" altLang="ja-JP" sz="1600" baseline="0" dirty="0" smtClean="0"/>
                        <a:t> state of "available".</a:t>
                      </a:r>
                      <a:endParaRPr kumimoji="1" lang="en-US" altLang="ja-JP" sz="1600" dirty="0" smtClean="0"/>
                    </a:p>
                    <a:p>
                      <a:r>
                        <a:rPr kumimoji="1" lang="en-US" altLang="ja-JP" sz="1600" dirty="0" smtClean="0">
                          <a:solidFill>
                            <a:srgbClr val="FF0000"/>
                          </a:solidFill>
                        </a:rPr>
                        <a:t>If</a:t>
                      </a:r>
                      <a:r>
                        <a:rPr kumimoji="1" lang="en-US" altLang="ja-JP" sz="1600" baseline="0" dirty="0" smtClean="0">
                          <a:solidFill>
                            <a:srgbClr val="FF0000"/>
                          </a:solidFill>
                        </a:rPr>
                        <a:t> the Plug-In is not able to report any measurement result and is to response an error to the application, the Plug-In SHALL set a value representing the state of the Plug-In as follows:</a:t>
                      </a:r>
                    </a:p>
                    <a:p>
                      <a:endParaRPr kumimoji="1" lang="en-US" altLang="ja-JP" sz="1600" baseline="0" dirty="0" smtClean="0">
                        <a:solidFill>
                          <a:srgbClr val="FF0000"/>
                        </a:solidFill>
                      </a:endParaRPr>
                    </a:p>
                    <a:p>
                      <a:r>
                        <a:rPr kumimoji="1" lang="en-US" altLang="ja-JP" sz="1600" baseline="0" dirty="0" smtClean="0">
                          <a:solidFill>
                            <a:srgbClr val="FF0000"/>
                          </a:solidFill>
                        </a:rPr>
                        <a:t>  1: the Plug-In is in DISCONNECTED</a:t>
                      </a:r>
                    </a:p>
                    <a:p>
                      <a:r>
                        <a:rPr kumimoji="1" lang="en-US" altLang="ja-JP" sz="1600" baseline="0" dirty="0" smtClean="0">
                          <a:solidFill>
                            <a:srgbClr val="FF0000"/>
                          </a:solidFill>
                        </a:rPr>
                        <a:t>  2: the Plug-In is in READY</a:t>
                      </a:r>
                    </a:p>
                    <a:p>
                      <a:r>
                        <a:rPr kumimoji="1" lang="en-US" altLang="ja-JP" sz="1600" baseline="0" dirty="0" smtClean="0">
                          <a:solidFill>
                            <a:srgbClr val="FF0000"/>
                          </a:solidFill>
                        </a:rPr>
                        <a:t>  3: the Plug-In is in MEASURING.</a:t>
                      </a:r>
                    </a:p>
                    <a:p>
                      <a:r>
                        <a:rPr kumimoji="1" lang="en-US" altLang="ja-JP" sz="1600" baseline="0" dirty="0" smtClean="0">
                          <a:solidFill>
                            <a:srgbClr val="FF0000"/>
                          </a:solidFill>
                        </a:rPr>
                        <a:t>  4: the Plug-In is in MEASUREMENT_ERROR.</a:t>
                      </a:r>
                      <a:endParaRPr kumimoji="1" lang="en-US" altLang="ja-JP" sz="1600" dirty="0" smtClean="0">
                        <a:solidFill>
                          <a:srgbClr val="FF0000"/>
                        </a:solidFill>
                      </a:endParaRPr>
                    </a:p>
                  </a:txBody>
                  <a:tcPr/>
                </a:tc>
                <a:tc>
                  <a:txBody>
                    <a:bodyPr/>
                    <a:lstStyle/>
                    <a:p>
                      <a:r>
                        <a:rPr kumimoji="1" lang="en-US" altLang="ja-JP" sz="1600" dirty="0" smtClean="0"/>
                        <a:t>Mandatory</a:t>
                      </a:r>
                      <a:endParaRPr kumimoji="1" lang="ja-JP" altLang="en-US" sz="1600" dirty="0"/>
                    </a:p>
                  </a:txBody>
                  <a:tcPr/>
                </a:tc>
                <a:extLst>
                  <a:ext uri="{0D108BD9-81ED-4DB2-BD59-A6C34878D82A}">
                    <a16:rowId xmlns:a16="http://schemas.microsoft.com/office/drawing/2014/main" xmlns="" val="1141374509"/>
                  </a:ext>
                </a:extLst>
              </a:tr>
            </a:tbl>
          </a:graphicData>
        </a:graphic>
      </p:graphicFrame>
      <p:sp>
        <p:nvSpPr>
          <p:cNvPr id="8" name="テキスト ボックス 7"/>
          <p:cNvSpPr txBox="1"/>
          <p:nvPr/>
        </p:nvSpPr>
        <p:spPr>
          <a:xfrm>
            <a:off x="414337" y="5864442"/>
            <a:ext cx="4161652" cy="307777"/>
          </a:xfrm>
          <a:prstGeom prst="rect">
            <a:avLst/>
          </a:prstGeom>
          <a:noFill/>
        </p:spPr>
        <p:txBody>
          <a:bodyPr wrap="none" rtlCol="0">
            <a:spAutoFit/>
          </a:bodyPr>
          <a:lstStyle/>
          <a:p>
            <a:r>
              <a:rPr kumimoji="1" lang="en-US" altLang="ja-JP" sz="1400" dirty="0" smtClean="0">
                <a:solidFill>
                  <a:srgbClr val="480024"/>
                </a:solidFill>
              </a:rPr>
              <a:t>* The definition colored in red will be newly added.</a:t>
            </a:r>
            <a:endParaRPr kumimoji="1" lang="ja-JP" altLang="en-US" sz="1400" dirty="0">
              <a:solidFill>
                <a:srgbClr val="480024"/>
              </a:solidFill>
            </a:endParaRPr>
          </a:p>
        </p:txBody>
      </p:sp>
    </p:spTree>
    <p:extLst>
      <p:ext uri="{BB962C8B-B14F-4D97-AF65-F5344CB8AC3E}">
        <p14:creationId xmlns:p14="http://schemas.microsoft.com/office/powerpoint/2010/main" val="3319864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10132</TotalTime>
  <Pages>15</Pages>
  <Words>959</Words>
  <Application>Microsoft Office PowerPoint</Application>
  <PresentationFormat>ユーザー設定</PresentationFormat>
  <Paragraphs>129</Paragraphs>
  <Slides>10</Slides>
  <Notes>1</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10</vt:i4>
      </vt:variant>
    </vt:vector>
  </HeadingPairs>
  <TitlesOfParts>
    <vt:vector size="12" baseType="lpstr">
      <vt:lpstr>OMA Template</vt:lpstr>
      <vt:lpstr>Image</vt:lpstr>
      <vt:lpstr>OMA-CD-DWAPI-2015-0049 PCH State Diagram and Error Handling</vt:lpstr>
      <vt:lpstr>Outline</vt:lpstr>
      <vt:lpstr>Measurement states</vt:lpstr>
      <vt:lpstr>Measurement state transition</vt:lpstr>
      <vt:lpstr>Policy for one-shot response</vt:lpstr>
      <vt:lpstr>Types of measurement</vt:lpstr>
      <vt:lpstr>Example of single measurement (Normal case)</vt:lpstr>
      <vt:lpstr>Example of continuous measurement (Normal case)</vt:lpstr>
      <vt:lpstr>Definition of error code</vt:lpstr>
      <vt:lpstr>Policy for asynchronous messages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DCM01</cp:lastModifiedBy>
  <cp:revision>872</cp:revision>
  <cp:lastPrinted>1999-04-27T06:51:51Z</cp:lastPrinted>
  <dcterms:created xsi:type="dcterms:W3CDTF">2002-03-19T14:05:12Z</dcterms:created>
  <dcterms:modified xsi:type="dcterms:W3CDTF">2015-11-29T03:02:42Z</dcterms:modified>
</cp:coreProperties>
</file>