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5"/>
  </p:notesMasterIdLst>
  <p:handoutMasterIdLst>
    <p:handoutMasterId r:id="rId6"/>
  </p:handoutMasterIdLst>
  <p:sldIdLst>
    <p:sldId id="320" r:id="rId2"/>
    <p:sldId id="370" r:id="rId3"/>
    <p:sldId id="371" r:id="rId4"/>
  </p:sldIdLst>
  <p:sldSz cx="9363075" cy="7023100"/>
  <p:notesSz cx="6858000" cy="9180513"/>
  <p:kinsoku lang="ja-JP"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CC3300"/>
    <a:srgbClr val="FDB5C3"/>
    <a:srgbClr val="99FFCC"/>
    <a:srgbClr val="FFCCCC"/>
    <a:srgbClr val="FFFFFF"/>
    <a:srgbClr val="FFCCFF"/>
    <a:srgbClr val="DDDDDD"/>
    <a:srgbClr val="0000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snapVertSplitter="1" vertBarState="minimized" horzBarState="maximized">
    <p:restoredLeft sz="15620" autoAdjust="0"/>
    <p:restoredTop sz="94660"/>
  </p:normalViewPr>
  <p:slideViewPr>
    <p:cSldViewPr snapToGrid="0">
      <p:cViewPr>
        <p:scale>
          <a:sx n="75" d="100"/>
          <a:sy n="75" d="100"/>
        </p:scale>
        <p:origin x="-810" y="-582"/>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46" d="100"/>
          <a:sy n="46" d="100"/>
        </p:scale>
        <p:origin x="-1452" y="-114"/>
      </p:cViewPr>
      <p:guideLst>
        <p:guide orient="horz" pos="2892"/>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handoutMaster" Target="handoutMasters/handoutMaster1.xml"/><Relationship Id="rId5" Type="http://schemas.openxmlformats.org/officeDocument/2006/relationships/notesMaster" Target="notesMasters/notesMaster1.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smtClean="0"/>
              <a:t>Body Text</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051"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ffectLst/>
        </p:spPr>
      </p:sp>
    </p:spTree>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US"/>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26268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92100" y="233363"/>
            <a:ext cx="6432550" cy="626268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92100" y="111283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757738" y="111283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86393" name="Picture 25" descr="oma bg_v3_2"/>
          <p:cNvPicPr>
            <a:picLocks noChangeAspect="1" noChangeArrowheads="1"/>
          </p:cNvPicPr>
          <p:nvPr userDrawn="1"/>
        </p:nvPicPr>
        <p:blipFill>
          <a:blip r:embed="rId13"/>
          <a:srcRect/>
          <a:stretch>
            <a:fillRect/>
          </a:stretch>
        </p:blipFill>
        <p:spPr bwMode="auto">
          <a:xfrm>
            <a:off x="0" y="0"/>
            <a:ext cx="9363075" cy="7016750"/>
          </a:xfrm>
          <a:prstGeom prst="rect">
            <a:avLst/>
          </a:prstGeom>
          <a:noFill/>
        </p:spPr>
      </p:pic>
      <p:sp>
        <p:nvSpPr>
          <p:cNvPr id="186371" name="Rectangle 3"/>
          <p:cNvSpPr>
            <a:spLocks noChangeArrowheads="1"/>
          </p:cNvSpPr>
          <p:nvPr/>
        </p:nvSpPr>
        <p:spPr bwMode="auto">
          <a:xfrm>
            <a:off x="7346950" y="6272213"/>
            <a:ext cx="1628775" cy="488950"/>
          </a:xfrm>
          <a:prstGeom prst="rect">
            <a:avLst/>
          </a:prstGeom>
          <a:noFill/>
          <a:ln w="9525">
            <a:noFill/>
            <a:miter lim="800000"/>
            <a:headEnd/>
            <a:tailEnd/>
          </a:ln>
        </p:spPr>
        <p:txBody>
          <a:bodyPr/>
          <a:lstStyle/>
          <a:p>
            <a:endParaRPr lang="en-US"/>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endParaRPr lang="en-US"/>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a:effectLst/>
        </p:spPr>
        <p:txBody>
          <a:bodyPr wrap="none" anchor="ctr"/>
          <a:lstStyle/>
          <a:p>
            <a:endParaRPr lang="en-US"/>
          </a:p>
        </p:txBody>
      </p:sp>
      <p:sp>
        <p:nvSpPr>
          <p:cNvPr id="186385" name="Rectangle 17"/>
          <p:cNvSpPr>
            <a:spLocks noChangeArrowheads="1"/>
          </p:cNvSpPr>
          <p:nvPr userDrawn="1"/>
        </p:nvSpPr>
        <p:spPr bwMode="auto">
          <a:xfrm>
            <a:off x="0" y="6629400"/>
            <a:ext cx="4800600" cy="347663"/>
          </a:xfrm>
          <a:prstGeom prst="rect">
            <a:avLst/>
          </a:prstGeom>
          <a:noFill/>
          <a:ln w="12700">
            <a:noFill/>
            <a:miter lim="800000"/>
            <a:headEnd/>
            <a:tailEnd/>
          </a:ln>
          <a:effectLst/>
        </p:spPr>
        <p:txBody>
          <a:bodyPr lIns="90488" tIns="44450" rIns="90488" bIns="44450">
            <a:spAutoFit/>
          </a:bodyPr>
          <a:lstStyle/>
          <a:p>
            <a:pPr defTabSz="403225">
              <a:tabLst>
                <a:tab pos="5372100" algn="ctr"/>
                <a:tab pos="9182100" algn="r"/>
              </a:tabLst>
            </a:pPr>
            <a:r>
              <a:rPr lang="en-GB" sz="1000" b="1">
                <a:cs typeface="Times New Roman" pitchFamily="18" charset="0"/>
              </a:rPr>
              <a:t>© 2008 Open Mobile Alliance Ltd.  All Rights Reserved.</a:t>
            </a:r>
            <a:endParaRPr lang="en-US" sz="1000" b="1"/>
          </a:p>
          <a:p>
            <a:pPr defTabSz="403225">
              <a:tabLst>
                <a:tab pos="5372100" algn="ctr"/>
                <a:tab pos="9182100" algn="r"/>
              </a:tabLst>
            </a:pPr>
            <a:r>
              <a:rPr lang="en-US" sz="900" b="1">
                <a:latin typeface="Arial Narrow" pitchFamily="34" charset="0"/>
                <a:cs typeface="Times New Roman" pitchFamily="18" charset="0"/>
              </a:rPr>
              <a:t>Used with the permission of the Open Mobile Alliance Ltd. under the terms as stated in this document.</a:t>
            </a:r>
            <a:endParaRPr lang="en-US" sz="900" b="1">
              <a:solidFill>
                <a:srgbClr val="999999"/>
              </a:solidFill>
              <a:latin typeface="Arial Narrow" pitchFamily="34" charset="0"/>
            </a:endParaRPr>
          </a:p>
        </p:txBody>
      </p:sp>
      <p:sp>
        <p:nvSpPr>
          <p:cNvPr id="186386" name="Rectangle 18"/>
          <p:cNvSpPr>
            <a:spLocks noChangeArrowheads="1"/>
          </p:cNvSpPr>
          <p:nvPr userDrawn="1"/>
        </p:nvSpPr>
        <p:spPr bwMode="auto">
          <a:xfrm>
            <a:off x="4724400" y="6629400"/>
            <a:ext cx="3352800" cy="336550"/>
          </a:xfrm>
          <a:prstGeom prst="rect">
            <a:avLst/>
          </a:prstGeom>
          <a:noFill/>
          <a:ln w="12700">
            <a:noFill/>
            <a:miter lim="800000"/>
            <a:headEnd/>
            <a:tailEnd/>
          </a:ln>
          <a:effectLst/>
        </p:spPr>
        <p:txBody>
          <a:bodyPr lIns="90488" tIns="44450" rIns="90488" bIns="44450">
            <a:spAutoFit/>
          </a:bodyPr>
          <a:lstStyle/>
          <a:p>
            <a:pPr algn="ctr" defTabSz="403225">
              <a:tabLst>
                <a:tab pos="5372100" algn="ctr"/>
                <a:tab pos="9182100" algn="r"/>
              </a:tabLst>
            </a:pPr>
            <a:r>
              <a:rPr lang="en-US" sz="1800" b="1">
                <a:latin typeface="Arial Narrow" pitchFamily="34" charset="0"/>
              </a:rPr>
              <a:t>OMA-MC-2008-0089</a:t>
            </a:r>
          </a:p>
        </p:txBody>
      </p:sp>
      <p:sp>
        <p:nvSpPr>
          <p:cNvPr id="186387" name="Rectangle 19"/>
          <p:cNvSpPr>
            <a:spLocks noChangeArrowheads="1"/>
          </p:cNvSpPr>
          <p:nvPr userDrawn="1"/>
        </p:nvSpPr>
        <p:spPr bwMode="auto">
          <a:xfrm>
            <a:off x="8001000" y="6629400"/>
            <a:ext cx="1362075" cy="404813"/>
          </a:xfrm>
          <a:prstGeom prst="rect">
            <a:avLst/>
          </a:prstGeom>
          <a:noFill/>
          <a:ln w="12700">
            <a:noFill/>
            <a:miter lim="800000"/>
            <a:headEnd/>
            <a:tailEnd/>
          </a:ln>
          <a:effectLst/>
        </p:spPr>
        <p:txBody>
          <a:bodyPr lIns="90488" tIns="44450" rIns="90488" bIns="44450">
            <a:spAutoFit/>
          </a:bodyPr>
          <a:lstStyle/>
          <a:p>
            <a:pPr algn="r" defTabSz="403225">
              <a:tabLst>
                <a:tab pos="5372100" algn="ctr"/>
                <a:tab pos="9182100" algn="r"/>
              </a:tabLst>
            </a:pPr>
            <a:r>
              <a:rPr lang="en-US" sz="1800" b="1">
                <a:latin typeface="Arial Narrow" pitchFamily="34" charset="0"/>
              </a:rPr>
              <a:t>Slide #</a:t>
            </a:r>
            <a:fld id="{D8152D9D-1D0B-4FFC-BA9D-F7419813F27A}" type="slidenum">
              <a:rPr lang="en-US" sz="1800" b="1">
                <a:latin typeface="Arial Narrow" pitchFamily="34" charset="0"/>
              </a:rPr>
              <a:pPr algn="r" defTabSz="403225">
                <a:tabLst>
                  <a:tab pos="5372100" algn="ctr"/>
                  <a:tab pos="9182100" algn="r"/>
                </a:tabLst>
              </a:pPr>
              <a:t>‹#›</a:t>
            </a:fld>
            <a:r>
              <a:rPr lang="en-US" sz="1800" b="1">
                <a:latin typeface="Arial Narrow" pitchFamily="34" charset="0"/>
              </a:rPr>
              <a:t/>
            </a:r>
            <a:br>
              <a:rPr lang="en-US" sz="1800" b="1">
                <a:latin typeface="Arial Narrow" pitchFamily="34" charset="0"/>
              </a:rPr>
            </a:br>
            <a:r>
              <a:rPr lang="en-US" sz="500">
                <a:solidFill>
                  <a:srgbClr val="999999"/>
                </a:solidFill>
              </a:rPr>
              <a:t>[OMA-Template-SlideDeck-20080101-I]</a:t>
            </a:r>
            <a:endParaRPr lang="en-US" sz="1800" b="1">
              <a:latin typeface="Arial Narrow" pitchFamily="34" charset="0"/>
            </a:endParaRPr>
          </a:p>
        </p:txBody>
      </p:sp>
      <p:sp>
        <p:nvSpPr>
          <p:cNvPr id="186370"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a:effectLst/>
        </p:spPr>
        <p:txBody>
          <a:bodyPr vert="horz" wrap="square" lIns="90488" tIns="44450" rIns="90488" bIns="44450" numCol="1" anchor="ctr" anchorCtr="0" compatLnSpc="1">
            <a:prstTxWarp prst="textNoShape">
              <a:avLst/>
            </a:prstTxWarp>
          </a:bodyPr>
          <a:lstStyle/>
          <a:p>
            <a:pPr lvl="0"/>
            <a:endParaRPr lang="en-GB" smtClean="0"/>
          </a:p>
        </p:txBody>
      </p:sp>
      <p:sp>
        <p:nvSpPr>
          <p:cNvPr id="186373" name="Rectangle 5"/>
          <p:cNvSpPr>
            <a:spLocks noGrp="1" noChangeArrowheads="1"/>
          </p:cNvSpPr>
          <p:nvPr>
            <p:ph type="body" idx="1"/>
          </p:nvPr>
        </p:nvSpPr>
        <p:spPr bwMode="auto">
          <a:xfrm>
            <a:off x="292100" y="1112838"/>
            <a:ext cx="8778875" cy="5383212"/>
          </a:xfrm>
          <a:prstGeom prst="rect">
            <a:avLst/>
          </a:prstGeom>
          <a:noFill/>
          <a:ln w="12700">
            <a:noFill/>
            <a:miter lim="800000"/>
            <a:headEnd/>
            <a:tailEnd/>
          </a:ln>
          <a:effectLst/>
        </p:spPr>
        <p:txBody>
          <a:bodyPr vert="horz" wrap="square" lIns="90488" tIns="44450" rIns="90488" bIns="44450" numCol="1" anchor="t" anchorCtr="0" compatLnSpc="1">
            <a:prstTxWarp prst="textNoShape">
              <a:avLst/>
            </a:prstTxWarp>
          </a:bodyPr>
          <a:lstStyle/>
          <a:p>
            <a:pPr lvl="0"/>
            <a:r>
              <a:rPr lang="en-US" smtClean="0"/>
              <a:t>1st Level Bullet</a:t>
            </a:r>
          </a:p>
          <a:p>
            <a:pPr lvl="1"/>
            <a:r>
              <a:rPr lang="en-US" smtClean="0"/>
              <a:t>2nd Level Bullet</a:t>
            </a:r>
          </a:p>
          <a:p>
            <a:pPr lvl="2"/>
            <a:r>
              <a:rPr lang="en-US" smtClean="0"/>
              <a:t>3rd Level Bullet</a:t>
            </a:r>
          </a:p>
          <a:p>
            <a:pPr lvl="3"/>
            <a:r>
              <a:rPr lang="en-US" smtClean="0"/>
              <a:t>4th Level Bullet</a:t>
            </a:r>
          </a:p>
          <a:p>
            <a:pPr lvl="4"/>
            <a:r>
              <a:rPr lang="en-US"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swang@sta.samsung.com" TargetMode="External"/><Relationship Id="rId2" Type="http://schemas.openxmlformats.org/officeDocument/2006/relationships/image" Target="../media/image2.jpeg"/><Relationship Id="rId1" Type="http://schemas.openxmlformats.org/officeDocument/2006/relationships/slideLayout" Target="../slideLayouts/slideLayout1.xml"/><Relationship Id="rId5" Type="http://schemas.openxmlformats.org/officeDocument/2006/relationships/hyperlink" Target="http://www.openmobilealliance.org/UseAgreement.html" TargetMode="External"/><Relationship Id="rId4" Type="http://schemas.openxmlformats.org/officeDocument/2006/relationships/hyperlink" Target="mailto:appaji@sta.samsung.com"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4018" name="Picture 2" descr="oma bg_v3_strong_2"/>
          <p:cNvPicPr>
            <a:picLocks noChangeAspect="1" noChangeArrowheads="1"/>
          </p:cNvPicPr>
          <p:nvPr/>
        </p:nvPicPr>
        <p:blipFill>
          <a:blip r:embed="rId2"/>
          <a:srcRect b="6691"/>
          <a:stretch>
            <a:fillRect/>
          </a:stretch>
        </p:blipFill>
        <p:spPr bwMode="auto">
          <a:xfrm>
            <a:off x="0" y="0"/>
            <a:ext cx="9363075" cy="6553200"/>
          </a:xfrm>
          <a:prstGeom prst="rect">
            <a:avLst/>
          </a:prstGeom>
          <a:noFill/>
        </p:spPr>
      </p:pic>
      <p:sp>
        <p:nvSpPr>
          <p:cNvPr id="214019" name="Rectangle 3"/>
          <p:cNvSpPr>
            <a:spLocks noChangeArrowheads="1"/>
          </p:cNvSpPr>
          <p:nvPr/>
        </p:nvSpPr>
        <p:spPr bwMode="auto">
          <a:xfrm>
            <a:off x="490538" y="1981200"/>
            <a:ext cx="8686800" cy="2978150"/>
          </a:xfrm>
          <a:prstGeom prst="rect">
            <a:avLst/>
          </a:prstGeom>
          <a:noFill/>
          <a:ln w="12700">
            <a:noFill/>
            <a:miter lim="800000"/>
            <a:headEnd/>
            <a:tailEnd/>
          </a:ln>
          <a:effectLst/>
        </p:spPr>
        <p:txBody>
          <a:bodyPr lIns="90488" tIns="44450" rIns="90488" bIns="44450"/>
          <a:lstStyle/>
          <a:p>
            <a:pPr defTabSz="762000">
              <a:lnSpc>
                <a:spcPct val="95000"/>
              </a:lnSpc>
              <a:spcAft>
                <a:spcPct val="35000"/>
              </a:spcAft>
              <a:tabLst>
                <a:tab pos="1827213" algn="r"/>
                <a:tab pos="1939925" algn="l"/>
              </a:tabLst>
            </a:pPr>
            <a:r>
              <a:rPr lang="en-US" b="1" dirty="0">
                <a:latin typeface="Tahoma" pitchFamily="34" charset="0"/>
              </a:rPr>
              <a:t>	Submitted To:	OMA-MCE-MC Ad Hoc</a:t>
            </a:r>
          </a:p>
          <a:p>
            <a:pPr defTabSz="762000">
              <a:lnSpc>
                <a:spcPct val="95000"/>
              </a:lnSpc>
              <a:spcAft>
                <a:spcPct val="35000"/>
              </a:spcAft>
              <a:tabLst>
                <a:tab pos="1827213" algn="r"/>
                <a:tab pos="1939925" algn="l"/>
              </a:tabLst>
            </a:pPr>
            <a:r>
              <a:rPr lang="en-US" b="1" dirty="0">
                <a:latin typeface="Tahoma" pitchFamily="34" charset="0"/>
              </a:rPr>
              <a:t>	Date:	</a:t>
            </a:r>
            <a:r>
              <a:rPr lang="en-US" b="1" dirty="0" smtClean="0">
                <a:latin typeface="Tahoma" pitchFamily="34" charset="0"/>
              </a:rPr>
              <a:t>24 July 2008 </a:t>
            </a:r>
            <a:r>
              <a:rPr lang="en-US" b="1" dirty="0">
                <a:latin typeface="Tahoma" pitchFamily="34" charset="0"/>
              </a:rPr>
              <a:t>	</a:t>
            </a:r>
          </a:p>
          <a:p>
            <a:pPr defTabSz="762000">
              <a:lnSpc>
                <a:spcPct val="95000"/>
              </a:lnSpc>
              <a:spcAft>
                <a:spcPct val="35000"/>
              </a:spcAft>
              <a:tabLst>
                <a:tab pos="1827213" algn="r"/>
                <a:tab pos="1939925" algn="l"/>
              </a:tabLst>
            </a:pPr>
            <a:r>
              <a:rPr lang="en-US" b="1" dirty="0">
                <a:latin typeface="Tahoma" pitchFamily="34" charset="0"/>
              </a:rPr>
              <a:t>	Availability:	        Public            OMA Confidential</a:t>
            </a:r>
          </a:p>
          <a:p>
            <a:pPr defTabSz="762000">
              <a:lnSpc>
                <a:spcPct val="95000"/>
              </a:lnSpc>
              <a:spcAft>
                <a:spcPct val="35000"/>
              </a:spcAft>
              <a:tabLst>
                <a:tab pos="1827213" algn="r"/>
                <a:tab pos="1939925" algn="l"/>
              </a:tabLst>
            </a:pPr>
            <a:r>
              <a:rPr lang="en-US" b="1" dirty="0">
                <a:latin typeface="Tahoma" pitchFamily="34" charset="0"/>
              </a:rPr>
              <a:t>	Contact:	</a:t>
            </a:r>
            <a:r>
              <a:rPr lang="en-US" sz="1600" b="1" dirty="0" smtClean="0">
                <a:latin typeface="+mj-lt"/>
              </a:rPr>
              <a:t>Shu Wang, Samsung  </a:t>
            </a:r>
            <a:r>
              <a:rPr lang="en-US" sz="1600" b="1" dirty="0" smtClean="0">
                <a:latin typeface="+mj-lt"/>
                <a:hlinkClick r:id="rId3"/>
              </a:rPr>
              <a:t>swang@sta.samsung.com</a:t>
            </a:r>
            <a:endParaRPr lang="en-US" sz="1600" b="1" dirty="0" smtClean="0">
              <a:latin typeface="+mj-lt"/>
            </a:endParaRPr>
          </a:p>
          <a:p>
            <a:pPr defTabSz="762000">
              <a:lnSpc>
                <a:spcPct val="95000"/>
              </a:lnSpc>
              <a:spcAft>
                <a:spcPct val="35000"/>
              </a:spcAft>
              <a:tabLst>
                <a:tab pos="1827213" algn="r"/>
                <a:tab pos="1939925" algn="l"/>
              </a:tabLst>
            </a:pPr>
            <a:r>
              <a:rPr lang="en-US" sz="1600" b="1" dirty="0">
                <a:latin typeface="+mj-lt"/>
              </a:rPr>
              <a:t>	</a:t>
            </a:r>
            <a:r>
              <a:rPr lang="en-US" sz="1600" b="1" dirty="0" smtClean="0">
                <a:latin typeface="+mj-lt"/>
              </a:rPr>
              <a:t>	Anu Appaji, Samsung </a:t>
            </a:r>
            <a:r>
              <a:rPr lang="en-US" sz="1600" b="1" dirty="0" smtClean="0">
                <a:latin typeface="+mj-lt"/>
                <a:hlinkClick r:id="rId4"/>
              </a:rPr>
              <a:t>appaji@sta.samsung.com</a:t>
            </a:r>
            <a:endParaRPr lang="en-US" sz="1600" b="1" dirty="0" smtClean="0">
              <a:latin typeface="+mj-lt"/>
            </a:endParaRPr>
          </a:p>
          <a:p>
            <a:pPr defTabSz="762000">
              <a:lnSpc>
                <a:spcPct val="95000"/>
              </a:lnSpc>
              <a:spcAft>
                <a:spcPct val="35000"/>
              </a:spcAft>
              <a:tabLst>
                <a:tab pos="1827213" algn="r"/>
                <a:tab pos="1939925" algn="l"/>
              </a:tabLst>
            </a:pPr>
            <a:endParaRPr lang="en-US" sz="1600" b="1" dirty="0">
              <a:latin typeface="Tahoma" pitchFamily="34" charset="0"/>
            </a:endParaRPr>
          </a:p>
          <a:p>
            <a:pPr defTabSz="762000">
              <a:lnSpc>
                <a:spcPct val="95000"/>
              </a:lnSpc>
              <a:spcAft>
                <a:spcPct val="35000"/>
              </a:spcAft>
              <a:tabLst>
                <a:tab pos="1827213" algn="r"/>
                <a:tab pos="1939925" algn="l"/>
              </a:tabLst>
            </a:pPr>
            <a:r>
              <a:rPr lang="en-US" b="1" dirty="0">
                <a:latin typeface="Tahoma" pitchFamily="34" charset="0"/>
              </a:rPr>
              <a:t>	Source:	</a:t>
            </a:r>
            <a:r>
              <a:rPr lang="en-US" b="1" dirty="0" smtClean="0"/>
              <a:t>Samsung</a:t>
            </a:r>
            <a:endParaRPr lang="en-US" b="1" dirty="0">
              <a:latin typeface="Tahoma" pitchFamily="34" charset="0"/>
            </a:endParaRPr>
          </a:p>
        </p:txBody>
      </p:sp>
      <p:sp>
        <p:nvSpPr>
          <p:cNvPr id="214020" name="Rectangle 4"/>
          <p:cNvSpPr>
            <a:spLocks noChangeArrowheads="1"/>
          </p:cNvSpPr>
          <p:nvPr/>
        </p:nvSpPr>
        <p:spPr bwMode="auto">
          <a:xfrm>
            <a:off x="684213" y="228600"/>
            <a:ext cx="8340725" cy="1652588"/>
          </a:xfrm>
          <a:prstGeom prst="rect">
            <a:avLst/>
          </a:prstGeom>
          <a:noFill/>
          <a:ln w="12700">
            <a:noFill/>
            <a:miter lim="800000"/>
            <a:headEnd/>
            <a:tailEnd/>
          </a:ln>
          <a:effectLst/>
        </p:spPr>
        <p:txBody>
          <a:bodyPr lIns="90488" tIns="44450" rIns="90488" bIns="44450"/>
          <a:lstStyle/>
          <a:p>
            <a:pPr algn="ctr" defTabSz="762000"/>
            <a:r>
              <a:rPr lang="en-US" sz="2800" b="1" dirty="0" smtClean="0">
                <a:latin typeface="Tahoma" pitchFamily="34" charset="0"/>
              </a:rPr>
              <a:t>OMA-MC-2008-0096-</a:t>
            </a:r>
            <a:r>
              <a:rPr lang="en-US" sz="2800" b="1" dirty="0">
                <a:latin typeface="Tahoma" pitchFamily="34" charset="0"/>
              </a:rPr>
              <a:t/>
            </a:r>
            <a:br>
              <a:rPr lang="en-US" sz="2800" b="1" dirty="0">
                <a:latin typeface="Tahoma" pitchFamily="34" charset="0"/>
              </a:rPr>
            </a:br>
            <a:r>
              <a:rPr lang="en-US" sz="2400" b="1" dirty="0" smtClean="0">
                <a:latin typeface="Tahoma" pitchFamily="34" charset="0"/>
              </a:rPr>
              <a:t>Mobile Code Reader </a:t>
            </a:r>
            <a:r>
              <a:rPr lang="en-US" sz="2400" b="1" smtClean="0">
                <a:latin typeface="Tahoma" pitchFamily="34" charset="0"/>
              </a:rPr>
              <a:t>Related </a:t>
            </a:r>
            <a:r>
              <a:rPr lang="en-US" sz="2400" b="1" smtClean="0">
                <a:latin typeface="Tahoma" pitchFamily="34" charset="0"/>
              </a:rPr>
              <a:t>Definitions</a:t>
            </a:r>
            <a:r>
              <a:rPr lang="en-US" sz="2400" b="1" dirty="0">
                <a:latin typeface="Tahoma" pitchFamily="34" charset="0"/>
              </a:rPr>
              <a:t/>
            </a:r>
            <a:br>
              <a:rPr lang="en-US" sz="2400" b="1" dirty="0">
                <a:latin typeface="Tahoma" pitchFamily="34" charset="0"/>
              </a:rPr>
            </a:br>
            <a:endParaRPr lang="en-US" sz="2400" b="1" dirty="0">
              <a:latin typeface="Tahoma" pitchFamily="34" charset="0"/>
            </a:endParaRPr>
          </a:p>
        </p:txBody>
      </p:sp>
      <p:sp>
        <p:nvSpPr>
          <p:cNvPr id="214021" name="Text Box 5"/>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a:effectLst/>
        </p:spPr>
        <p:txBody>
          <a:bodyPr>
            <a:spAutoFit/>
          </a:bodyPr>
          <a:lstStyle/>
          <a:p>
            <a:pPr defTabSz="762000">
              <a:spcBef>
                <a:spcPct val="35000"/>
              </a:spcBef>
            </a:pPr>
            <a:r>
              <a:rPr lang="en-US" sz="900">
                <a:cs typeface="Times New Roman" pitchFamily="18" charset="0"/>
              </a:rPr>
              <a:t>USE OF THIS DOCUMENT BY NON-OMA MEMBERS IS SUBJECT TO ALL OF THE TERMS AND CONDITIONS OF THE USE AGREEMENT (located at </a:t>
            </a:r>
            <a:r>
              <a:rPr lang="en-US" sz="900">
                <a:cs typeface="Times New Roman" pitchFamily="18" charset="0"/>
                <a:hlinkClick r:id="rId5"/>
              </a:rPr>
              <a:t>http://www.openmobilealliance.org/UseAgreement.html</a:t>
            </a:r>
            <a:r>
              <a:rPr lang="en-US" sz="900">
                <a:cs typeface="Times New Roman" pitchFamily="18" charset="0"/>
              </a:rPr>
              <a:t>) AND IF YOU HAVE NOT AGREED TO THE TERMS OF THE USE AGREEMENT, YOU DO NOT HAVE THE RIGHT TO USE, COPY OR DISTRIBUTE THIS DOCUMENT.</a:t>
            </a:r>
          </a:p>
          <a:p>
            <a:pPr defTabSz="762000">
              <a:spcBef>
                <a:spcPct val="35000"/>
              </a:spcBef>
            </a:pPr>
            <a:r>
              <a:rPr lang="en-US" sz="900">
                <a:cs typeface="Times New Roman" pitchFamily="18" charset="0"/>
              </a:rPr>
              <a:t>THIS DOCUMENT IS PROVIDED ON AN "AS IS" "AS AVAILABLE" AND "WITH ALL FAULTS" BASIS.</a:t>
            </a:r>
            <a:endParaRPr lang="en-US" sz="900"/>
          </a:p>
        </p:txBody>
      </p:sp>
      <p:sp>
        <p:nvSpPr>
          <p:cNvPr id="214022" name="Text Box 6"/>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ffectLst/>
        </p:spPr>
        <p:txBody>
          <a:bodyPr lIns="0" tIns="44450" rIns="0" bIns="44450" anchor="ctr"/>
          <a:lstStyle/>
          <a:p>
            <a:pPr algn="ctr" defTabSz="762000">
              <a:spcBef>
                <a:spcPct val="50000"/>
              </a:spcBef>
            </a:pPr>
            <a:r>
              <a:rPr lang="en-US" sz="1800" b="1">
                <a:solidFill>
                  <a:srgbClr val="800000"/>
                </a:solidFill>
                <a:latin typeface="Tahoma" pitchFamily="34" charset="0"/>
              </a:rPr>
              <a:t>X</a:t>
            </a:r>
          </a:p>
        </p:txBody>
      </p:sp>
      <p:sp>
        <p:nvSpPr>
          <p:cNvPr id="214023" name="Text Box 7"/>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ffectLst/>
        </p:spPr>
        <p:txBody>
          <a:bodyPr lIns="0" tIns="44450" rIns="0" bIns="44450" anchor="ctr"/>
          <a:lstStyle/>
          <a:p>
            <a:pPr algn="ctr" defTabSz="762000">
              <a:spcBef>
                <a:spcPct val="50000"/>
              </a:spcBef>
            </a:pPr>
            <a:endParaRPr lang="en-GB" sz="1800" b="1">
              <a:solidFill>
                <a:srgbClr val="800000"/>
              </a:solidFill>
              <a:latin typeface="Tahoma" pitchFamily="34" charset="0"/>
            </a:endParaRPr>
          </a:p>
        </p:txBody>
      </p:sp>
      <p:sp>
        <p:nvSpPr>
          <p:cNvPr id="214024" name="Rectangle 8"/>
          <p:cNvSpPr>
            <a:spLocks noChangeArrowheads="1"/>
          </p:cNvSpPr>
          <p:nvPr/>
        </p:nvSpPr>
        <p:spPr bwMode="auto">
          <a:xfrm>
            <a:off x="0" y="6553200"/>
            <a:ext cx="9363075" cy="76200"/>
          </a:xfrm>
          <a:prstGeom prst="rect">
            <a:avLst/>
          </a:prstGeom>
          <a:solidFill>
            <a:srgbClr val="333399"/>
          </a:solidFill>
          <a:ln w="12700">
            <a:noFill/>
            <a:miter lim="800000"/>
            <a:headEnd/>
            <a:tailEnd/>
          </a:ln>
          <a:effectLst/>
        </p:spPr>
        <p:txBody>
          <a:bodyPr wrap="none" anchor="ctr"/>
          <a:lstStyle/>
          <a:p>
            <a:endParaRPr lang="en-US"/>
          </a:p>
        </p:txBody>
      </p:sp>
      <p:sp>
        <p:nvSpPr>
          <p:cNvPr id="214028" name="Text Box 12"/>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a:effectLst/>
        </p:spPr>
        <p:txBody>
          <a:bodyPr>
            <a:spAutoFit/>
          </a:bodyPr>
          <a:lstStyle/>
          <a:p>
            <a:pPr algn="ctr" defTabSz="762000">
              <a:spcBef>
                <a:spcPct val="35000"/>
              </a:spcBef>
            </a:pPr>
            <a:r>
              <a:rPr lang="en-US" sz="900" b="1">
                <a:cs typeface="Times New Roman" pitchFamily="18" charset="0"/>
              </a:rPr>
              <a:t>Intellectual Property Rights</a:t>
            </a:r>
          </a:p>
          <a:p>
            <a:pPr defTabSz="762000">
              <a:spcBef>
                <a:spcPct val="35000"/>
              </a:spcBef>
            </a:pPr>
            <a:r>
              <a:rPr lang="en-US" sz="900">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34"/>
          <p:cNvSpPr/>
          <p:nvPr/>
        </p:nvSpPr>
        <p:spPr bwMode="auto">
          <a:xfrm>
            <a:off x="3152775" y="3416300"/>
            <a:ext cx="3260725" cy="2590800"/>
          </a:xfrm>
          <a:prstGeom prst="rect">
            <a:avLst/>
          </a:prstGeom>
          <a:ln w="76200">
            <a:solidFill>
              <a:srgbClr val="CC3300"/>
            </a:solidFill>
            <a:prstDash val="dash"/>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endParaRPr>
          </a:p>
        </p:txBody>
      </p:sp>
      <p:sp>
        <p:nvSpPr>
          <p:cNvPr id="17" name="Rectangle 16"/>
          <p:cNvSpPr/>
          <p:nvPr/>
        </p:nvSpPr>
        <p:spPr bwMode="auto">
          <a:xfrm>
            <a:off x="215900" y="1727200"/>
            <a:ext cx="6184900" cy="1676400"/>
          </a:xfrm>
          <a:prstGeom prst="rect">
            <a:avLst/>
          </a:prstGeom>
          <a:ln w="76200">
            <a:solidFill>
              <a:srgbClr val="CC3300"/>
            </a:solidFill>
            <a:prstDash val="dash"/>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endParaRPr>
          </a:p>
        </p:txBody>
      </p:sp>
      <p:sp>
        <p:nvSpPr>
          <p:cNvPr id="5" name="Rectangle 4"/>
          <p:cNvSpPr/>
          <p:nvPr/>
        </p:nvSpPr>
        <p:spPr bwMode="auto">
          <a:xfrm>
            <a:off x="571500" y="2781300"/>
            <a:ext cx="2171700" cy="508000"/>
          </a:xfrm>
          <a:prstGeom prst="rect">
            <a:avLst/>
          </a:prstGeom>
          <a:ln w="12700">
            <a:prstDash val="dash"/>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Arial" charset="0"/>
              </a:rPr>
              <a:t>Mobile</a:t>
            </a:r>
            <a:r>
              <a:rPr kumimoji="0" lang="en-US" sz="1400" b="1" i="0" u="none" strike="noStrike" cap="none" normalizeH="0" dirty="0" smtClean="0">
                <a:ln>
                  <a:noFill/>
                </a:ln>
                <a:solidFill>
                  <a:schemeClr val="tx1"/>
                </a:solidFill>
                <a:effectLst/>
                <a:latin typeface="Arial" charset="0"/>
              </a:rPr>
              <a:t> Code</a:t>
            </a:r>
            <a:r>
              <a:rPr kumimoji="0" lang="en-US" sz="1400" b="1" i="0" u="none" strike="noStrike" cap="none" normalizeH="0" baseline="0" dirty="0" smtClean="0">
                <a:ln>
                  <a:noFill/>
                </a:ln>
                <a:solidFill>
                  <a:schemeClr val="tx1"/>
                </a:solidFill>
                <a:effectLst/>
                <a:latin typeface="Arial" charset="0"/>
              </a:rPr>
              <a:t> Capture</a:t>
            </a:r>
          </a:p>
          <a:p>
            <a:pPr marL="0" marR="0" indent="0" algn="ctr" defTabSz="914400" rtl="0" eaLnBrk="0" fontAlgn="base" latinLnBrk="0" hangingPunct="0">
              <a:lnSpc>
                <a:spcPct val="90000"/>
              </a:lnSpc>
              <a:spcBef>
                <a:spcPct val="0"/>
              </a:spcBef>
              <a:spcAft>
                <a:spcPct val="0"/>
              </a:spcAft>
              <a:buClrTx/>
              <a:buSzTx/>
              <a:buFontTx/>
              <a:buNone/>
              <a:tabLst/>
            </a:pPr>
            <a:r>
              <a:rPr lang="en-US" sz="1400" dirty="0" smtClean="0">
                <a:solidFill>
                  <a:schemeClr val="tx1"/>
                </a:solidFill>
                <a:latin typeface="Arial" charset="0"/>
              </a:rPr>
              <a:t>(Device Camera System)</a:t>
            </a:r>
            <a:endParaRPr kumimoji="0" lang="en-US" sz="1400" b="0" i="0" u="none" strike="noStrike" cap="none" normalizeH="0" baseline="0" dirty="0" smtClean="0">
              <a:ln>
                <a:noFill/>
              </a:ln>
              <a:solidFill>
                <a:schemeClr val="tx1"/>
              </a:solidFill>
              <a:effectLst/>
              <a:latin typeface="Arial" charset="0"/>
            </a:endParaRPr>
          </a:p>
          <a:p>
            <a:pPr marL="0" marR="0" indent="0" algn="ctr" defTabSz="914400" rtl="0" eaLnBrk="0" fontAlgn="base" latinLnBrk="0" hangingPunct="0">
              <a:lnSpc>
                <a:spcPct val="9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Arial" charset="0"/>
            </a:endParaRPr>
          </a:p>
        </p:txBody>
      </p:sp>
      <p:sp>
        <p:nvSpPr>
          <p:cNvPr id="7" name="Rectangle 6"/>
          <p:cNvSpPr/>
          <p:nvPr/>
        </p:nvSpPr>
        <p:spPr bwMode="auto">
          <a:xfrm>
            <a:off x="3683000" y="4305300"/>
            <a:ext cx="2133600" cy="698500"/>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charset="0"/>
              </a:rPr>
              <a:t>Mobile</a:t>
            </a:r>
            <a:r>
              <a:rPr kumimoji="0" lang="en-US" sz="2000" b="0" i="0" u="none" strike="noStrike" cap="none" normalizeH="0" dirty="0" smtClean="0">
                <a:ln>
                  <a:noFill/>
                </a:ln>
                <a:solidFill>
                  <a:schemeClr val="tx1"/>
                </a:solidFill>
                <a:effectLst/>
                <a:latin typeface="Arial" charset="0"/>
              </a:rPr>
              <a:t> Code</a:t>
            </a:r>
            <a:r>
              <a:rPr kumimoji="0" lang="en-US" sz="2000" b="0" i="0" u="none" strike="noStrike" cap="none" normalizeH="0" baseline="0" dirty="0" smtClean="0">
                <a:ln>
                  <a:noFill/>
                </a:ln>
                <a:solidFill>
                  <a:schemeClr val="tx1"/>
                </a:solidFill>
                <a:effectLst/>
                <a:latin typeface="Arial" charset="0"/>
              </a:rPr>
              <a:t> Execution</a:t>
            </a:r>
          </a:p>
        </p:txBody>
      </p:sp>
      <p:sp>
        <p:nvSpPr>
          <p:cNvPr id="9" name="Rectangle 8"/>
          <p:cNvSpPr/>
          <p:nvPr/>
        </p:nvSpPr>
        <p:spPr bwMode="auto">
          <a:xfrm>
            <a:off x="7258049" y="1689100"/>
            <a:ext cx="1936751" cy="4330700"/>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endParaRPr kumimoji="0" lang="en-US" sz="2000" b="1" i="0" u="none" strike="noStrike" cap="none" normalizeH="0" baseline="0" dirty="0" smtClean="0">
              <a:ln>
                <a:noFill/>
              </a:ln>
              <a:solidFill>
                <a:schemeClr val="tx1"/>
              </a:solidFill>
              <a:effectLst/>
              <a:latin typeface="Arial" charset="0"/>
            </a:endParaRPr>
          </a:p>
          <a:p>
            <a:pPr marL="0" marR="0" indent="0" algn="ctr" defTabSz="914400" rtl="0" eaLnBrk="0" fontAlgn="base" latinLnBrk="0" hangingPunct="0">
              <a:lnSpc>
                <a:spcPct val="90000"/>
              </a:lnSpc>
              <a:spcBef>
                <a:spcPct val="0"/>
              </a:spcBef>
              <a:spcAft>
                <a:spcPct val="0"/>
              </a:spcAft>
              <a:buClrTx/>
              <a:buSzTx/>
              <a:buFontTx/>
              <a:buNone/>
              <a:tabLst/>
            </a:pPr>
            <a:r>
              <a:rPr kumimoji="0" lang="en-US" sz="2000" b="1" i="0" u="none" strike="noStrike" cap="none" normalizeH="0" baseline="0" dirty="0" smtClean="0">
                <a:ln>
                  <a:noFill/>
                </a:ln>
                <a:solidFill>
                  <a:schemeClr val="tx1"/>
                </a:solidFill>
                <a:effectLst/>
                <a:latin typeface="Arial" charset="0"/>
              </a:rPr>
              <a:t>Mobile</a:t>
            </a:r>
            <a:r>
              <a:rPr kumimoji="0" lang="en-US" sz="2000" b="1" i="0" u="none" strike="noStrike" cap="none" normalizeH="0" dirty="0" smtClean="0">
                <a:ln>
                  <a:noFill/>
                </a:ln>
                <a:solidFill>
                  <a:schemeClr val="tx1"/>
                </a:solidFill>
                <a:effectLst/>
                <a:latin typeface="Arial" charset="0"/>
              </a:rPr>
              <a:t> Code Enabler </a:t>
            </a:r>
          </a:p>
          <a:p>
            <a:pPr marL="0" marR="0" indent="0" algn="ctr" defTabSz="914400" rtl="0" eaLnBrk="0" fontAlgn="base" latinLnBrk="0" hangingPunct="0">
              <a:lnSpc>
                <a:spcPct val="90000"/>
              </a:lnSpc>
              <a:spcBef>
                <a:spcPct val="0"/>
              </a:spcBef>
              <a:spcAft>
                <a:spcPct val="0"/>
              </a:spcAft>
              <a:buClrTx/>
              <a:buSzTx/>
              <a:buFontTx/>
              <a:buNone/>
              <a:tabLst/>
            </a:pPr>
            <a:r>
              <a:rPr kumimoji="0" lang="en-US" sz="2000" b="1" i="0" u="none" strike="noStrike" cap="none" normalizeH="0" dirty="0" smtClean="0">
                <a:ln>
                  <a:noFill/>
                </a:ln>
                <a:solidFill>
                  <a:schemeClr val="tx1"/>
                </a:solidFill>
                <a:effectLst/>
                <a:latin typeface="Arial" charset="0"/>
              </a:rPr>
              <a:t>Server</a:t>
            </a:r>
          </a:p>
          <a:p>
            <a:pPr marL="0" marR="0" indent="0" algn="ctr" defTabSz="914400" rtl="0" eaLnBrk="0" fontAlgn="base" latinLnBrk="0" hangingPunct="0">
              <a:lnSpc>
                <a:spcPct val="90000"/>
              </a:lnSpc>
              <a:spcBef>
                <a:spcPct val="0"/>
              </a:spcBef>
              <a:spcAft>
                <a:spcPct val="0"/>
              </a:spcAft>
              <a:buClrTx/>
              <a:buSzTx/>
              <a:buFontTx/>
              <a:buNone/>
              <a:tabLst/>
            </a:pPr>
            <a:endParaRPr lang="en-US" baseline="0" dirty="0">
              <a:solidFill>
                <a:schemeClr val="tx1"/>
              </a:solidFill>
              <a:latin typeface="Arial" charset="0"/>
            </a:endParaRPr>
          </a:p>
        </p:txBody>
      </p:sp>
      <p:sp>
        <p:nvSpPr>
          <p:cNvPr id="11" name="Rectangle 10"/>
          <p:cNvSpPr/>
          <p:nvPr/>
        </p:nvSpPr>
        <p:spPr>
          <a:xfrm>
            <a:off x="3486186" y="2094984"/>
            <a:ext cx="2495513" cy="923330"/>
          </a:xfrm>
          <a:prstGeom prst="rect">
            <a:avLst/>
          </a:prstGeom>
        </p:spPr>
        <p:txBody>
          <a:bodyPr wrap="square">
            <a:spAutoFit/>
          </a:bodyPr>
          <a:lstStyle/>
          <a:p>
            <a:pPr algn="ctr"/>
            <a:r>
              <a:rPr lang="en-US" b="1" dirty="0"/>
              <a:t>Mobile Code </a:t>
            </a:r>
            <a:endParaRPr lang="en-US" b="1" dirty="0" smtClean="0"/>
          </a:p>
          <a:p>
            <a:pPr algn="ctr"/>
            <a:r>
              <a:rPr lang="en-US" b="1" dirty="0" smtClean="0"/>
              <a:t>Enabler </a:t>
            </a:r>
          </a:p>
          <a:p>
            <a:pPr algn="ctr"/>
            <a:r>
              <a:rPr lang="en-US" b="1" dirty="0" smtClean="0"/>
              <a:t>Client</a:t>
            </a:r>
            <a:endParaRPr lang="en-US" b="1" dirty="0"/>
          </a:p>
        </p:txBody>
      </p:sp>
      <p:sp>
        <p:nvSpPr>
          <p:cNvPr id="12" name="Rectangle 11"/>
          <p:cNvSpPr/>
          <p:nvPr/>
        </p:nvSpPr>
        <p:spPr bwMode="auto">
          <a:xfrm>
            <a:off x="7448551" y="3187700"/>
            <a:ext cx="1581150" cy="1638300"/>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charset="0"/>
              </a:rPr>
              <a:t>Mobile</a:t>
            </a:r>
            <a:r>
              <a:rPr kumimoji="0" lang="en-US" sz="2000" b="0" i="0" u="none" strike="noStrike" cap="none" normalizeH="0" dirty="0" smtClean="0">
                <a:ln>
                  <a:noFill/>
                </a:ln>
                <a:solidFill>
                  <a:schemeClr val="tx1"/>
                </a:solidFill>
                <a:effectLst/>
                <a:latin typeface="Arial" charset="0"/>
              </a:rPr>
              <a:t> Code</a:t>
            </a:r>
            <a:endParaRPr lang="en-US" dirty="0">
              <a:solidFill>
                <a:schemeClr val="tx1"/>
              </a:solidFill>
              <a:latin typeface="Arial" charset="0"/>
            </a:endParaRPr>
          </a:p>
          <a:p>
            <a:pPr marL="0" marR="0" indent="0" algn="ctr" defTabSz="914400" rtl="0" eaLnBrk="0" fontAlgn="base" latinLnBrk="0" hangingPunct="0">
              <a:lnSpc>
                <a:spcPct val="9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charset="0"/>
              </a:rPr>
              <a:t>Indirect</a:t>
            </a:r>
            <a:r>
              <a:rPr kumimoji="0" lang="en-US" sz="2000" b="0" i="0" u="none" strike="noStrike" cap="none" normalizeH="0" dirty="0" smtClean="0">
                <a:ln>
                  <a:noFill/>
                </a:ln>
                <a:solidFill>
                  <a:schemeClr val="tx1"/>
                </a:solidFill>
                <a:effectLst/>
                <a:latin typeface="Arial" charset="0"/>
              </a:rPr>
              <a:t> Eco-System</a:t>
            </a:r>
            <a:endParaRPr kumimoji="0" lang="en-US" sz="2000" b="0" i="0" u="none" strike="noStrike" cap="none" normalizeH="0" baseline="0" dirty="0" smtClean="0">
              <a:ln>
                <a:noFill/>
              </a:ln>
              <a:solidFill>
                <a:schemeClr val="tx1"/>
              </a:solidFill>
              <a:effectLst/>
              <a:latin typeface="Arial" charset="0"/>
            </a:endParaRPr>
          </a:p>
        </p:txBody>
      </p:sp>
      <p:sp>
        <p:nvSpPr>
          <p:cNvPr id="13" name="Left-Right Arrow 12"/>
          <p:cNvSpPr/>
          <p:nvPr/>
        </p:nvSpPr>
        <p:spPr bwMode="auto">
          <a:xfrm>
            <a:off x="6108700" y="3771900"/>
            <a:ext cx="1358900" cy="304800"/>
          </a:xfrm>
          <a:prstGeom prst="leftRightArrow">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endParaRPr>
          </a:p>
        </p:txBody>
      </p:sp>
      <p:sp>
        <p:nvSpPr>
          <p:cNvPr id="14" name="Left-Right Arrow 13"/>
          <p:cNvSpPr/>
          <p:nvPr/>
        </p:nvSpPr>
        <p:spPr bwMode="auto">
          <a:xfrm>
            <a:off x="2870200" y="3822700"/>
            <a:ext cx="584200" cy="215900"/>
          </a:xfrm>
          <a:prstGeom prst="leftRightArrow">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endParaRPr>
          </a:p>
        </p:txBody>
      </p:sp>
      <p:sp>
        <p:nvSpPr>
          <p:cNvPr id="15" name="Rectangle 14"/>
          <p:cNvSpPr/>
          <p:nvPr/>
        </p:nvSpPr>
        <p:spPr bwMode="auto">
          <a:xfrm>
            <a:off x="381000" y="1981200"/>
            <a:ext cx="2527300" cy="3733800"/>
          </a:xfrm>
          <a:prstGeom prst="rect">
            <a:avLst/>
          </a:prstGeom>
          <a:noFill/>
          <a:ln>
            <a:solidFill>
              <a:schemeClr val="tx1"/>
            </a:solidFill>
            <a:prstDash val="dash"/>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endParaRPr>
          </a:p>
        </p:txBody>
      </p:sp>
      <p:sp>
        <p:nvSpPr>
          <p:cNvPr id="16" name="Rectangle 15"/>
          <p:cNvSpPr/>
          <p:nvPr/>
        </p:nvSpPr>
        <p:spPr>
          <a:xfrm>
            <a:off x="793787" y="2056884"/>
            <a:ext cx="1996059" cy="646331"/>
          </a:xfrm>
          <a:prstGeom prst="rect">
            <a:avLst/>
          </a:prstGeom>
        </p:spPr>
        <p:txBody>
          <a:bodyPr wrap="none">
            <a:spAutoFit/>
          </a:bodyPr>
          <a:lstStyle/>
          <a:p>
            <a:pPr algn="ctr"/>
            <a:r>
              <a:rPr lang="en-US" dirty="0" smtClean="0"/>
              <a:t>Device Related </a:t>
            </a:r>
          </a:p>
          <a:p>
            <a:pPr algn="ctr"/>
            <a:r>
              <a:rPr lang="en-US" dirty="0" smtClean="0"/>
              <a:t>Components</a:t>
            </a:r>
          </a:p>
        </p:txBody>
      </p:sp>
      <p:sp>
        <p:nvSpPr>
          <p:cNvPr id="18" name="TextBox 17"/>
          <p:cNvSpPr txBox="1"/>
          <p:nvPr/>
        </p:nvSpPr>
        <p:spPr>
          <a:xfrm>
            <a:off x="635000" y="1066801"/>
            <a:ext cx="5918200" cy="424732"/>
          </a:xfrm>
          <a:prstGeom prst="rect">
            <a:avLst/>
          </a:prstGeom>
          <a:noFill/>
        </p:spPr>
        <p:txBody>
          <a:bodyPr wrap="square" rtlCol="0">
            <a:spAutoFit/>
          </a:bodyPr>
          <a:lstStyle/>
          <a:p>
            <a:r>
              <a:rPr lang="en-US" sz="2400" b="1" dirty="0" smtClean="0">
                <a:solidFill>
                  <a:srgbClr val="FF0000"/>
                </a:solidFill>
              </a:rPr>
              <a:t>Mobile Code Reader – A logical Entity </a:t>
            </a:r>
            <a:endParaRPr lang="en-US" sz="2400" b="1" dirty="0">
              <a:solidFill>
                <a:srgbClr val="FF0000"/>
              </a:solidFill>
            </a:endParaRPr>
          </a:p>
        </p:txBody>
      </p:sp>
      <p:cxnSp>
        <p:nvCxnSpPr>
          <p:cNvPr id="20" name="Straight Arrow Connector 19"/>
          <p:cNvCxnSpPr/>
          <p:nvPr/>
        </p:nvCxnSpPr>
        <p:spPr bwMode="auto">
          <a:xfrm>
            <a:off x="3289300" y="1384300"/>
            <a:ext cx="381000" cy="292100"/>
          </a:xfrm>
          <a:prstGeom prst="straightConnector1">
            <a:avLst/>
          </a:prstGeom>
          <a:solidFill>
            <a:schemeClr val="accent1"/>
          </a:solidFill>
          <a:ln w="28575" cap="flat" cmpd="sng" algn="ctr">
            <a:solidFill>
              <a:srgbClr val="CC3300"/>
            </a:solidFill>
            <a:prstDash val="solid"/>
            <a:round/>
            <a:headEnd type="none" w="med" len="med"/>
            <a:tailEnd type="arrow"/>
          </a:ln>
          <a:effectLst/>
        </p:spPr>
      </p:cxnSp>
      <p:sp>
        <p:nvSpPr>
          <p:cNvPr id="25" name="TextBox 24"/>
          <p:cNvSpPr txBox="1"/>
          <p:nvPr/>
        </p:nvSpPr>
        <p:spPr>
          <a:xfrm>
            <a:off x="3162300" y="304800"/>
            <a:ext cx="2783134" cy="535531"/>
          </a:xfrm>
          <a:prstGeom prst="rect">
            <a:avLst/>
          </a:prstGeom>
          <a:noFill/>
        </p:spPr>
        <p:txBody>
          <a:bodyPr wrap="none" rtlCol="0">
            <a:spAutoFit/>
          </a:bodyPr>
          <a:lstStyle/>
          <a:p>
            <a:r>
              <a:rPr lang="en-US" sz="3200" b="1" dirty="0" smtClean="0"/>
              <a:t>DEFINITIONS</a:t>
            </a:r>
            <a:endParaRPr lang="en-US" sz="3200" b="1" dirty="0"/>
          </a:p>
        </p:txBody>
      </p:sp>
      <p:sp>
        <p:nvSpPr>
          <p:cNvPr id="31" name="Rectangle 30"/>
          <p:cNvSpPr/>
          <p:nvPr/>
        </p:nvSpPr>
        <p:spPr bwMode="auto">
          <a:xfrm>
            <a:off x="533400" y="3492500"/>
            <a:ext cx="2247900" cy="330200"/>
          </a:xfrm>
          <a:prstGeom prst="rect">
            <a:avLst/>
          </a:prstGeom>
          <a:ln w="12700">
            <a:prstDash val="dash"/>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sz="1400" b="1" i="0" u="none" strike="noStrike" cap="none" normalizeH="0" dirty="0" smtClean="0">
                <a:ln>
                  <a:noFill/>
                </a:ln>
                <a:solidFill>
                  <a:schemeClr val="bg1">
                    <a:lumMod val="50000"/>
                  </a:schemeClr>
                </a:solidFill>
                <a:effectLst/>
                <a:latin typeface="Arial" charset="0"/>
              </a:rPr>
              <a:t>UI Agent</a:t>
            </a:r>
          </a:p>
          <a:p>
            <a:pPr marL="0" marR="0" indent="0" algn="ctr" defTabSz="914400" rtl="0" eaLnBrk="0" fontAlgn="base" latinLnBrk="0" hangingPunct="0">
              <a:lnSpc>
                <a:spcPct val="90000"/>
              </a:lnSpc>
              <a:spcBef>
                <a:spcPct val="0"/>
              </a:spcBef>
              <a:spcAft>
                <a:spcPct val="0"/>
              </a:spcAft>
              <a:buClrTx/>
              <a:buSzTx/>
              <a:buFontTx/>
              <a:buNone/>
              <a:tabLst/>
            </a:pPr>
            <a:endParaRPr kumimoji="0" lang="en-US" sz="2000" b="0" i="0" u="none" strike="noStrike" cap="none" normalizeH="0" baseline="0" dirty="0" smtClean="0">
              <a:ln>
                <a:noFill/>
              </a:ln>
              <a:solidFill>
                <a:schemeClr val="bg1">
                  <a:lumMod val="50000"/>
                </a:schemeClr>
              </a:solidFill>
              <a:effectLst/>
              <a:latin typeface="Arial" charset="0"/>
            </a:endParaRPr>
          </a:p>
        </p:txBody>
      </p:sp>
      <p:sp>
        <p:nvSpPr>
          <p:cNvPr id="32" name="Rectangle 31"/>
          <p:cNvSpPr/>
          <p:nvPr/>
        </p:nvSpPr>
        <p:spPr bwMode="auto">
          <a:xfrm>
            <a:off x="546100" y="4013200"/>
            <a:ext cx="2222500" cy="520700"/>
          </a:xfrm>
          <a:prstGeom prst="rect">
            <a:avLst/>
          </a:prstGeom>
          <a:ln w="12700">
            <a:solidFill>
              <a:schemeClr val="tx1">
                <a:lumMod val="50000"/>
                <a:lumOff val="50000"/>
              </a:schemeClr>
            </a:solidFill>
            <a:prstDash val="dash"/>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sz="1400" b="1" i="0" u="none" strike="noStrike" cap="none" normalizeH="0" baseline="0" dirty="0" smtClean="0">
                <a:ln>
                  <a:noFill/>
                </a:ln>
                <a:solidFill>
                  <a:schemeClr val="bg1">
                    <a:lumMod val="50000"/>
                  </a:schemeClr>
                </a:solidFill>
                <a:effectLst/>
                <a:latin typeface="Arial" charset="0"/>
              </a:rPr>
              <a:t>Applications (e.g. Web browser</a:t>
            </a:r>
            <a:r>
              <a:rPr kumimoji="0" lang="en-US" sz="1400" b="1" i="0" u="none" strike="noStrike" cap="none" normalizeH="0" dirty="0" smtClean="0">
                <a:ln>
                  <a:noFill/>
                </a:ln>
                <a:solidFill>
                  <a:schemeClr val="bg1">
                    <a:lumMod val="50000"/>
                  </a:schemeClr>
                </a:solidFill>
                <a:effectLst/>
                <a:latin typeface="Arial" charset="0"/>
              </a:rPr>
              <a:t>)</a:t>
            </a:r>
            <a:endParaRPr kumimoji="0" lang="en-US" sz="1400" b="1" i="0" u="none" strike="noStrike" cap="none" normalizeH="0" baseline="0" dirty="0" smtClean="0">
              <a:ln>
                <a:noFill/>
              </a:ln>
              <a:solidFill>
                <a:schemeClr val="bg1">
                  <a:lumMod val="50000"/>
                </a:schemeClr>
              </a:solidFill>
              <a:effectLst/>
              <a:latin typeface="Arial" charset="0"/>
            </a:endParaRPr>
          </a:p>
          <a:p>
            <a:pPr marL="0" marR="0" indent="0" algn="ctr" defTabSz="914400" rtl="0" eaLnBrk="0" fontAlgn="base" latinLnBrk="0" hangingPunct="0">
              <a:lnSpc>
                <a:spcPct val="90000"/>
              </a:lnSpc>
              <a:spcBef>
                <a:spcPct val="0"/>
              </a:spcBef>
              <a:spcAft>
                <a:spcPct val="0"/>
              </a:spcAft>
              <a:buClrTx/>
              <a:buSzTx/>
              <a:buFontTx/>
              <a:buNone/>
              <a:tabLst/>
            </a:pPr>
            <a:endParaRPr kumimoji="0" lang="en-US" sz="2000" b="0" i="0" u="none" strike="noStrike" cap="none" normalizeH="0" baseline="0" dirty="0" smtClean="0">
              <a:ln>
                <a:noFill/>
              </a:ln>
              <a:solidFill>
                <a:schemeClr val="bg1">
                  <a:lumMod val="50000"/>
                </a:schemeClr>
              </a:solidFill>
              <a:effectLst/>
              <a:latin typeface="Arial" charset="0"/>
            </a:endParaRPr>
          </a:p>
        </p:txBody>
      </p:sp>
      <p:sp>
        <p:nvSpPr>
          <p:cNvPr id="33" name="Rectangle 32"/>
          <p:cNvSpPr/>
          <p:nvPr/>
        </p:nvSpPr>
        <p:spPr bwMode="auto">
          <a:xfrm>
            <a:off x="558800" y="4660900"/>
            <a:ext cx="2197100" cy="495300"/>
          </a:xfrm>
          <a:prstGeom prst="rect">
            <a:avLst/>
          </a:prstGeom>
          <a:ln w="12700">
            <a:prstDash val="dash"/>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sz="1400" b="1" i="0" u="none" strike="noStrike" cap="none" normalizeH="0" baseline="0" dirty="0" smtClean="0">
                <a:ln>
                  <a:noFill/>
                </a:ln>
                <a:solidFill>
                  <a:schemeClr val="bg1">
                    <a:lumMod val="50000"/>
                  </a:schemeClr>
                </a:solidFill>
                <a:effectLst/>
                <a:latin typeface="Arial" charset="0"/>
              </a:rPr>
              <a:t>Authorized Preference &amp; Context </a:t>
            </a:r>
            <a:r>
              <a:rPr kumimoji="0" lang="en-US" sz="1400" b="1" i="0" u="none" strike="noStrike" cap="none" normalizeH="0" dirty="0" smtClean="0">
                <a:ln>
                  <a:noFill/>
                </a:ln>
                <a:solidFill>
                  <a:schemeClr val="bg1">
                    <a:lumMod val="50000"/>
                  </a:schemeClr>
                </a:solidFill>
                <a:effectLst/>
                <a:latin typeface="Arial" charset="0"/>
              </a:rPr>
              <a:t>Profile</a:t>
            </a:r>
            <a:endParaRPr kumimoji="0" lang="en-US" sz="1400" b="1" i="0" u="none" strike="noStrike" cap="none" normalizeH="0" baseline="0" dirty="0" smtClean="0">
              <a:ln>
                <a:noFill/>
              </a:ln>
              <a:solidFill>
                <a:schemeClr val="bg1">
                  <a:lumMod val="50000"/>
                </a:schemeClr>
              </a:solidFill>
              <a:effectLst/>
              <a:latin typeface="Arial" charset="0"/>
            </a:endParaRPr>
          </a:p>
          <a:p>
            <a:pPr marL="0" marR="0" indent="0" algn="ctr" defTabSz="914400" rtl="0" eaLnBrk="0" fontAlgn="base" latinLnBrk="0" hangingPunct="0">
              <a:lnSpc>
                <a:spcPct val="90000"/>
              </a:lnSpc>
              <a:spcBef>
                <a:spcPct val="0"/>
              </a:spcBef>
              <a:spcAft>
                <a:spcPct val="0"/>
              </a:spcAft>
              <a:buClrTx/>
              <a:buSzTx/>
              <a:buFontTx/>
              <a:buNone/>
              <a:tabLst/>
            </a:pPr>
            <a:endParaRPr kumimoji="0" lang="en-US" sz="2000" b="0" i="0" u="none" strike="noStrike" cap="none" normalizeH="0" baseline="0" dirty="0" smtClean="0">
              <a:ln>
                <a:noFill/>
              </a:ln>
              <a:solidFill>
                <a:schemeClr val="bg1">
                  <a:lumMod val="50000"/>
                </a:schemeClr>
              </a:solidFill>
              <a:effectLst/>
              <a:latin typeface="Arial" charset="0"/>
            </a:endParaRPr>
          </a:p>
        </p:txBody>
      </p:sp>
      <p:sp>
        <p:nvSpPr>
          <p:cNvPr id="34" name="Rectangle 33"/>
          <p:cNvSpPr/>
          <p:nvPr/>
        </p:nvSpPr>
        <p:spPr bwMode="auto">
          <a:xfrm>
            <a:off x="546100" y="5270500"/>
            <a:ext cx="2235200" cy="330200"/>
          </a:xfrm>
          <a:prstGeom prst="rect">
            <a:avLst/>
          </a:prstGeom>
          <a:ln w="12700">
            <a:prstDash val="dash"/>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sz="1400" b="1" i="0" u="none" strike="noStrike" cap="none" normalizeH="0" baseline="0" dirty="0" smtClean="0">
                <a:ln>
                  <a:noFill/>
                </a:ln>
                <a:solidFill>
                  <a:schemeClr val="bg1">
                    <a:lumMod val="50000"/>
                  </a:schemeClr>
                </a:solidFill>
                <a:effectLst/>
                <a:latin typeface="Arial" charset="0"/>
              </a:rPr>
              <a:t>Others</a:t>
            </a:r>
          </a:p>
          <a:p>
            <a:pPr marL="0" marR="0" indent="0" algn="ctr" defTabSz="914400" rtl="0" eaLnBrk="0" fontAlgn="base" latinLnBrk="0" hangingPunct="0">
              <a:lnSpc>
                <a:spcPct val="90000"/>
              </a:lnSpc>
              <a:spcBef>
                <a:spcPct val="0"/>
              </a:spcBef>
              <a:spcAft>
                <a:spcPct val="0"/>
              </a:spcAft>
              <a:buClrTx/>
              <a:buSzTx/>
              <a:buFontTx/>
              <a:buNone/>
              <a:tabLst/>
            </a:pPr>
            <a:endParaRPr kumimoji="0" lang="en-US" sz="2000" b="0" i="0" u="none" strike="noStrike" cap="none" normalizeH="0" baseline="0" dirty="0" smtClean="0">
              <a:ln>
                <a:noFill/>
              </a:ln>
              <a:solidFill>
                <a:schemeClr val="bg1">
                  <a:lumMod val="50000"/>
                </a:schemeClr>
              </a:solidFill>
              <a:effectLst/>
              <a:latin typeface="Arial" charset="0"/>
            </a:endParaRPr>
          </a:p>
        </p:txBody>
      </p:sp>
      <p:cxnSp>
        <p:nvCxnSpPr>
          <p:cNvPr id="47" name="Straight Connector 46"/>
          <p:cNvCxnSpPr/>
          <p:nvPr/>
        </p:nvCxnSpPr>
        <p:spPr bwMode="auto">
          <a:xfrm>
            <a:off x="3162300" y="3416300"/>
            <a:ext cx="3187700" cy="1588"/>
          </a:xfrm>
          <a:prstGeom prst="line">
            <a:avLst/>
          </a:prstGeom>
          <a:solidFill>
            <a:schemeClr val="accent1"/>
          </a:solidFill>
          <a:ln w="139700" cap="flat" cmpd="sng" algn="ctr">
            <a:solidFill>
              <a:schemeClr val="bg1"/>
            </a:solidFill>
            <a:prstDash val="solid"/>
            <a:round/>
            <a:headEnd type="none" w="med" len="med"/>
            <a:tailEnd type="none" w="med" len="med"/>
          </a:ln>
          <a:effectLst/>
        </p:spPr>
      </p:cxnSp>
      <p:sp>
        <p:nvSpPr>
          <p:cNvPr id="6" name="Rectangle 5"/>
          <p:cNvSpPr/>
          <p:nvPr/>
        </p:nvSpPr>
        <p:spPr bwMode="auto">
          <a:xfrm>
            <a:off x="3505200" y="3378200"/>
            <a:ext cx="2540000" cy="698500"/>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charset="0"/>
              </a:rPr>
              <a:t>Mobile</a:t>
            </a:r>
            <a:r>
              <a:rPr kumimoji="0" lang="en-US" sz="2000" b="0" i="0" u="none" strike="noStrike" cap="none" normalizeH="0" dirty="0" smtClean="0">
                <a:ln>
                  <a:noFill/>
                </a:ln>
                <a:solidFill>
                  <a:schemeClr val="tx1"/>
                </a:solidFill>
                <a:effectLst/>
                <a:latin typeface="Arial" charset="0"/>
              </a:rPr>
              <a:t> Code</a:t>
            </a:r>
            <a:r>
              <a:rPr kumimoji="0" lang="en-US" sz="2000" b="0" i="0" u="none" strike="noStrike" cap="none" normalizeH="0" baseline="0" dirty="0" smtClean="0">
                <a:ln>
                  <a:noFill/>
                </a:ln>
                <a:solidFill>
                  <a:schemeClr val="tx1"/>
                </a:solidFill>
                <a:effectLst/>
                <a:latin typeface="Arial" charset="0"/>
              </a:rPr>
              <a:t> Decoder</a:t>
            </a:r>
          </a:p>
        </p:txBody>
      </p:sp>
      <p:sp>
        <p:nvSpPr>
          <p:cNvPr id="10" name="Rectangle 9"/>
          <p:cNvSpPr/>
          <p:nvPr/>
        </p:nvSpPr>
        <p:spPr bwMode="auto">
          <a:xfrm>
            <a:off x="3429000" y="2006600"/>
            <a:ext cx="2667000" cy="3695700"/>
          </a:xfrm>
          <a:prstGeom prst="rect">
            <a:avLst/>
          </a:prstGeom>
          <a:noFill/>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8" name="Rectangle 2"/>
          <p:cNvSpPr>
            <a:spLocks noGrp="1" noChangeArrowheads="1"/>
          </p:cNvSpPr>
          <p:nvPr>
            <p:ph type="title"/>
          </p:nvPr>
        </p:nvSpPr>
        <p:spPr/>
        <p:txBody>
          <a:bodyPr/>
          <a:lstStyle/>
          <a:p>
            <a:r>
              <a:rPr lang="en-US" sz="2800" dirty="0"/>
              <a:t>OMA MC RD Definitions </a:t>
            </a:r>
          </a:p>
        </p:txBody>
      </p:sp>
      <p:graphicFrame>
        <p:nvGraphicFramePr>
          <p:cNvPr id="249907" name="Group 51"/>
          <p:cNvGraphicFramePr>
            <a:graphicFrameLocks noGrp="1"/>
          </p:cNvGraphicFramePr>
          <p:nvPr/>
        </p:nvGraphicFramePr>
        <p:xfrm>
          <a:off x="639763" y="1309688"/>
          <a:ext cx="8285162" cy="3911600"/>
        </p:xfrm>
        <a:graphic>
          <a:graphicData uri="http://schemas.openxmlformats.org/drawingml/2006/table">
            <a:tbl>
              <a:tblPr/>
              <a:tblGrid>
                <a:gridCol w="1963737"/>
                <a:gridCol w="6321425"/>
              </a:tblGrid>
              <a:tr h="850900">
                <a:tc>
                  <a:txBody>
                    <a:bodyPr/>
                    <a:lstStyle/>
                    <a:p>
                      <a:pPr marL="0" marR="0" lvl="0" indent="0" algn="l" defTabSz="762000" rtl="0" eaLnBrk="0" fontAlgn="base" latinLnBrk="0" hangingPunct="0">
                        <a:lnSpc>
                          <a:spcPct val="100000"/>
                        </a:lnSpc>
                        <a:spcBef>
                          <a:spcPct val="0"/>
                        </a:spcBef>
                        <a:spcAft>
                          <a:spcPct val="0"/>
                        </a:spcAft>
                        <a:buClrTx/>
                        <a:buSzTx/>
                        <a:buFontTx/>
                        <a:buNone/>
                        <a:tabLst/>
                      </a:pPr>
                      <a:r>
                        <a:rPr kumimoji="0" lang="en-GB" sz="1200" b="1" i="0" u="none" strike="noStrike" cap="none" normalizeH="0" baseline="0" dirty="0" smtClean="0">
                          <a:ln>
                            <a:noFill/>
                          </a:ln>
                          <a:solidFill>
                            <a:schemeClr val="tx1"/>
                          </a:solidFill>
                          <a:effectLst/>
                          <a:latin typeface="Arial" charset="0"/>
                          <a:cs typeface="Times New Roman" pitchFamily="18" charset="0"/>
                        </a:rPr>
                        <a:t>Mobile Code Decoder</a:t>
                      </a:r>
                    </a:p>
                    <a:p>
                      <a:pPr marL="0" marR="0" lvl="0" indent="0" algn="l" defTabSz="762000" rtl="0" eaLnBrk="0" fontAlgn="base" latinLnBrk="0" hangingPunct="0">
                        <a:lnSpc>
                          <a:spcPct val="100000"/>
                        </a:lnSpc>
                        <a:spcBef>
                          <a:spcPct val="0"/>
                        </a:spcBef>
                        <a:spcAft>
                          <a:spcPct val="0"/>
                        </a:spcAft>
                        <a:buClrTx/>
                        <a:buSzTx/>
                        <a:buFontTx/>
                        <a:buNone/>
                        <a:tabLst/>
                      </a:pPr>
                      <a:r>
                        <a:rPr kumimoji="0" lang="en-GB" sz="1200" b="0" i="0" u="none" strike="noStrike" cap="none" normalizeH="0" baseline="0" dirty="0" smtClean="0">
                          <a:ln>
                            <a:noFill/>
                          </a:ln>
                          <a:solidFill>
                            <a:srgbClr val="C00000"/>
                          </a:solidFill>
                          <a:effectLst/>
                          <a:latin typeface="Arial" charset="0"/>
                          <a:cs typeface="Times New Roman" pitchFamily="18" charset="0"/>
                        </a:rPr>
                        <a:t>[</a:t>
                      </a:r>
                      <a:r>
                        <a:rPr kumimoji="0" lang="en-GB" sz="1200" b="1" i="0" u="none" strike="noStrike" cap="none" normalizeH="0" baseline="0" dirty="0" smtClean="0">
                          <a:ln>
                            <a:noFill/>
                          </a:ln>
                          <a:solidFill>
                            <a:srgbClr val="C00000"/>
                          </a:solidFill>
                          <a:effectLst/>
                          <a:latin typeface="Arial" charset="0"/>
                          <a:cs typeface="Times New Roman" pitchFamily="18" charset="0"/>
                        </a:rPr>
                        <a:t>Rename </a:t>
                      </a:r>
                      <a:r>
                        <a:rPr kumimoji="0" lang="en-GB" sz="1200" b="1" i="1" u="sng" strike="noStrike" cap="none" normalizeH="0" baseline="0" dirty="0" smtClean="0">
                          <a:ln>
                            <a:noFill/>
                          </a:ln>
                          <a:solidFill>
                            <a:srgbClr val="C00000"/>
                          </a:solidFill>
                          <a:effectLst/>
                          <a:latin typeface="Arial" charset="0"/>
                          <a:cs typeface="Times New Roman" pitchFamily="18" charset="0"/>
                        </a:rPr>
                        <a:t>Mobile Code Client</a:t>
                      </a:r>
                      <a:r>
                        <a:rPr kumimoji="0" lang="en-GB" sz="1200" b="1" i="0" u="sng" strike="noStrike" cap="none" normalizeH="0" baseline="0" dirty="0" smtClean="0">
                          <a:ln>
                            <a:noFill/>
                          </a:ln>
                          <a:solidFill>
                            <a:srgbClr val="C00000"/>
                          </a:solidFill>
                          <a:effectLst/>
                          <a:latin typeface="Arial" charset="0"/>
                          <a:cs typeface="Times New Roman" pitchFamily="18" charset="0"/>
                        </a:rPr>
                        <a:t> </a:t>
                      </a:r>
                      <a:r>
                        <a:rPr kumimoji="0" lang="en-GB" sz="1200" b="1" i="0" u="none" strike="noStrike" cap="none" normalizeH="0" baseline="0" dirty="0" smtClean="0">
                          <a:ln>
                            <a:noFill/>
                          </a:ln>
                          <a:solidFill>
                            <a:srgbClr val="C00000"/>
                          </a:solidFill>
                          <a:effectLst/>
                          <a:latin typeface="Arial" charset="0"/>
                          <a:cs typeface="Times New Roman" pitchFamily="18" charset="0"/>
                        </a:rPr>
                        <a:t>to </a:t>
                      </a:r>
                      <a:r>
                        <a:rPr kumimoji="0" lang="en-GB" sz="1200" b="1" i="1" u="sng" strike="noStrike" cap="none" normalizeH="0" baseline="0" dirty="0" smtClean="0">
                          <a:ln>
                            <a:noFill/>
                          </a:ln>
                          <a:solidFill>
                            <a:srgbClr val="C00000"/>
                          </a:solidFill>
                          <a:effectLst/>
                          <a:latin typeface="Arial" charset="0"/>
                          <a:cs typeface="Times New Roman" pitchFamily="18" charset="0"/>
                        </a:rPr>
                        <a:t>Mobile Code Decoder</a:t>
                      </a:r>
                      <a:r>
                        <a:rPr kumimoji="0" lang="en-GB" sz="1200" b="1" i="1" u="none" strike="noStrike" cap="none" normalizeH="0" baseline="0" dirty="0" smtClean="0">
                          <a:ln>
                            <a:noFill/>
                          </a:ln>
                          <a:solidFill>
                            <a:srgbClr val="C00000"/>
                          </a:solidFill>
                          <a:effectLst/>
                          <a:latin typeface="Arial" charset="0"/>
                          <a:cs typeface="Times New Roman" pitchFamily="18" charset="0"/>
                        </a:rPr>
                        <a:t>]</a:t>
                      </a:r>
                      <a:endParaRPr kumimoji="0" lang="en-GB" sz="1200" b="1" i="1" u="none" strike="noStrike" cap="none" normalizeH="0" baseline="0" dirty="0" smtClean="0">
                        <a:ln>
                          <a:noFill/>
                        </a:ln>
                        <a:solidFill>
                          <a:srgbClr val="C00000"/>
                        </a:solidFill>
                        <a:effectLst/>
                        <a:latin typeface="Arial" charset="0"/>
                      </a:endParaRPr>
                    </a:p>
                  </a:txBody>
                  <a:tcPr horzOverflow="overflow">
                    <a:lnL cap="flat">
                      <a:noFill/>
                    </a:lnL>
                    <a:lnR>
                      <a:noFill/>
                    </a:lnR>
                    <a:lnT>
                      <a:noFill/>
                    </a:lnT>
                    <a:lnB>
                      <a:noFill/>
                    </a:lnB>
                    <a:lnTlToBr>
                      <a:noFill/>
                    </a:lnTlToBr>
                    <a:lnBlToTr>
                      <a:noFill/>
                    </a:lnBlToTr>
                    <a:noFill/>
                  </a:tcPr>
                </a:tc>
                <a:tc>
                  <a:txBody>
                    <a:bodyPr/>
                    <a:lstStyle/>
                    <a:p>
                      <a:pPr marL="0" marR="0" lvl="0" indent="0" algn="l" defTabSz="762000" rtl="0" eaLnBrk="0" fontAlgn="base" latinLnBrk="0" hangingPunct="0">
                        <a:lnSpc>
                          <a:spcPct val="100000"/>
                        </a:lnSpc>
                        <a:spcBef>
                          <a:spcPct val="0"/>
                        </a:spcBef>
                        <a:spcAft>
                          <a:spcPct val="0"/>
                        </a:spcAft>
                        <a:buClrTx/>
                        <a:buSzTx/>
                        <a:buFontTx/>
                        <a:buNone/>
                        <a:tabLst/>
                      </a:pPr>
                      <a:r>
                        <a:rPr kumimoji="0" lang="en-GB" sz="1400" b="0" i="0" u="none" strike="noStrike" cap="none" normalizeH="0" baseline="0" dirty="0" smtClean="0">
                          <a:ln>
                            <a:noFill/>
                          </a:ln>
                          <a:solidFill>
                            <a:schemeClr val="tx1"/>
                          </a:solidFill>
                          <a:effectLst/>
                          <a:latin typeface="Times New Roman" pitchFamily="18" charset="0"/>
                          <a:cs typeface="Times New Roman" pitchFamily="18" charset="0"/>
                        </a:rPr>
                        <a:t>An entity that contains the functionality of detecting the symbol within the image, extracting the encoded information and reformatting the information into a Data Format.</a:t>
                      </a:r>
                      <a:endParaRPr kumimoji="0" lang="en-US" sz="1400" b="0" i="0" u="none" strike="noStrike" cap="none" normalizeH="0" baseline="0" dirty="0" smtClean="0">
                        <a:ln>
                          <a:noFill/>
                        </a:ln>
                        <a:solidFill>
                          <a:schemeClr val="tx1"/>
                        </a:solidFill>
                        <a:effectLst/>
                        <a:latin typeface="Times New Roman" pitchFamily="18" charset="0"/>
                        <a:cs typeface="Times New Roman" pitchFamily="18" charset="0"/>
                      </a:endParaRPr>
                    </a:p>
                  </a:txBody>
                  <a:tcPr anchor="ctr" horzOverflow="overflow">
                    <a:lnL>
                      <a:noFill/>
                    </a:lnL>
                    <a:lnR cap="flat">
                      <a:noFill/>
                    </a:lnR>
                    <a:lnT>
                      <a:noFill/>
                    </a:lnT>
                    <a:lnB>
                      <a:noFill/>
                    </a:lnB>
                    <a:lnTlToBr>
                      <a:noFill/>
                    </a:lnTlToBr>
                    <a:lnBlToTr>
                      <a:noFill/>
                    </a:lnBlToTr>
                    <a:noFill/>
                  </a:tcPr>
                </a:tc>
              </a:tr>
              <a:tr h="471488">
                <a:tc>
                  <a:txBody>
                    <a:bodyPr/>
                    <a:lstStyle/>
                    <a:p>
                      <a:pPr marL="0" marR="0" lvl="0" indent="0" algn="l" defTabSz="762000" rtl="0" eaLnBrk="0" fontAlgn="base" latinLnBrk="0" hangingPunct="0">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charset="0"/>
                          <a:cs typeface="Times New Roman" pitchFamily="18" charset="0"/>
                        </a:rPr>
                        <a:t>Mobile Code Capture</a:t>
                      </a:r>
                    </a:p>
                    <a:p>
                      <a:pPr marL="0" marR="0" lvl="0" indent="0" algn="l" defTabSz="762000" rtl="0" eaLnBrk="0" fontAlgn="base" latinLnBrk="0" hangingPunct="0">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C00000"/>
                          </a:solidFill>
                          <a:effectLst/>
                          <a:latin typeface="Arial" charset="0"/>
                          <a:cs typeface="Times New Roman" pitchFamily="18" charset="0"/>
                        </a:rPr>
                        <a:t>[Rename </a:t>
                      </a:r>
                      <a:r>
                        <a:rPr kumimoji="0" lang="en-US" sz="1200" b="1" i="1" u="sng" strike="noStrike" cap="none" normalizeH="0" baseline="0" dirty="0" smtClean="0">
                          <a:ln>
                            <a:noFill/>
                          </a:ln>
                          <a:solidFill>
                            <a:srgbClr val="C00000"/>
                          </a:solidFill>
                          <a:effectLst/>
                          <a:latin typeface="Arial" charset="0"/>
                          <a:cs typeface="Times New Roman" pitchFamily="18" charset="0"/>
                        </a:rPr>
                        <a:t>Mobile Code Reader</a:t>
                      </a:r>
                      <a:r>
                        <a:rPr kumimoji="0" lang="en-US" sz="1200" b="1" i="1" u="none" strike="noStrike" cap="none" normalizeH="0" baseline="0" dirty="0" smtClean="0">
                          <a:ln>
                            <a:noFill/>
                          </a:ln>
                          <a:solidFill>
                            <a:srgbClr val="C00000"/>
                          </a:solidFill>
                          <a:effectLst/>
                          <a:latin typeface="Arial" charset="0"/>
                          <a:cs typeface="Times New Roman" pitchFamily="18" charset="0"/>
                        </a:rPr>
                        <a:t> </a:t>
                      </a:r>
                      <a:r>
                        <a:rPr kumimoji="0" lang="en-US" sz="1200" b="1" i="0" u="none" strike="noStrike" cap="none" normalizeH="0" baseline="0" dirty="0" smtClean="0">
                          <a:ln>
                            <a:noFill/>
                          </a:ln>
                          <a:solidFill>
                            <a:srgbClr val="C00000"/>
                          </a:solidFill>
                          <a:effectLst/>
                          <a:latin typeface="Arial" charset="0"/>
                          <a:cs typeface="Times New Roman" pitchFamily="18" charset="0"/>
                        </a:rPr>
                        <a:t>to </a:t>
                      </a:r>
                      <a:r>
                        <a:rPr kumimoji="0" lang="en-US" sz="1200" b="1" i="1" u="sng" strike="noStrike" cap="none" normalizeH="0" baseline="0" dirty="0" smtClean="0">
                          <a:ln>
                            <a:noFill/>
                          </a:ln>
                          <a:solidFill>
                            <a:srgbClr val="C00000"/>
                          </a:solidFill>
                          <a:effectLst/>
                          <a:latin typeface="Arial" charset="0"/>
                          <a:cs typeface="Times New Roman" pitchFamily="18" charset="0"/>
                        </a:rPr>
                        <a:t>Mobile Code Capture</a:t>
                      </a:r>
                      <a:r>
                        <a:rPr kumimoji="0" lang="en-US" sz="1200" b="1" i="1" u="none" strike="noStrike" cap="none" normalizeH="0" baseline="0" dirty="0" smtClean="0">
                          <a:ln>
                            <a:noFill/>
                          </a:ln>
                          <a:solidFill>
                            <a:srgbClr val="C00000"/>
                          </a:solidFill>
                          <a:effectLst/>
                          <a:latin typeface="Arial" charset="0"/>
                          <a:cs typeface="Times New Roman" pitchFamily="18" charset="0"/>
                        </a:rPr>
                        <a:t>]</a:t>
                      </a:r>
                      <a:endParaRPr kumimoji="0" lang="en-US" sz="1200" b="1" i="1" u="none" strike="noStrike" cap="none" normalizeH="0" baseline="0" dirty="0" smtClean="0">
                        <a:ln>
                          <a:noFill/>
                        </a:ln>
                        <a:solidFill>
                          <a:srgbClr val="C00000"/>
                        </a:solidFill>
                        <a:effectLst/>
                        <a:latin typeface="Arial" charset="0"/>
                      </a:endParaRPr>
                    </a:p>
                  </a:txBody>
                  <a:tcPr horzOverflow="overflow">
                    <a:lnL cap="flat">
                      <a:noFill/>
                    </a:lnL>
                    <a:lnR>
                      <a:noFill/>
                    </a:lnR>
                    <a:lnT>
                      <a:noFill/>
                    </a:lnT>
                    <a:lnB>
                      <a:noFill/>
                    </a:lnB>
                    <a:lnTlToBr>
                      <a:noFill/>
                    </a:lnTlToBr>
                    <a:lnBlToTr>
                      <a:noFill/>
                    </a:lnBlToTr>
                    <a:noFill/>
                  </a:tcPr>
                </a:tc>
                <a:tc>
                  <a:txBody>
                    <a:bodyPr/>
                    <a:lstStyle/>
                    <a:p>
                      <a:pPr marL="0" marR="0" lvl="0" indent="0" algn="l" defTabSz="7620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Times New Roman" pitchFamily="18" charset="0"/>
                          <a:cs typeface="Times New Roman" pitchFamily="18" charset="0"/>
                        </a:rPr>
                        <a:t>An entity that</a:t>
                      </a:r>
                      <a:r>
                        <a:rPr kumimoji="0" lang="en-US" sz="1400" b="1"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en-US" sz="1400" b="0" i="0" u="none" strike="noStrike" cap="none" normalizeH="0" baseline="0" dirty="0" smtClean="0">
                          <a:ln>
                            <a:noFill/>
                          </a:ln>
                          <a:solidFill>
                            <a:schemeClr val="tx1"/>
                          </a:solidFill>
                          <a:effectLst/>
                          <a:latin typeface="Times New Roman" pitchFamily="18" charset="0"/>
                          <a:cs typeface="Times New Roman" pitchFamily="18" charset="0"/>
                        </a:rPr>
                        <a:t>contains the functionality to capture an image of a symbol, and make this image available to the Mobile Code Decoder.</a:t>
                      </a:r>
                    </a:p>
                  </a:txBody>
                  <a:tcPr anchor="ctr" horzOverflow="overflow">
                    <a:lnL>
                      <a:noFill/>
                    </a:lnL>
                    <a:lnR cap="flat">
                      <a:noFill/>
                    </a:lnR>
                    <a:lnT>
                      <a:noFill/>
                    </a:lnT>
                    <a:lnB>
                      <a:noFill/>
                    </a:lnB>
                    <a:lnTlToBr>
                      <a:noFill/>
                    </a:lnTlToBr>
                    <a:lnBlToTr>
                      <a:noFill/>
                    </a:lnBlToTr>
                    <a:noFill/>
                  </a:tcPr>
                </a:tc>
              </a:tr>
              <a:tr h="511175">
                <a:tc>
                  <a:txBody>
                    <a:bodyPr/>
                    <a:lstStyle/>
                    <a:p>
                      <a:pPr marL="0" marR="0" lvl="0" indent="0" algn="l" defTabSz="762000" rtl="0" eaLnBrk="0" fontAlgn="base" latinLnBrk="0" hangingPunct="0">
                        <a:lnSpc>
                          <a:spcPct val="100000"/>
                        </a:lnSpc>
                        <a:spcBef>
                          <a:spcPct val="0"/>
                        </a:spcBef>
                        <a:spcAft>
                          <a:spcPct val="0"/>
                        </a:spcAft>
                        <a:buClrTx/>
                        <a:buSzTx/>
                        <a:buFontTx/>
                        <a:buNone/>
                        <a:tabLst/>
                      </a:pPr>
                      <a:r>
                        <a:rPr kumimoji="0" lang="en-GB" sz="1400" b="0" i="0" u="none" strike="noStrike" cap="none" normalizeH="0" baseline="0" dirty="0" smtClean="0">
                          <a:ln>
                            <a:noFill/>
                          </a:ln>
                          <a:solidFill>
                            <a:schemeClr val="bg2">
                              <a:lumMod val="75000"/>
                            </a:schemeClr>
                          </a:solidFill>
                          <a:effectLst/>
                          <a:latin typeface="Arial" charset="0"/>
                          <a:cs typeface="Times New Roman" pitchFamily="18" charset="0"/>
                        </a:rPr>
                        <a:t>Mobile Code Execution</a:t>
                      </a:r>
                    </a:p>
                    <a:p>
                      <a:pPr marL="0" marR="0" lvl="0" indent="0" algn="l" defTabSz="762000" rtl="0" eaLnBrk="0" fontAlgn="base" latinLnBrk="0" hangingPunct="0">
                        <a:lnSpc>
                          <a:spcPct val="100000"/>
                        </a:lnSpc>
                        <a:spcBef>
                          <a:spcPct val="0"/>
                        </a:spcBef>
                        <a:spcAft>
                          <a:spcPct val="0"/>
                        </a:spcAft>
                        <a:buClrTx/>
                        <a:buSzTx/>
                        <a:buFontTx/>
                        <a:buNone/>
                        <a:tabLst/>
                      </a:pPr>
                      <a:r>
                        <a:rPr kumimoji="0" lang="en-GB" sz="1200" b="1" i="0" u="none" strike="noStrike" cap="none" normalizeH="0" baseline="0" dirty="0" smtClean="0">
                          <a:ln>
                            <a:noFill/>
                          </a:ln>
                          <a:solidFill>
                            <a:schemeClr val="bg2">
                              <a:lumMod val="75000"/>
                            </a:schemeClr>
                          </a:solidFill>
                          <a:effectLst/>
                          <a:latin typeface="Arial" charset="0"/>
                          <a:cs typeface="Times New Roman" pitchFamily="18" charset="0"/>
                        </a:rPr>
                        <a:t>[Out of RD Scope. For clarification purpose]</a:t>
                      </a:r>
                      <a:endParaRPr kumimoji="0" lang="en-GB" sz="1200" b="1" i="0" u="none" strike="noStrike" cap="none" normalizeH="0" baseline="0" dirty="0" smtClean="0">
                        <a:ln>
                          <a:noFill/>
                        </a:ln>
                        <a:solidFill>
                          <a:schemeClr val="bg2">
                            <a:lumMod val="75000"/>
                          </a:schemeClr>
                        </a:solidFill>
                        <a:effectLst/>
                        <a:latin typeface="Arial" charset="0"/>
                      </a:endParaRPr>
                    </a:p>
                  </a:txBody>
                  <a:tcPr horzOverflow="overflow">
                    <a:lnL cap="flat">
                      <a:noFill/>
                    </a:lnL>
                    <a:lnR>
                      <a:noFill/>
                    </a:lnR>
                    <a:lnT>
                      <a:noFill/>
                    </a:lnT>
                    <a:lnB>
                      <a:noFill/>
                    </a:lnB>
                    <a:lnTlToBr>
                      <a:noFill/>
                    </a:lnTlToBr>
                    <a:lnBlToTr>
                      <a:noFill/>
                    </a:lnBlToTr>
                    <a:noFill/>
                  </a:tcPr>
                </a:tc>
                <a:tc>
                  <a:txBody>
                    <a:bodyPr/>
                    <a:lstStyle/>
                    <a:p>
                      <a:pPr marL="0" marR="0" lvl="0" indent="0" algn="l" defTabSz="762000" rtl="0" eaLnBrk="0" fontAlgn="base" latinLnBrk="0" hangingPunct="0">
                        <a:lnSpc>
                          <a:spcPct val="100000"/>
                        </a:lnSpc>
                        <a:spcBef>
                          <a:spcPct val="0"/>
                        </a:spcBef>
                        <a:spcAft>
                          <a:spcPct val="0"/>
                        </a:spcAft>
                        <a:buClrTx/>
                        <a:buSzTx/>
                        <a:buFontTx/>
                        <a:buNone/>
                        <a:tabLst/>
                      </a:pPr>
                      <a:r>
                        <a:rPr lang="en-US" sz="1400" b="0" kern="1200" dirty="0" smtClean="0">
                          <a:solidFill>
                            <a:schemeClr val="bg2">
                              <a:lumMod val="75000"/>
                            </a:schemeClr>
                          </a:solidFill>
                          <a:latin typeface="Times New Roman" pitchFamily="18" charset="0"/>
                          <a:ea typeface="+mn-ea"/>
                          <a:cs typeface="Times New Roman" pitchFamily="18" charset="0"/>
                        </a:rPr>
                        <a:t>An entity that processes</a:t>
                      </a:r>
                      <a:r>
                        <a:rPr lang="en-US" sz="1400" b="0" kern="1200" baseline="0" dirty="0" smtClean="0">
                          <a:solidFill>
                            <a:schemeClr val="bg2">
                              <a:lumMod val="75000"/>
                            </a:schemeClr>
                          </a:solidFill>
                          <a:latin typeface="Times New Roman" pitchFamily="18" charset="0"/>
                          <a:ea typeface="+mn-ea"/>
                          <a:cs typeface="Times New Roman" pitchFamily="18" charset="0"/>
                        </a:rPr>
                        <a:t> and </a:t>
                      </a:r>
                      <a:r>
                        <a:rPr lang="en-US" sz="1400" b="0" kern="1200" dirty="0" smtClean="0">
                          <a:solidFill>
                            <a:schemeClr val="bg2">
                              <a:lumMod val="75000"/>
                            </a:schemeClr>
                          </a:solidFill>
                          <a:latin typeface="Times New Roman" pitchFamily="18" charset="0"/>
                          <a:ea typeface="+mn-ea"/>
                          <a:cs typeface="Times New Roman" pitchFamily="18" charset="0"/>
                        </a:rPr>
                        <a:t>executes</a:t>
                      </a:r>
                      <a:r>
                        <a:rPr lang="en-US" sz="1400" b="0" kern="1200" baseline="0" dirty="0" smtClean="0">
                          <a:solidFill>
                            <a:schemeClr val="bg2">
                              <a:lumMod val="75000"/>
                            </a:schemeClr>
                          </a:solidFill>
                          <a:latin typeface="Times New Roman" pitchFamily="18" charset="0"/>
                          <a:ea typeface="+mn-ea"/>
                          <a:cs typeface="Times New Roman" pitchFamily="18" charset="0"/>
                        </a:rPr>
                        <a:t> the decoded Mobile Code.</a:t>
                      </a:r>
                      <a:endParaRPr kumimoji="0" lang="en-GB" sz="1400" b="0" i="0" u="none" strike="noStrike" cap="none" normalizeH="0" baseline="0" dirty="0" smtClean="0">
                        <a:ln>
                          <a:noFill/>
                        </a:ln>
                        <a:solidFill>
                          <a:schemeClr val="bg2">
                            <a:lumMod val="75000"/>
                          </a:schemeClr>
                        </a:solidFill>
                        <a:effectLst/>
                        <a:latin typeface="Times New Roman" pitchFamily="18" charset="0"/>
                        <a:cs typeface="Times New Roman" pitchFamily="18" charset="0"/>
                      </a:endParaRPr>
                    </a:p>
                  </a:txBody>
                  <a:tcPr anchor="ctr" horzOverflow="overflow">
                    <a:lnL>
                      <a:noFill/>
                    </a:lnL>
                    <a:lnR cap="flat">
                      <a:noFill/>
                    </a:lnR>
                    <a:lnT>
                      <a:noFill/>
                    </a:lnT>
                    <a:lnB>
                      <a:noFill/>
                    </a:lnB>
                    <a:lnTlToBr>
                      <a:noFill/>
                    </a:lnTlToBr>
                    <a:lnBlToTr>
                      <a:noFill/>
                    </a:lnBlToTr>
                    <a:noFill/>
                  </a:tcPr>
                </a:tc>
              </a:tr>
              <a:tr h="647700">
                <a:tc>
                  <a:txBody>
                    <a:bodyPr/>
                    <a:lstStyle/>
                    <a:p>
                      <a:pPr marL="0" marR="0" lvl="0" indent="0" algn="l" defTabSz="762000" rtl="0" eaLnBrk="0" fontAlgn="base" latinLnBrk="0" hangingPunct="0">
                        <a:lnSpc>
                          <a:spcPct val="100000"/>
                        </a:lnSpc>
                        <a:spcBef>
                          <a:spcPct val="0"/>
                        </a:spcBef>
                        <a:spcAft>
                          <a:spcPct val="0"/>
                        </a:spcAft>
                        <a:buClrTx/>
                        <a:buSzTx/>
                        <a:buFontTx/>
                        <a:buNone/>
                        <a:tabLst/>
                      </a:pPr>
                      <a:endParaRPr kumimoji="0" lang="en-GB" sz="1400" b="1" i="0" u="none" strike="noStrike" cap="none" normalizeH="0" baseline="0" dirty="0" smtClean="0">
                        <a:ln>
                          <a:noFill/>
                        </a:ln>
                        <a:solidFill>
                          <a:schemeClr val="tx1"/>
                        </a:solidFill>
                        <a:effectLst/>
                        <a:latin typeface="Arial" charset="0"/>
                        <a:cs typeface="Times New Roman" pitchFamily="18" charset="0"/>
                      </a:endParaRPr>
                    </a:p>
                    <a:p>
                      <a:pPr marL="0" marR="0" lvl="0" indent="0" algn="l" defTabSz="762000" rtl="0" eaLnBrk="0" fontAlgn="base" latinLnBrk="0" hangingPunct="0">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tx1"/>
                          </a:solidFill>
                          <a:effectLst/>
                          <a:latin typeface="Arial" charset="0"/>
                          <a:cs typeface="Times New Roman" pitchFamily="18" charset="0"/>
                        </a:rPr>
                        <a:t>MC Enabler Client</a:t>
                      </a:r>
                    </a:p>
                    <a:p>
                      <a:pPr marL="0" marR="0" lvl="0" indent="0" algn="l" defTabSz="762000" rtl="0" eaLnBrk="0" fontAlgn="base" latinLnBrk="0" hangingPunct="0">
                        <a:lnSpc>
                          <a:spcPct val="100000"/>
                        </a:lnSpc>
                        <a:spcBef>
                          <a:spcPct val="0"/>
                        </a:spcBef>
                        <a:spcAft>
                          <a:spcPct val="0"/>
                        </a:spcAft>
                        <a:buClrTx/>
                        <a:buSzTx/>
                        <a:buFontTx/>
                        <a:buNone/>
                        <a:tabLst/>
                      </a:pPr>
                      <a:r>
                        <a:rPr kumimoji="0" lang="en-GB" sz="1200" b="0" i="0" u="none" strike="noStrike" cap="none" normalizeH="0" baseline="0" dirty="0" smtClean="0">
                          <a:ln>
                            <a:noFill/>
                          </a:ln>
                          <a:solidFill>
                            <a:srgbClr val="C00000"/>
                          </a:solidFill>
                          <a:effectLst/>
                          <a:latin typeface="Arial" charset="0"/>
                          <a:cs typeface="Times New Roman" pitchFamily="18" charset="0"/>
                        </a:rPr>
                        <a:t>[</a:t>
                      </a:r>
                      <a:r>
                        <a:rPr kumimoji="0" lang="en-GB" sz="1200" b="1" i="0" u="none" strike="noStrike" cap="none" normalizeH="0" baseline="0" dirty="0" smtClean="0">
                          <a:ln>
                            <a:noFill/>
                          </a:ln>
                          <a:solidFill>
                            <a:srgbClr val="C00000"/>
                          </a:solidFill>
                          <a:effectLst/>
                          <a:latin typeface="Arial" charset="0"/>
                          <a:cs typeface="Times New Roman" pitchFamily="18" charset="0"/>
                        </a:rPr>
                        <a:t>Note: can also be called “MC Client”. ]</a:t>
                      </a:r>
                      <a:endParaRPr kumimoji="0" lang="en-GB" sz="1200" b="1" i="0" u="none" strike="noStrike" cap="none" normalizeH="0" baseline="0" dirty="0" smtClean="0">
                        <a:ln>
                          <a:noFill/>
                        </a:ln>
                        <a:solidFill>
                          <a:srgbClr val="C00000"/>
                        </a:solidFill>
                        <a:effectLst/>
                        <a:latin typeface="Arial" charset="0"/>
                      </a:endParaRPr>
                    </a:p>
                  </a:txBody>
                  <a:tcPr horzOverflow="overflow">
                    <a:lnL cap="flat">
                      <a:noFill/>
                    </a:lnL>
                    <a:lnR>
                      <a:noFill/>
                    </a:lnR>
                    <a:lnT>
                      <a:noFill/>
                    </a:lnT>
                    <a:lnB>
                      <a:noFill/>
                    </a:lnB>
                    <a:lnTlToBr>
                      <a:noFill/>
                    </a:lnTlToBr>
                    <a:lnBlToTr>
                      <a:noFill/>
                    </a:lnBlToTr>
                    <a:noFill/>
                  </a:tcPr>
                </a:tc>
                <a:tc>
                  <a:txBody>
                    <a:bodyPr/>
                    <a:lstStyle/>
                    <a:p>
                      <a:pPr marL="0" marR="0" lvl="0" indent="0" algn="l" defTabSz="762000" rtl="0" eaLnBrk="0" fontAlgn="base" latinLnBrk="0" hangingPunct="0">
                        <a:lnSpc>
                          <a:spcPct val="100000"/>
                        </a:lnSpc>
                        <a:spcBef>
                          <a:spcPct val="0"/>
                        </a:spcBef>
                        <a:spcAft>
                          <a:spcPct val="0"/>
                        </a:spcAft>
                        <a:buClrTx/>
                        <a:buSzTx/>
                        <a:buFontTx/>
                        <a:buNone/>
                        <a:tabLst/>
                      </a:pPr>
                      <a:r>
                        <a:rPr kumimoji="0" lang="en-GB" sz="1400" b="0" i="0" u="none" strike="noStrike" cap="none" normalizeH="0" baseline="0" dirty="0" smtClean="0">
                          <a:ln>
                            <a:noFill/>
                          </a:ln>
                          <a:solidFill>
                            <a:schemeClr val="tx1"/>
                          </a:solidFill>
                          <a:effectLst/>
                          <a:latin typeface="Times New Roman" pitchFamily="18" charset="0"/>
                          <a:cs typeface="Times New Roman" pitchFamily="18" charset="0"/>
                        </a:rPr>
                        <a:t>The MC Enabler software entity that resides in the device, interfaces with MC enabler server and related device components (e.g. MC Code Capture).</a:t>
                      </a:r>
                    </a:p>
                  </a:txBody>
                  <a:tcPr anchor="ctr" horzOverflow="overflow">
                    <a:lnL>
                      <a:noFill/>
                    </a:lnL>
                    <a:lnR cap="flat">
                      <a:noFill/>
                    </a:lnR>
                    <a:lnT>
                      <a:noFill/>
                    </a:lnT>
                    <a:lnB>
                      <a:noFill/>
                    </a:lnB>
                    <a:lnTlToBr>
                      <a:noFill/>
                    </a:lnTlToBr>
                    <a:lnBlToTr>
                      <a:noFill/>
                    </a:lnBlToTr>
                    <a:noFill/>
                  </a:tcPr>
                </a:tc>
              </a:tr>
              <a:tr h="469900">
                <a:tc>
                  <a:txBody>
                    <a:bodyPr/>
                    <a:lstStyle/>
                    <a:p>
                      <a:pPr marL="0" marR="0" lvl="0" indent="0" algn="l" defTabSz="762000" rtl="0" eaLnBrk="0" fontAlgn="base" latinLnBrk="0" hangingPunct="0">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tx1"/>
                          </a:solidFill>
                          <a:effectLst/>
                          <a:latin typeface="Arial" charset="0"/>
                          <a:cs typeface="Times New Roman" pitchFamily="18" charset="0"/>
                        </a:rPr>
                        <a:t>Mobile </a:t>
                      </a:r>
                      <a:r>
                        <a:rPr kumimoji="0" lang="en-GB" sz="1400" b="1" i="0" u="none" strike="noStrike" cap="none" normalizeH="0" baseline="0" dirty="0" smtClean="0">
                          <a:ln>
                            <a:noFill/>
                          </a:ln>
                          <a:solidFill>
                            <a:schemeClr val="tx1"/>
                          </a:solidFill>
                          <a:effectLst/>
                          <a:latin typeface="Arial" charset="0"/>
                          <a:cs typeface="Times New Roman" pitchFamily="18" charset="0"/>
                        </a:rPr>
                        <a:t>Code Reader</a:t>
                      </a:r>
                      <a:endParaRPr kumimoji="0" lang="en-GB" sz="3200" b="0" i="0" u="none" strike="noStrike" cap="none" normalizeH="0" baseline="0" dirty="0" smtClean="0">
                        <a:ln>
                          <a:noFill/>
                        </a:ln>
                        <a:solidFill>
                          <a:schemeClr val="tx1"/>
                        </a:solidFill>
                        <a:effectLst/>
                        <a:latin typeface="Arial" charset="0"/>
                      </a:endParaRPr>
                    </a:p>
                  </a:txBody>
                  <a:tcPr horzOverflow="overflow">
                    <a:lnL cap="flat">
                      <a:noFill/>
                    </a:lnL>
                    <a:lnR>
                      <a:noFill/>
                    </a:lnR>
                    <a:lnT>
                      <a:noFill/>
                    </a:lnT>
                    <a:lnB cap="flat">
                      <a:noFill/>
                    </a:lnB>
                    <a:lnTlToBr>
                      <a:noFill/>
                    </a:lnTlToBr>
                    <a:lnBlToTr>
                      <a:noFill/>
                    </a:lnBlToTr>
                    <a:noFill/>
                  </a:tcPr>
                </a:tc>
                <a:tc>
                  <a:txBody>
                    <a:bodyPr/>
                    <a:lstStyle/>
                    <a:p>
                      <a:pPr marL="0" marR="0" lvl="0" indent="0" algn="l" defTabSz="762000" rtl="0" eaLnBrk="0" fontAlgn="base" latinLnBrk="0" hangingPunct="0">
                        <a:lnSpc>
                          <a:spcPct val="100000"/>
                        </a:lnSpc>
                        <a:spcBef>
                          <a:spcPct val="0"/>
                        </a:spcBef>
                        <a:spcAft>
                          <a:spcPct val="0"/>
                        </a:spcAft>
                        <a:buClrTx/>
                        <a:buSzTx/>
                        <a:buFontTx/>
                        <a:buNone/>
                        <a:tabLst/>
                      </a:pPr>
                      <a:r>
                        <a:rPr kumimoji="0" lang="en-GB" sz="1400" b="0" i="0" u="none" strike="noStrike" cap="none" normalizeH="0" baseline="0" dirty="0" smtClean="0">
                          <a:ln>
                            <a:noFill/>
                          </a:ln>
                          <a:solidFill>
                            <a:schemeClr val="tx1"/>
                          </a:solidFill>
                          <a:effectLst/>
                          <a:latin typeface="Times New Roman" pitchFamily="18" charset="0"/>
                          <a:cs typeface="Times New Roman" pitchFamily="18" charset="0"/>
                        </a:rPr>
                        <a:t>An logical entity that includes MC Enabler Client and Mobile Code Capture</a:t>
                      </a:r>
                    </a:p>
                  </a:txBody>
                  <a:tcPr anchor="ctr" horzOverflow="overflow">
                    <a:lnL>
                      <a:noFill/>
                    </a:lnL>
                    <a:lnR cap="flat">
                      <a:noFill/>
                    </a:lnR>
                    <a:lnT>
                      <a:noFill/>
                    </a:lnT>
                    <a:lnB cap="flat">
                      <a:noFill/>
                    </a:lnB>
                    <a:lnTlToBr>
                      <a:noFill/>
                    </a:lnTlToBr>
                    <a:lnBlToTr>
                      <a:noFill/>
                    </a:lnBlToTr>
                    <a:noFill/>
                  </a:tcPr>
                </a:tc>
              </a:tr>
            </a:tbl>
          </a:graphicData>
        </a:graphic>
      </p:graphicFrame>
    </p:spTree>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8278</TotalTime>
  <Pages>15</Pages>
  <Words>409</Words>
  <Application>Microsoft PowerPoint 4.0</Application>
  <PresentationFormat>Custom</PresentationFormat>
  <Paragraphs>49</Paragraphs>
  <Slides>3</Slides>
  <Notes>0</Notes>
  <HiddenSlides>0</HiddenSlides>
  <MMClips>0</MMClips>
  <ScaleCrop>false</ScaleCrop>
  <HeadingPairs>
    <vt:vector size="4" baseType="variant">
      <vt:variant>
        <vt:lpstr>Theme</vt:lpstr>
      </vt:variant>
      <vt:variant>
        <vt:i4>1</vt:i4>
      </vt:variant>
      <vt:variant>
        <vt:lpstr>Slide Titles</vt:lpstr>
      </vt:variant>
      <vt:variant>
        <vt:i4>3</vt:i4>
      </vt:variant>
    </vt:vector>
  </HeadingPairs>
  <TitlesOfParts>
    <vt:vector size="4" baseType="lpstr">
      <vt:lpstr>OMA Template</vt:lpstr>
      <vt:lpstr>Slide 1</vt:lpstr>
      <vt:lpstr>Slide 2</vt:lpstr>
      <vt:lpstr>OMA MC RD Definitions </vt:lpstr>
    </vt:vector>
  </TitlesOfParts>
  <Manager/>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keywords/>
  <dc:description/>
  <cp:lastModifiedBy>swang</cp:lastModifiedBy>
  <cp:revision>289</cp:revision>
  <cp:lastPrinted>1999-04-27T06:51:51Z</cp:lastPrinted>
  <dcterms:created xsi:type="dcterms:W3CDTF">2002-03-19T14:05:12Z</dcterms:created>
  <dcterms:modified xsi:type="dcterms:W3CDTF">2008-07-30T20:36:10Z</dcterms:modified>
</cp:coreProperties>
</file>