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Lst>
  <p:notesMasterIdLst>
    <p:notesMasterId r:id="rId8"/>
  </p:notesMasterIdLst>
  <p:handoutMasterIdLst>
    <p:handoutMasterId r:id="rId9"/>
  </p:handoutMasterIdLst>
  <p:sldIdLst>
    <p:sldId id="319" r:id="rId3"/>
    <p:sldId id="326" r:id="rId4"/>
    <p:sldId id="327" r:id="rId5"/>
    <p:sldId id="328" r:id="rId6"/>
    <p:sldId id="332"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15620" autoAdjust="0"/>
    <p:restoredTop sz="94660" autoAdjust="0"/>
  </p:normalViewPr>
  <p:slideViewPr>
    <p:cSldViewPr>
      <p:cViewPr>
        <p:scale>
          <a:sx n="75" d="100"/>
          <a:sy n="75" d="100"/>
        </p:scale>
        <p:origin x="-1416" y="-14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44" y="-102"/>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171" name="Rectangle 3"/>
          <p:cNvSpPr>
            <a:spLocks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AE7BE6C-2262-4832-BEDE-872741B5F090}" type="datetimeFigureOut">
              <a:rPr lang="en-US"/>
              <a:pPr>
                <a:defRPr/>
              </a:pPr>
              <a:t>4/12/2010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64308E5-8636-4423-8E9D-AE7C1E9F112F}" type="slidenum">
              <a:rPr lang="en-US"/>
              <a:pPr>
                <a:defRPr/>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71503D1-E3C9-4AE0-B9C2-59F3CADE10E4}" type="datetimeFigureOut">
              <a:rPr lang="en-US"/>
              <a:pPr>
                <a:defRPr/>
              </a:pPr>
              <a:t>4/12/2010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B29130-4897-4B3F-A131-82EB2649F929}" type="slidenum">
              <a:rPr lang="en-US"/>
              <a:pPr>
                <a:defRPr/>
              </a:pPr>
              <a:t>‹N°›</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C3FCD0A-EFE7-4BDE-BB7A-B70D773F3B5E}" type="datetimeFigureOut">
              <a:rPr lang="en-US"/>
              <a:pPr>
                <a:defRPr/>
              </a:pPr>
              <a:t>4/12/2010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69E2D2-5551-4DA9-AD73-2A3BC0D07867}" type="slidenum">
              <a:rPr lang="en-US"/>
              <a:pPr>
                <a:defRPr/>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B9A9139-D279-4C42-BCF6-3AF57BCB527A}" type="datetimeFigureOut">
              <a:rPr lang="en-US"/>
              <a:pPr>
                <a:defRPr/>
              </a:pPr>
              <a:t>4/12/2010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2444908-FFB9-4769-9A94-0899F931D0F2}" type="slidenum">
              <a:rPr lang="en-US"/>
              <a:pPr>
                <a:defRPr/>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33736DA-B89E-4EA8-A09B-9CDBAC305DA3}" type="datetimeFigureOut">
              <a:rPr lang="en-US"/>
              <a:pPr>
                <a:defRPr/>
              </a:pPr>
              <a:t>4/12/2010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DC68B1D-8F8D-452D-B3F6-6039287CC8BA}" type="slidenum">
              <a:rPr lang="en-US"/>
              <a:pPr>
                <a:defRPr/>
              </a:pPr>
              <a:t>‹N°›</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69D49B0-3839-4D85-91AC-72F238A178D1}" type="datetimeFigureOut">
              <a:rPr lang="en-US"/>
              <a:pPr>
                <a:defRPr/>
              </a:pPr>
              <a:t>4/12/2010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EFEB1FA-D96C-4081-92B0-EA66B09F1526}" type="slidenum">
              <a:rPr lang="en-US"/>
              <a:pPr>
                <a:defRPr/>
              </a:pPr>
              <a:t>‹N°›</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ABD617B-C600-4955-8FCF-9D0BABCA7F6D}" type="datetimeFigureOut">
              <a:rPr lang="en-US"/>
              <a:pPr>
                <a:defRPr/>
              </a:pPr>
              <a:t>4/12/2010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212D890-98BB-40E1-88EC-2A207FF0E827}" type="slidenum">
              <a:rPr lang="en-US"/>
              <a:pPr>
                <a:defRPr/>
              </a:pPr>
              <a:t>‹N°›</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6A6ACC0-CC89-41F7-80BE-FC232CE90791}" type="datetimeFigureOut">
              <a:rPr lang="en-US"/>
              <a:pPr>
                <a:defRPr/>
              </a:pPr>
              <a:t>4/12/2010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AEF500-B096-4276-A096-2544DD023029}"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8C8E81E-24EA-4F29-850D-0932355D78C9}" type="datetimeFigureOut">
              <a:rPr lang="en-US"/>
              <a:pPr>
                <a:defRPr/>
              </a:pPr>
              <a:t>4/12/2010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C801EB5-4047-452A-97CF-699BF91D316E}" type="slidenum">
              <a:rPr lang="en-US"/>
              <a:pPr>
                <a:defRPr/>
              </a:pPr>
              <a:t>‹N°›</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47E2B2-B4BB-4425-90F0-F384A368ABCD}" type="datetimeFigureOut">
              <a:rPr lang="en-US"/>
              <a:pPr>
                <a:defRPr/>
              </a:pPr>
              <a:t>4/12/2010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B523A6-A8F2-4243-9D9A-1B6F2D7974E7}" type="slidenum">
              <a:rPr lang="en-US"/>
              <a:pPr>
                <a:defRPr/>
              </a:pPr>
              <a:t>‹N°›</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41DC69-C7B9-478B-A258-87A7DBCDC4C5}" type="datetimeFigureOut">
              <a:rPr lang="en-US"/>
              <a:pPr>
                <a:defRPr/>
              </a:pPr>
              <a:t>4/12/2010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EE867B-D9DF-4429-9A38-F7592146AD14}"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2010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84963"/>
            <a:ext cx="3538538" cy="25558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200" b="1" dirty="0" smtClean="0">
                <a:ea typeface="宋体" pitchFamily="2" charset="-122"/>
              </a:rPr>
              <a:t>OMA-MC-2010-0066R02</a:t>
            </a:r>
            <a:endParaRPr lang="en-US" altLang="zh-CN" sz="600" b="1" dirty="0">
              <a:latin typeface="Arial Narrow" pitchFamily="34" charset="0"/>
              <a:ea typeface="宋体" pitchFamily="2" charset="-122"/>
            </a:endParaRPr>
          </a:p>
        </p:txBody>
      </p:sp>
      <p:sp>
        <p:nvSpPr>
          <p:cNvPr id="186387" name="Rectangle 19"/>
          <p:cNvSpPr>
            <a:spLocks noChangeArrowheads="1"/>
          </p:cNvSpPr>
          <p:nvPr userDrawn="1"/>
        </p:nvSpPr>
        <p:spPr bwMode="auto">
          <a:xfrm>
            <a:off x="8001000" y="6618288"/>
            <a:ext cx="1362075" cy="381000"/>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600" b="1" dirty="0">
                <a:latin typeface="Arial Narrow" pitchFamily="34" charset="0"/>
              </a:rPr>
              <a:t>Slide #</a:t>
            </a:r>
            <a:fld id="{6CE3B02A-DF44-46D3-85F7-6101D87E4981}" type="slidenum">
              <a:rPr lang="en-US" sz="1600" b="1">
                <a:latin typeface="Arial Narrow" pitchFamily="34" charset="0"/>
              </a:rPr>
              <a:pPr algn="r" defTabSz="403225">
                <a:tabLst>
                  <a:tab pos="5372100" algn="ctr"/>
                  <a:tab pos="9182100" algn="r"/>
                </a:tabLst>
                <a:defRPr/>
              </a:pPr>
              <a:t>‹N°›</a:t>
            </a:fld>
            <a:r>
              <a:rPr lang="en-US" sz="1600" b="1" dirty="0">
                <a:latin typeface="Arial Narrow" pitchFamily="34" charset="0"/>
              </a:rPr>
              <a:t/>
            </a:r>
            <a:br>
              <a:rPr lang="en-US" sz="1600" b="1" dirty="0">
                <a:latin typeface="Arial Narrow" pitchFamily="34" charset="0"/>
              </a:rPr>
            </a:br>
            <a:r>
              <a:rPr lang="en-US" sz="400" dirty="0">
                <a:solidFill>
                  <a:srgbClr val="999999"/>
                </a:solidFill>
              </a:rPr>
              <a:t>[OMA-Template-SlideDeck-20100101-I]</a:t>
            </a:r>
            <a:endParaRPr lang="en-US" sz="16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5CFB09E-E68F-447A-8B58-6F6E009DF794}" type="datetimeFigureOut">
              <a:rPr lang="en-US"/>
              <a:pPr>
                <a:defRPr/>
              </a:pPr>
              <a:t>4/12/2010</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EF5598D-E20F-4A52-8C84-4F0C49C7A32B}"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hyperlink" Target="mailto:dsurace@mobiletag.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4"/>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zh-CN" altLang="en-US" b="1" dirty="0">
                <a:latin typeface="Tahoma" pitchFamily="34" charset="0"/>
                <a:ea typeface="宋体" pitchFamily="2" charset="-122"/>
              </a:rPr>
              <a:t>	</a:t>
            </a:r>
            <a:r>
              <a:rPr lang="en-US" altLang="zh-CN" b="1" dirty="0">
                <a:latin typeface="Tahoma" pitchFamily="34" charset="0"/>
                <a:ea typeface="宋体" pitchFamily="2" charset="-122"/>
              </a:rPr>
              <a:t>Submitted To:	 </a:t>
            </a:r>
            <a:r>
              <a:rPr lang="en-US" altLang="zh-CN" b="1" dirty="0">
                <a:ea typeface="宋体" pitchFamily="2" charset="-122"/>
              </a:rPr>
              <a:t>CD MC</a:t>
            </a:r>
            <a:r>
              <a:rPr lang="en-US" altLang="zh-CN" dirty="0">
                <a:ea typeface="宋体" pitchFamily="2" charset="-122"/>
              </a:rPr>
              <a:t> </a:t>
            </a:r>
            <a:endParaRPr lang="en-US" altLang="zh-CN" b="1" dirty="0">
              <a:latin typeface="Tahoma" pitchFamily="34" charset="0"/>
              <a:ea typeface="宋体" pitchFamily="2"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Date:	 </a:t>
            </a:r>
            <a:r>
              <a:rPr lang="en-US" altLang="zh-CN" b="1" dirty="0" smtClean="0">
                <a:latin typeface="Tahoma" pitchFamily="34" charset="0"/>
                <a:ea typeface="宋体" pitchFamily="2" charset="-122"/>
              </a:rPr>
              <a:t>11 APR </a:t>
            </a:r>
            <a:r>
              <a:rPr lang="en-US" altLang="zh-CN" b="1" dirty="0">
                <a:latin typeface="Tahoma" pitchFamily="34" charset="0"/>
                <a:ea typeface="宋体" pitchFamily="2" charset="-122"/>
              </a:rPr>
              <a:t>2010</a:t>
            </a:r>
            <a:r>
              <a:rPr lang="en-US" altLang="zh-CN" dirty="0">
                <a:ea typeface="宋体" pitchFamily="2" charset="-122"/>
              </a:rPr>
              <a:t> </a:t>
            </a:r>
            <a:r>
              <a:rPr lang="en-US" altLang="zh-CN" b="1" dirty="0">
                <a:latin typeface="Tahoma" pitchFamily="34" charset="0"/>
                <a:ea typeface="宋体" pitchFamily="2"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Contact:	Domenico Surace, </a:t>
            </a:r>
            <a:r>
              <a:rPr lang="en-US" altLang="zh-CN" b="1" dirty="0">
                <a:latin typeface="Tahoma" pitchFamily="34" charset="0"/>
                <a:ea typeface="宋体" pitchFamily="2" charset="-122"/>
                <a:hlinkClick r:id="rId2"/>
              </a:rPr>
              <a:t>dsurace@mobiletag.com</a:t>
            </a:r>
            <a:endParaRPr lang="en-US" altLang="zh-CN" b="1" dirty="0">
              <a:ea typeface="宋体" pitchFamily="2"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Source: Mobile Tag, AT&amp;T, Telecom Italia	</a:t>
            </a:r>
            <a:endParaRPr lang="en-US" altLang="zh-CN" b="1" dirty="0">
              <a:ea typeface="宋体" pitchFamily="2" charset="-122"/>
            </a:endParaRPr>
          </a:p>
        </p:txBody>
      </p:sp>
      <p:sp>
        <p:nvSpPr>
          <p:cNvPr id="4099" name="Rectangle 55"/>
          <p:cNvSpPr>
            <a:spLocks noChangeArrowheads="1"/>
          </p:cNvSpPr>
          <p:nvPr/>
        </p:nvSpPr>
        <p:spPr bwMode="auto">
          <a:xfrm>
            <a:off x="642938" y="1096963"/>
            <a:ext cx="7996237" cy="1652587"/>
          </a:xfrm>
          <a:prstGeom prst="rect">
            <a:avLst/>
          </a:prstGeom>
          <a:noFill/>
          <a:ln w="12700">
            <a:noFill/>
            <a:miter lim="800000"/>
            <a:headEnd/>
            <a:tailEnd/>
          </a:ln>
        </p:spPr>
        <p:txBody>
          <a:bodyPr lIns="90488" tIns="44450" rIns="90488" bIns="44450"/>
          <a:lstStyle/>
          <a:p>
            <a:pPr defTabSz="762000"/>
            <a:r>
              <a:rPr lang="fr-FR" sz="2400" dirty="0" smtClean="0"/>
              <a:t>OMA-MC-2010-0066 </a:t>
            </a:r>
            <a:r>
              <a:rPr lang="fr-FR" sz="2400" dirty="0" err="1" smtClean="0"/>
              <a:t>INP_Security_between_the_MCC_and_Home_CMP</a:t>
            </a:r>
            <a:r>
              <a:rPr lang="fr-FR" sz="2800" dirty="0" smtClean="0"/>
              <a:t> </a:t>
            </a:r>
            <a:r>
              <a:rPr lang="en-US" altLang="zh-CN" sz="2800" b="1" dirty="0">
                <a:latin typeface="Tahoma" pitchFamily="34" charset="0"/>
                <a:ea typeface="宋体" pitchFamily="2" charset="-122"/>
              </a:rPr>
              <a:t/>
            </a:r>
            <a:br>
              <a:rPr lang="en-US" altLang="zh-CN" sz="2800" b="1" dirty="0">
                <a:latin typeface="Tahoma" pitchFamily="34" charset="0"/>
                <a:ea typeface="宋体" pitchFamily="2" charset="-122"/>
              </a:rPr>
            </a:br>
            <a:endParaRPr lang="en-US" altLang="zh-CN" sz="2800" b="1" dirty="0">
              <a:latin typeface="Tahoma" pitchFamily="34" charset="0"/>
              <a:ea typeface="宋体" pitchFamily="2" charset="-122"/>
            </a:endParaRPr>
          </a:p>
        </p:txBody>
      </p:sp>
      <p:sp>
        <p:nvSpPr>
          <p:cNvPr id="4100" name="Text Box 56"/>
          <p:cNvSpPr txBox="1">
            <a:spLocks noChangeArrowheads="1"/>
          </p:cNvSpPr>
          <p:nvPr/>
        </p:nvSpPr>
        <p:spPr bwMode="auto">
          <a:xfrm>
            <a:off x="1295400" y="4776788"/>
            <a:ext cx="6781800" cy="639762"/>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3"/>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pitchFamily="2" charset="-122"/>
                <a:cs typeface="Times New Roman" pitchFamily="18" charset="0"/>
              </a:rPr>
              <a:t>THIS DOCUMENT IS PROVIDED ON AN "AS IS" "AS AVAILABLE" AND "WITH ALL FAULTS" BASIS.</a:t>
            </a:r>
          </a:p>
        </p:txBody>
      </p:sp>
      <p:sp>
        <p:nvSpPr>
          <p:cNvPr id="4101" name="Text Box 57"/>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pitchFamily="2" charset="-122"/>
              </a:rPr>
              <a:t>X</a:t>
            </a:r>
          </a:p>
        </p:txBody>
      </p:sp>
      <p:sp>
        <p:nvSpPr>
          <p:cNvPr id="4102" name="Text Box 58"/>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4103" name="Text Box 44"/>
          <p:cNvSpPr txBox="1">
            <a:spLocks noChangeArrowheads="1"/>
          </p:cNvSpPr>
          <p:nvPr/>
        </p:nvSpPr>
        <p:spPr bwMode="auto">
          <a:xfrm>
            <a:off x="5716588" y="504825"/>
            <a:ext cx="3581400" cy="260350"/>
          </a:xfrm>
          <a:prstGeom prst="rect">
            <a:avLst/>
          </a:prstGeom>
          <a:noFill/>
          <a:ln w="12700">
            <a:noFill/>
            <a:miter lim="800000"/>
            <a:headEnd/>
            <a:tailEnd/>
          </a:ln>
        </p:spPr>
        <p:txBody>
          <a:bodyPr>
            <a:spAutoFit/>
          </a:bodyPr>
          <a:lstStyle/>
          <a:p>
            <a:pPr algn="ctr" defTabSz="762000">
              <a:lnSpc>
                <a:spcPct val="100000"/>
              </a:lnSpc>
            </a:pPr>
            <a:r>
              <a:rPr lang="en-US" altLang="zh-CN" sz="1100" b="1">
                <a:solidFill>
                  <a:schemeClr val="bg1"/>
                </a:solidFill>
                <a:ea typeface="宋体" pitchFamily="2" charset="-122"/>
              </a:rPr>
              <a:t>O P E N   M O B I L E   A L L I A N C E</a:t>
            </a:r>
          </a:p>
        </p:txBody>
      </p:sp>
      <p:sp>
        <p:nvSpPr>
          <p:cNvPr id="4104" name="Text Box 65"/>
          <p:cNvSpPr txBox="1">
            <a:spLocks noChangeArrowheads="1"/>
          </p:cNvSpPr>
          <p:nvPr/>
        </p:nvSpPr>
        <p:spPr bwMode="auto">
          <a:xfrm>
            <a:off x="338138" y="5649913"/>
            <a:ext cx="8915400" cy="757237"/>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dirty="0">
                <a:ea typeface="宋体" pitchFamily="2" charset="-122"/>
                <a:cs typeface="Times New Roman" pitchFamily="18" charset="0"/>
              </a:rPr>
              <a:t>Intellectual Property Rights</a:t>
            </a:r>
          </a:p>
          <a:p>
            <a:pPr defTabSz="762000">
              <a:spcBef>
                <a:spcPct val="35000"/>
              </a:spcBef>
            </a:pPr>
            <a:r>
              <a:rPr lang="en-US" altLang="zh-CN" sz="900" dirty="0">
                <a:ea typeface="宋体" pitchFamily="2" charset="-122"/>
                <a:cs typeface="Times New Roman" pitchFamily="18" charset="0"/>
              </a:rPr>
              <a:t>Members and their Affiliates (collectively, "Members") agree to use their reasonable </a:t>
            </a:r>
            <a:r>
              <a:rPr lang="en-US" altLang="zh-CN" sz="900" dirty="0" err="1">
                <a:ea typeface="宋体" pitchFamily="2" charset="-122"/>
                <a:cs typeface="Times New Roman" pitchFamily="18" charset="0"/>
              </a:rPr>
              <a:t>endeavours</a:t>
            </a:r>
            <a:r>
              <a:rPr lang="en-US" altLang="zh-CN" sz="900" dirty="0">
                <a:ea typeface="宋体" pitchFamily="2"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4105" name="Rectangle 12"/>
          <p:cNvSpPr>
            <a:spLocks noChangeArrowheads="1"/>
          </p:cNvSpPr>
          <p:nvPr/>
        </p:nvSpPr>
        <p:spPr bwMode="auto">
          <a:xfrm>
            <a:off x="338138" y="158750"/>
            <a:ext cx="8686800" cy="341632"/>
          </a:xfrm>
          <a:prstGeom prst="rect">
            <a:avLst/>
          </a:prstGeom>
          <a:noFill/>
          <a:ln w="9525">
            <a:noFill/>
            <a:miter lim="800000"/>
            <a:headEnd/>
            <a:tailEnd/>
          </a:ln>
        </p:spPr>
        <p:txBody>
          <a:bodyPr>
            <a:spAutoFit/>
          </a:bodyPr>
          <a:lstStyle/>
          <a:p>
            <a:pPr algn="ctr"/>
            <a:r>
              <a:rPr lang="fr-FR" sz="1800" dirty="0" smtClean="0"/>
              <a:t>OMA-MC-2010-0066-</a:t>
            </a:r>
            <a:r>
              <a:rPr lang="fr-FR" sz="1800" dirty="0" err="1" smtClean="0"/>
              <a:t>INP_Security_between_the_MCC_and_Home_CMP</a:t>
            </a:r>
            <a:endParaRPr lang="en-US" sz="1800" dirty="0"/>
          </a:p>
        </p:txBody>
      </p:sp>
      <p:sp>
        <p:nvSpPr>
          <p:cNvPr id="4106" name="TextBox 13"/>
          <p:cNvSpPr txBox="1">
            <a:spLocks noChangeArrowheads="1"/>
          </p:cNvSpPr>
          <p:nvPr/>
        </p:nvSpPr>
        <p:spPr bwMode="auto">
          <a:xfrm>
            <a:off x="947738" y="4273550"/>
            <a:ext cx="7899400" cy="369888"/>
          </a:xfrm>
          <a:prstGeom prst="rect">
            <a:avLst/>
          </a:prstGeom>
          <a:noFill/>
          <a:ln w="9525">
            <a:noFill/>
            <a:miter lim="800000"/>
            <a:headEnd/>
            <a:tailEnd/>
          </a:ln>
        </p:spPr>
        <p:txBody>
          <a:bodyPr wrap="none">
            <a:spAutoFit/>
          </a:bodyPr>
          <a:lstStyle/>
          <a:p>
            <a:r>
              <a:rPr lang="en-US" dirty="0">
                <a:solidFill>
                  <a:srgbClr val="C00000"/>
                </a:solidFill>
              </a:rPr>
              <a:t>(</a:t>
            </a:r>
            <a:r>
              <a:rPr lang="en-US" dirty="0" smtClean="0">
                <a:solidFill>
                  <a:srgbClr val="C00000"/>
                </a:solidFill>
              </a:rPr>
              <a:t>R02 </a:t>
            </a:r>
            <a:r>
              <a:rPr lang="en-US" dirty="0">
                <a:solidFill>
                  <a:srgbClr val="C00000"/>
                </a:solidFill>
              </a:rPr>
              <a:t>version tidies up the format to comply with OMA template only)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109538" y="1149350"/>
            <a:ext cx="9070975" cy="5357528"/>
          </a:xfrm>
          <a:prstGeom prst="rect">
            <a:avLst/>
          </a:prstGeom>
          <a:noFill/>
          <a:ln w="9525">
            <a:noFill/>
            <a:miter lim="800000"/>
            <a:headEnd/>
            <a:tailEnd/>
          </a:ln>
        </p:spPr>
        <p:txBody>
          <a:bodyPr lIns="93635" tIns="46817" rIns="93635" bIns="46817">
            <a:spAutoFit/>
          </a:bodyPr>
          <a:lstStyle/>
          <a:p>
            <a:pPr marL="2327275" lvl="3" indent="-371475"/>
            <a:endParaRPr lang="en-US" b="1" i="1" dirty="0">
              <a:latin typeface="Calibri" pitchFamily="34" charset="0"/>
            </a:endParaRPr>
          </a:p>
          <a:p>
            <a:pPr marL="922338" indent="-371475"/>
            <a:r>
              <a:rPr lang="en-US" dirty="0">
                <a:latin typeface="Calibri" pitchFamily="34" charset="0"/>
              </a:rPr>
              <a:t>The objective of this method is to add security  between the ICI Reader  and the MC .  </a:t>
            </a:r>
            <a:r>
              <a:rPr lang="en-GB" dirty="0">
                <a:latin typeface="Calibri" pitchFamily="34" charset="0"/>
              </a:rPr>
              <a:t>This method is very simple and grant a medium level of security. This method stop all easy http request </a:t>
            </a:r>
            <a:r>
              <a:rPr lang="en-GB" dirty="0" smtClean="0">
                <a:latin typeface="Calibri" pitchFamily="34" charset="0"/>
              </a:rPr>
              <a:t>attacks that coming form MNO operator and help to find easily the attacks that coming by WIFI connexions ( Internet).</a:t>
            </a:r>
          </a:p>
          <a:p>
            <a:pPr marL="922338" indent="-371475"/>
            <a:endParaRPr lang="en-GB" dirty="0">
              <a:latin typeface="Calibri" pitchFamily="34" charset="0"/>
            </a:endParaRPr>
          </a:p>
          <a:p>
            <a:pPr marL="922338" indent="-371475"/>
            <a:r>
              <a:rPr lang="en-GB" dirty="0">
                <a:latin typeface="Calibri" pitchFamily="34" charset="0"/>
              </a:rPr>
              <a:t>What  change :</a:t>
            </a:r>
          </a:p>
          <a:p>
            <a:pPr marL="922338" indent="-371475"/>
            <a:endParaRPr lang="en-GB" dirty="0">
              <a:latin typeface="Calibri" pitchFamily="34" charset="0"/>
            </a:endParaRPr>
          </a:p>
          <a:p>
            <a:pPr marL="922338" indent="-371475">
              <a:buFont typeface="Wingdings 2" pitchFamily="18" charset="2"/>
              <a:buChar char="P"/>
            </a:pPr>
            <a:r>
              <a:rPr lang="en-GB" dirty="0">
                <a:latin typeface="Calibri" pitchFamily="34" charset="0"/>
              </a:rPr>
              <a:t>We use a Hash (</a:t>
            </a:r>
            <a:r>
              <a:rPr lang="fr-FR" dirty="0"/>
              <a:t>SHA-256)</a:t>
            </a:r>
            <a:r>
              <a:rPr lang="en-GB" dirty="0">
                <a:latin typeface="Calibri" pitchFamily="34" charset="0"/>
              </a:rPr>
              <a:t/>
            </a:r>
            <a:br>
              <a:rPr lang="en-GB" dirty="0">
                <a:latin typeface="Calibri" pitchFamily="34" charset="0"/>
              </a:rPr>
            </a:br>
            <a:endParaRPr lang="en-GB" dirty="0">
              <a:latin typeface="Calibri" pitchFamily="34" charset="0"/>
            </a:endParaRPr>
          </a:p>
          <a:p>
            <a:pPr marL="922338" indent="-371475">
              <a:buFont typeface="Wingdings 2" pitchFamily="18" charset="2"/>
              <a:buChar char="P"/>
            </a:pPr>
            <a:r>
              <a:rPr lang="en-GB" dirty="0">
                <a:latin typeface="Calibri" pitchFamily="34" charset="0"/>
              </a:rPr>
              <a:t>We use a Https </a:t>
            </a:r>
            <a:r>
              <a:rPr lang="en-GB" dirty="0" smtClean="0">
                <a:latin typeface="Calibri" pitchFamily="34" charset="0"/>
              </a:rPr>
              <a:t>protocol</a:t>
            </a:r>
          </a:p>
          <a:p>
            <a:pPr marL="922338" indent="-371475">
              <a:buFont typeface="Wingdings 2" pitchFamily="18" charset="2"/>
              <a:buChar char="P"/>
            </a:pPr>
            <a:endParaRPr lang="en-GB" dirty="0">
              <a:latin typeface="Calibri" pitchFamily="34" charset="0"/>
            </a:endParaRPr>
          </a:p>
          <a:p>
            <a:pPr marL="922338" indent="-371475">
              <a:buFont typeface="Wingdings 2" pitchFamily="18" charset="2"/>
              <a:buChar char="P"/>
            </a:pPr>
            <a:r>
              <a:rPr lang="en-GB" dirty="0" smtClean="0">
                <a:latin typeface="Calibri" pitchFamily="34" charset="0"/>
              </a:rPr>
              <a:t>UUID </a:t>
            </a:r>
          </a:p>
          <a:p>
            <a:pPr marL="922338" indent="-371475">
              <a:buFont typeface="Wingdings 2" pitchFamily="18" charset="2"/>
              <a:buChar char="P"/>
            </a:pPr>
            <a:endParaRPr lang="en-GB" dirty="0">
              <a:latin typeface="Calibri" pitchFamily="34" charset="0"/>
            </a:endParaRPr>
          </a:p>
          <a:p>
            <a:pPr marL="922338" indent="-371475">
              <a:buFont typeface="Wingdings 2" pitchFamily="18" charset="2"/>
              <a:buChar char="P"/>
            </a:pPr>
            <a:r>
              <a:rPr lang="en-GB" dirty="0" smtClean="0">
                <a:latin typeface="Calibri" pitchFamily="34" charset="0"/>
              </a:rPr>
              <a:t>MSISDN or Alias ( for MNO network connexion )</a:t>
            </a:r>
            <a:r>
              <a:rPr lang="en-GB" dirty="0">
                <a:latin typeface="Calibri" pitchFamily="34" charset="0"/>
              </a:rPr>
              <a:t/>
            </a:r>
            <a:br>
              <a:rPr lang="en-GB" dirty="0">
                <a:latin typeface="Calibri" pitchFamily="34" charset="0"/>
              </a:rPr>
            </a:br>
            <a:r>
              <a:rPr lang="en-GB" dirty="0">
                <a:latin typeface="Calibri" pitchFamily="34" charset="0"/>
              </a:rPr>
              <a:t/>
            </a:r>
            <a:br>
              <a:rPr lang="en-GB" dirty="0">
                <a:latin typeface="Calibri" pitchFamily="34" charset="0"/>
              </a:rPr>
            </a:br>
            <a:endParaRPr lang="en-GB" dirty="0">
              <a:latin typeface="Calibri" pitchFamily="34" charset="0"/>
            </a:endParaRPr>
          </a:p>
          <a:p>
            <a:pPr marL="922338" indent="-371475">
              <a:buFont typeface="Wingdings 2" pitchFamily="18" charset="2"/>
              <a:buChar char="P"/>
            </a:pPr>
            <a:endParaRPr lang="en-US" dirty="0">
              <a:sym typeface="Wingdings 2" pitchFamily="18" charset="2"/>
            </a:endParaRPr>
          </a:p>
        </p:txBody>
      </p:sp>
      <p:sp>
        <p:nvSpPr>
          <p:cNvPr id="5123" name="Rectangle 6"/>
          <p:cNvSpPr>
            <a:spLocks noChangeArrowheads="1"/>
          </p:cNvSpPr>
          <p:nvPr/>
        </p:nvSpPr>
        <p:spPr bwMode="auto">
          <a:xfrm>
            <a:off x="915988" y="280988"/>
            <a:ext cx="7880350" cy="563562"/>
          </a:xfrm>
          <a:prstGeom prst="rect">
            <a:avLst/>
          </a:prstGeom>
          <a:noFill/>
          <a:ln w="9525">
            <a:noFill/>
            <a:miter lim="800000"/>
            <a:headEnd/>
            <a:tailEnd/>
          </a:ln>
        </p:spPr>
        <p:txBody>
          <a:bodyPr lIns="93635" tIns="46817" rIns="93635" bIns="46817">
            <a:spAutoFit/>
          </a:bodyPr>
          <a:lstStyle/>
          <a:p>
            <a:pPr algn="ctr" eaLnBrk="1" hangingPunct="1"/>
            <a:r>
              <a:rPr lang="en-US" sz="3300">
                <a:latin typeface="Arial Bold" pitchFamily="1" charset="0"/>
                <a:cs typeface="Arial" charset="0"/>
              </a:rPr>
              <a:t>Hash get request proposal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4"/>
          <p:cNvSpPr txBox="1">
            <a:spLocks noChangeArrowheads="1"/>
          </p:cNvSpPr>
          <p:nvPr/>
        </p:nvSpPr>
        <p:spPr bwMode="auto">
          <a:xfrm>
            <a:off x="258763" y="2613025"/>
            <a:ext cx="7303226" cy="399247"/>
          </a:xfrm>
          <a:prstGeom prst="rect">
            <a:avLst/>
          </a:prstGeom>
          <a:noFill/>
          <a:ln w="9525">
            <a:noFill/>
            <a:miter lim="800000"/>
            <a:headEnd/>
            <a:tailEnd/>
          </a:ln>
        </p:spPr>
        <p:txBody>
          <a:bodyPr wrap="none" lIns="93635" tIns="46817" rIns="93635" bIns="46817">
            <a:spAutoFit/>
          </a:bodyPr>
          <a:lstStyle/>
          <a:p>
            <a:r>
              <a:rPr lang="en-US" sz="1100" b="1" dirty="0"/>
              <a:t>https://&lt;home_CMP_URL&gt;/?barcode=&lt;ICI</a:t>
            </a:r>
            <a:r>
              <a:rPr lang="en-US" sz="1100" b="1" dirty="0" smtClean="0"/>
              <a:t>&gt;&amp;UUID**</a:t>
            </a:r>
            <a:r>
              <a:rPr lang="fr-FR" sz="1100" dirty="0" smtClean="0"/>
              <a:t>&amp;signature=f90e1dc6e097053a1b063263274455b06e0ce2</a:t>
            </a:r>
            <a:endParaRPr lang="fr-FR" sz="1100" dirty="0"/>
          </a:p>
          <a:p>
            <a:endParaRPr lang="en-US" sz="1100" b="1" dirty="0"/>
          </a:p>
        </p:txBody>
      </p:sp>
      <p:sp>
        <p:nvSpPr>
          <p:cNvPr id="6147" name="AutoShape 5"/>
          <p:cNvSpPr>
            <a:spLocks/>
          </p:cNvSpPr>
          <p:nvPr/>
        </p:nvSpPr>
        <p:spPr bwMode="auto">
          <a:xfrm rot="5400000">
            <a:off x="1901824" y="1516064"/>
            <a:ext cx="312737" cy="3265487"/>
          </a:xfrm>
          <a:prstGeom prst="rightBrace">
            <a:avLst>
              <a:gd name="adj1" fmla="val 56123"/>
              <a:gd name="adj2" fmla="val 50000"/>
            </a:avLst>
          </a:prstGeom>
          <a:noFill/>
          <a:ln w="12700">
            <a:solidFill>
              <a:schemeClr val="tx1"/>
            </a:solidFill>
            <a:round/>
            <a:headEnd/>
            <a:tailEnd/>
          </a:ln>
        </p:spPr>
        <p:txBody>
          <a:bodyPr wrap="none" lIns="93635" tIns="46817" rIns="93635" bIns="46817" anchor="ctr"/>
          <a:lstStyle/>
          <a:p>
            <a:endParaRPr lang="fr-FR"/>
          </a:p>
        </p:txBody>
      </p:sp>
      <p:sp>
        <p:nvSpPr>
          <p:cNvPr id="6148" name="AutoShape 8"/>
          <p:cNvSpPr>
            <a:spLocks/>
          </p:cNvSpPr>
          <p:nvPr/>
        </p:nvSpPr>
        <p:spPr bwMode="auto">
          <a:xfrm rot="5400000">
            <a:off x="6163468" y="505618"/>
            <a:ext cx="312738" cy="5257801"/>
          </a:xfrm>
          <a:prstGeom prst="rightBrace">
            <a:avLst>
              <a:gd name="adj1" fmla="val 35327"/>
              <a:gd name="adj2" fmla="val 50000"/>
            </a:avLst>
          </a:prstGeom>
          <a:noFill/>
          <a:ln w="12700">
            <a:solidFill>
              <a:schemeClr val="tx1"/>
            </a:solidFill>
            <a:round/>
            <a:headEnd/>
            <a:tailEnd/>
          </a:ln>
        </p:spPr>
        <p:txBody>
          <a:bodyPr wrap="none" lIns="93635" tIns="46817" rIns="93635" bIns="46817" anchor="ctr"/>
          <a:lstStyle/>
          <a:p>
            <a:endParaRPr lang="fr-FR"/>
          </a:p>
        </p:txBody>
      </p:sp>
      <p:sp>
        <p:nvSpPr>
          <p:cNvPr id="6149" name="AutoShape 9"/>
          <p:cNvSpPr>
            <a:spLocks/>
          </p:cNvSpPr>
          <p:nvPr/>
        </p:nvSpPr>
        <p:spPr bwMode="auto">
          <a:xfrm rot="-5400000">
            <a:off x="2597150" y="1930401"/>
            <a:ext cx="312737" cy="1020762"/>
          </a:xfrm>
          <a:prstGeom prst="rightBrace">
            <a:avLst>
              <a:gd name="adj1" fmla="val 51967"/>
              <a:gd name="adj2" fmla="val 50495"/>
            </a:avLst>
          </a:prstGeom>
          <a:noFill/>
          <a:ln w="12700">
            <a:solidFill>
              <a:schemeClr val="tx1"/>
            </a:solidFill>
            <a:round/>
            <a:headEnd/>
            <a:tailEnd/>
          </a:ln>
        </p:spPr>
        <p:txBody>
          <a:bodyPr wrap="none" lIns="93635" tIns="46817" rIns="93635" bIns="46817" anchor="ctr"/>
          <a:lstStyle/>
          <a:p>
            <a:endParaRPr lang="fr-FR"/>
          </a:p>
        </p:txBody>
      </p:sp>
      <p:pic>
        <p:nvPicPr>
          <p:cNvPr id="6150" name="Picture 13" descr="dm_img"/>
          <p:cNvPicPr>
            <a:picLocks noChangeAspect="1" noChangeArrowheads="1"/>
          </p:cNvPicPr>
          <p:nvPr/>
        </p:nvPicPr>
        <p:blipFill>
          <a:blip r:embed="rId2" cstate="print"/>
          <a:srcRect/>
          <a:stretch>
            <a:fillRect/>
          </a:stretch>
        </p:blipFill>
        <p:spPr bwMode="auto">
          <a:xfrm>
            <a:off x="2317750" y="1454150"/>
            <a:ext cx="638175" cy="638175"/>
          </a:xfrm>
          <a:prstGeom prst="rect">
            <a:avLst/>
          </a:prstGeom>
          <a:noFill/>
          <a:ln w="9525">
            <a:noFill/>
            <a:miter lim="800000"/>
            <a:headEnd/>
            <a:tailEnd/>
          </a:ln>
        </p:spPr>
      </p:pic>
      <p:sp>
        <p:nvSpPr>
          <p:cNvPr id="27" name="Text Box 18"/>
          <p:cNvSpPr txBox="1">
            <a:spLocks noChangeArrowheads="1"/>
          </p:cNvSpPr>
          <p:nvPr/>
        </p:nvSpPr>
        <p:spPr bwMode="auto">
          <a:xfrm>
            <a:off x="1868488" y="1225550"/>
            <a:ext cx="1522412" cy="293688"/>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lIns="93635" tIns="46817" rIns="93635" bIns="46817">
            <a:spAutoFit/>
          </a:bodyPr>
          <a:lstStyle/>
          <a:p>
            <a:pPr>
              <a:defRPr/>
            </a:pPr>
            <a:r>
              <a:rPr lang="en-US" sz="1400" dirty="0"/>
              <a:t>ICI is in the code</a:t>
            </a:r>
          </a:p>
        </p:txBody>
      </p:sp>
      <p:sp>
        <p:nvSpPr>
          <p:cNvPr id="6152" name="Rectangle 19"/>
          <p:cNvSpPr>
            <a:spLocks noChangeArrowheads="1"/>
          </p:cNvSpPr>
          <p:nvPr/>
        </p:nvSpPr>
        <p:spPr bwMode="auto">
          <a:xfrm>
            <a:off x="947738" y="3435350"/>
            <a:ext cx="1927225" cy="371475"/>
          </a:xfrm>
          <a:prstGeom prst="rect">
            <a:avLst/>
          </a:prstGeom>
          <a:noFill/>
          <a:ln w="12700" algn="ctr">
            <a:noFill/>
            <a:miter lim="800000"/>
            <a:headEnd/>
            <a:tailEnd/>
          </a:ln>
        </p:spPr>
        <p:txBody>
          <a:bodyPr wrap="none" lIns="93635" tIns="46817" rIns="93635" bIns="46817">
            <a:spAutoFit/>
          </a:bodyPr>
          <a:lstStyle/>
          <a:p>
            <a:r>
              <a:rPr lang="en-US">
                <a:solidFill>
                  <a:srgbClr val="000066"/>
                </a:solidFill>
              </a:rPr>
              <a:t> Url information</a:t>
            </a:r>
            <a:endParaRPr lang="it-IT">
              <a:solidFill>
                <a:srgbClr val="000066"/>
              </a:solidFill>
            </a:endParaRPr>
          </a:p>
        </p:txBody>
      </p:sp>
      <p:sp>
        <p:nvSpPr>
          <p:cNvPr id="6153" name="Rectangle 20"/>
          <p:cNvSpPr>
            <a:spLocks noChangeArrowheads="1"/>
          </p:cNvSpPr>
          <p:nvPr/>
        </p:nvSpPr>
        <p:spPr bwMode="auto">
          <a:xfrm>
            <a:off x="5672138" y="3435350"/>
            <a:ext cx="1285875" cy="371475"/>
          </a:xfrm>
          <a:prstGeom prst="rect">
            <a:avLst/>
          </a:prstGeom>
          <a:noFill/>
          <a:ln w="12700" algn="ctr">
            <a:noFill/>
            <a:miter lim="800000"/>
            <a:headEnd/>
            <a:tailEnd/>
          </a:ln>
        </p:spPr>
        <p:txBody>
          <a:bodyPr wrap="none" lIns="93635" tIns="46817" rIns="93635" bIns="46817">
            <a:spAutoFit/>
          </a:bodyPr>
          <a:lstStyle/>
          <a:p>
            <a:r>
              <a:rPr lang="en-US">
                <a:solidFill>
                  <a:srgbClr val="000066"/>
                </a:solidFill>
              </a:rPr>
              <a:t>Signature</a:t>
            </a:r>
            <a:endParaRPr lang="it-IT">
              <a:solidFill>
                <a:srgbClr val="000066"/>
              </a:solidFill>
            </a:endParaRPr>
          </a:p>
        </p:txBody>
      </p:sp>
      <p:sp>
        <p:nvSpPr>
          <p:cNvPr id="6154" name="Rectangle 20"/>
          <p:cNvSpPr>
            <a:spLocks noChangeArrowheads="1"/>
          </p:cNvSpPr>
          <p:nvPr/>
        </p:nvSpPr>
        <p:spPr bwMode="auto">
          <a:xfrm>
            <a:off x="449263" y="5187950"/>
            <a:ext cx="6119055" cy="1147144"/>
          </a:xfrm>
          <a:prstGeom prst="rect">
            <a:avLst/>
          </a:prstGeom>
          <a:noFill/>
          <a:ln w="12700" algn="ctr">
            <a:noFill/>
            <a:miter lim="800000"/>
            <a:headEnd/>
            <a:tailEnd/>
          </a:ln>
        </p:spPr>
        <p:txBody>
          <a:bodyPr wrap="none" lIns="93635" tIns="46817" rIns="93635" bIns="46817">
            <a:spAutoFit/>
          </a:bodyPr>
          <a:lstStyle/>
          <a:p>
            <a:r>
              <a:rPr lang="en-US" dirty="0">
                <a:solidFill>
                  <a:srgbClr val="000066"/>
                </a:solidFill>
              </a:rPr>
              <a:t>Signature = HashSHA256(“Information”+Key*) </a:t>
            </a:r>
          </a:p>
          <a:p>
            <a:endParaRPr lang="en-US" dirty="0">
              <a:solidFill>
                <a:srgbClr val="000066"/>
              </a:solidFill>
            </a:endParaRPr>
          </a:p>
          <a:p>
            <a:r>
              <a:rPr lang="en-US" sz="2400" dirty="0">
                <a:solidFill>
                  <a:srgbClr val="000066"/>
                </a:solidFill>
              </a:rPr>
              <a:t>*</a:t>
            </a:r>
            <a:r>
              <a:rPr lang="en-US" sz="1200" dirty="0">
                <a:solidFill>
                  <a:srgbClr val="000066"/>
                </a:solidFill>
              </a:rPr>
              <a:t>Key is in the ICI reader and in the sever MC (“Home CMP</a:t>
            </a:r>
            <a:r>
              <a:rPr lang="en-US" sz="1200" dirty="0" smtClean="0">
                <a:solidFill>
                  <a:srgbClr val="000066"/>
                </a:solidFill>
              </a:rPr>
              <a:t>”)</a:t>
            </a:r>
          </a:p>
          <a:p>
            <a:r>
              <a:rPr lang="en-US" sz="1200" dirty="0" smtClean="0">
                <a:solidFill>
                  <a:srgbClr val="000066"/>
                </a:solidFill>
              </a:rPr>
              <a:t>** the HOME CMP have  special DB that do a association  between UUID and MSISDN</a:t>
            </a:r>
            <a:endParaRPr lang="it-IT" sz="1200" dirty="0">
              <a:solidFill>
                <a:srgbClr val="000066"/>
              </a:solidFill>
            </a:endParaRPr>
          </a:p>
        </p:txBody>
      </p:sp>
      <p:sp>
        <p:nvSpPr>
          <p:cNvPr id="6155" name="Rectangle 6"/>
          <p:cNvSpPr>
            <a:spLocks noChangeArrowheads="1"/>
          </p:cNvSpPr>
          <p:nvPr/>
        </p:nvSpPr>
        <p:spPr bwMode="auto">
          <a:xfrm>
            <a:off x="795338" y="280988"/>
            <a:ext cx="7880350" cy="563562"/>
          </a:xfrm>
          <a:prstGeom prst="rect">
            <a:avLst/>
          </a:prstGeom>
          <a:noFill/>
          <a:ln w="9525">
            <a:noFill/>
            <a:miter lim="800000"/>
            <a:headEnd/>
            <a:tailEnd/>
          </a:ln>
        </p:spPr>
        <p:txBody>
          <a:bodyPr lIns="93635" tIns="46817" rIns="93635" bIns="46817">
            <a:spAutoFit/>
          </a:bodyPr>
          <a:lstStyle/>
          <a:p>
            <a:pPr algn="ctr" eaLnBrk="1" hangingPunct="1"/>
            <a:r>
              <a:rPr lang="en-US" sz="3300">
                <a:latin typeface="Arial Bold" pitchFamily="1" charset="0"/>
                <a:cs typeface="Arial" charset="0"/>
              </a:rPr>
              <a:t>Hash get request proposal</a:t>
            </a:r>
          </a:p>
        </p:txBody>
      </p:sp>
      <p:sp>
        <p:nvSpPr>
          <p:cNvPr id="6156" name="AutoShape 5"/>
          <p:cNvSpPr>
            <a:spLocks/>
          </p:cNvSpPr>
          <p:nvPr/>
        </p:nvSpPr>
        <p:spPr bwMode="auto">
          <a:xfrm rot="5400000">
            <a:off x="4525169" y="-302418"/>
            <a:ext cx="312737" cy="8534400"/>
          </a:xfrm>
          <a:prstGeom prst="rightBrace">
            <a:avLst>
              <a:gd name="adj1" fmla="val 56221"/>
              <a:gd name="adj2" fmla="val 50000"/>
            </a:avLst>
          </a:prstGeom>
          <a:noFill/>
          <a:ln w="12700">
            <a:solidFill>
              <a:schemeClr val="tx1"/>
            </a:solidFill>
            <a:round/>
            <a:headEnd/>
            <a:tailEnd/>
          </a:ln>
        </p:spPr>
        <p:txBody>
          <a:bodyPr wrap="none" lIns="93635" tIns="46817" rIns="93635" bIns="46817" anchor="ctr"/>
          <a:lstStyle/>
          <a:p>
            <a:endParaRPr lang="fr-FR"/>
          </a:p>
        </p:txBody>
      </p:sp>
      <p:sp>
        <p:nvSpPr>
          <p:cNvPr id="6157" name="Rectangle 19"/>
          <p:cNvSpPr>
            <a:spLocks noChangeArrowheads="1"/>
          </p:cNvSpPr>
          <p:nvPr/>
        </p:nvSpPr>
        <p:spPr bwMode="auto">
          <a:xfrm>
            <a:off x="4175125" y="4197350"/>
            <a:ext cx="1514783" cy="371547"/>
          </a:xfrm>
          <a:prstGeom prst="rect">
            <a:avLst/>
          </a:prstGeom>
          <a:noFill/>
          <a:ln w="12700" algn="ctr">
            <a:noFill/>
            <a:miter lim="800000"/>
            <a:headEnd/>
            <a:tailEnd/>
          </a:ln>
        </p:spPr>
        <p:txBody>
          <a:bodyPr wrap="none" lIns="93635" tIns="46817" rIns="93635" bIns="46817">
            <a:spAutoFit/>
          </a:bodyPr>
          <a:lstStyle/>
          <a:p>
            <a:r>
              <a:rPr lang="en-US" dirty="0">
                <a:solidFill>
                  <a:srgbClr val="000066"/>
                </a:solidFill>
              </a:rPr>
              <a:t>Get </a:t>
            </a:r>
            <a:r>
              <a:rPr lang="en-US" dirty="0" smtClean="0">
                <a:solidFill>
                  <a:srgbClr val="000066"/>
                </a:solidFill>
              </a:rPr>
              <a:t>HTTPS</a:t>
            </a:r>
            <a:endParaRPr lang="it-IT" dirty="0">
              <a:solidFill>
                <a:srgbClr val="000066"/>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ChangeArrowheads="1"/>
          </p:cNvSpPr>
          <p:nvPr/>
        </p:nvSpPr>
        <p:spPr bwMode="auto">
          <a:xfrm>
            <a:off x="812800" y="960438"/>
            <a:ext cx="5461000" cy="234950"/>
          </a:xfrm>
          <a:prstGeom prst="rect">
            <a:avLst/>
          </a:prstGeom>
          <a:noFill/>
          <a:ln w="9525">
            <a:noFill/>
            <a:miter lim="800000"/>
            <a:headEnd/>
            <a:tailEnd/>
          </a:ln>
        </p:spPr>
        <p:txBody>
          <a:bodyPr lIns="93635" tIns="46817" rIns="93635" bIns="46817" anchor="ctr"/>
          <a:lstStyle/>
          <a:p>
            <a:r>
              <a:rPr lang="en-US" sz="1600" b="1">
                <a:solidFill>
                  <a:schemeClr val="bg1"/>
                </a:solidFill>
                <a:latin typeface="Verdana" pitchFamily="34" charset="0"/>
              </a:rPr>
              <a:t>Mode Indirect</a:t>
            </a:r>
          </a:p>
        </p:txBody>
      </p:sp>
      <p:graphicFrame>
        <p:nvGraphicFramePr>
          <p:cNvPr id="1026" name="Object 18"/>
          <p:cNvGraphicFramePr>
            <a:graphicFrameLocks noChangeAspect="1"/>
          </p:cNvGraphicFramePr>
          <p:nvPr>
            <p:ph/>
          </p:nvPr>
        </p:nvGraphicFramePr>
        <p:xfrm>
          <a:off x="490537" y="1149350"/>
          <a:ext cx="8382000" cy="5334000"/>
        </p:xfrm>
        <a:graphic>
          <a:graphicData uri="http://schemas.openxmlformats.org/presentationml/2006/ole">
            <p:oleObj spid="_x0000_s1026" name="Visio" r:id="rId3" imgW="10272839" imgH="7055526" progId="Visio.Drawing.11">
              <p:embed/>
            </p:oleObj>
          </a:graphicData>
        </a:graphic>
      </p:graphicFrame>
      <p:sp>
        <p:nvSpPr>
          <p:cNvPr id="1028" name="Rectangle 6"/>
          <p:cNvSpPr>
            <a:spLocks noChangeArrowheads="1"/>
          </p:cNvSpPr>
          <p:nvPr/>
        </p:nvSpPr>
        <p:spPr bwMode="auto">
          <a:xfrm>
            <a:off x="185737" y="204788"/>
            <a:ext cx="9177338" cy="551597"/>
          </a:xfrm>
          <a:prstGeom prst="rect">
            <a:avLst/>
          </a:prstGeom>
          <a:noFill/>
          <a:ln w="9525">
            <a:noFill/>
            <a:miter lim="800000"/>
            <a:headEnd/>
            <a:tailEnd/>
          </a:ln>
        </p:spPr>
        <p:txBody>
          <a:bodyPr wrap="square" lIns="93635" tIns="46817" rIns="93635" bIns="46817">
            <a:spAutoFit/>
          </a:bodyPr>
          <a:lstStyle/>
          <a:p>
            <a:pPr algn="ctr" eaLnBrk="1" hangingPunct="1"/>
            <a:r>
              <a:rPr lang="en-US" sz="3300" dirty="0">
                <a:latin typeface="Arial Bold" pitchFamily="1" charset="0"/>
                <a:cs typeface="Arial" charset="0"/>
              </a:rPr>
              <a:t>Hash get request </a:t>
            </a:r>
            <a:r>
              <a:rPr lang="en-US" sz="3300" dirty="0" smtClean="0">
                <a:latin typeface="Arial Bold" pitchFamily="1" charset="0"/>
                <a:cs typeface="Arial" charset="0"/>
              </a:rPr>
              <a:t>proposal from MNO Network</a:t>
            </a:r>
            <a:endParaRPr lang="en-US" sz="3300" dirty="0">
              <a:latin typeface="Arial Bold" pitchFamily="1" charset="0"/>
              <a:cs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ChangeArrowheads="1"/>
          </p:cNvSpPr>
          <p:nvPr/>
        </p:nvSpPr>
        <p:spPr bwMode="auto">
          <a:xfrm>
            <a:off x="812800" y="960438"/>
            <a:ext cx="5461000" cy="234950"/>
          </a:xfrm>
          <a:prstGeom prst="rect">
            <a:avLst/>
          </a:prstGeom>
          <a:noFill/>
          <a:ln w="9525">
            <a:noFill/>
            <a:miter lim="800000"/>
            <a:headEnd/>
            <a:tailEnd/>
          </a:ln>
        </p:spPr>
        <p:txBody>
          <a:bodyPr lIns="93635" tIns="46817" rIns="93635" bIns="46817" anchor="ctr"/>
          <a:lstStyle/>
          <a:p>
            <a:r>
              <a:rPr lang="en-US" sz="1600" b="1">
                <a:solidFill>
                  <a:schemeClr val="bg1"/>
                </a:solidFill>
                <a:latin typeface="Verdana" pitchFamily="34" charset="0"/>
              </a:rPr>
              <a:t>Mode Indirect</a:t>
            </a:r>
          </a:p>
        </p:txBody>
      </p:sp>
      <p:graphicFrame>
        <p:nvGraphicFramePr>
          <p:cNvPr id="1026" name="Object 18"/>
          <p:cNvGraphicFramePr>
            <a:graphicFrameLocks noChangeAspect="1"/>
          </p:cNvGraphicFramePr>
          <p:nvPr>
            <p:ph/>
          </p:nvPr>
        </p:nvGraphicFramePr>
        <p:xfrm>
          <a:off x="566738" y="1149350"/>
          <a:ext cx="8382000" cy="5334000"/>
        </p:xfrm>
        <a:graphic>
          <a:graphicData uri="http://schemas.openxmlformats.org/presentationml/2006/ole">
            <p:oleObj spid="_x0000_s31746" name="Visio" r:id="rId3" imgW="10272839" imgH="7055526" progId="Visio.Drawing.11">
              <p:embed/>
            </p:oleObj>
          </a:graphicData>
        </a:graphic>
      </p:graphicFrame>
      <p:sp>
        <p:nvSpPr>
          <p:cNvPr id="1028" name="Rectangle 6"/>
          <p:cNvSpPr>
            <a:spLocks noChangeArrowheads="1"/>
          </p:cNvSpPr>
          <p:nvPr/>
        </p:nvSpPr>
        <p:spPr bwMode="auto">
          <a:xfrm>
            <a:off x="1100138" y="204788"/>
            <a:ext cx="7880350" cy="563562"/>
          </a:xfrm>
          <a:prstGeom prst="rect">
            <a:avLst/>
          </a:prstGeom>
          <a:noFill/>
          <a:ln w="9525">
            <a:noFill/>
            <a:miter lim="800000"/>
            <a:headEnd/>
            <a:tailEnd/>
          </a:ln>
        </p:spPr>
        <p:txBody>
          <a:bodyPr lIns="93635" tIns="46817" rIns="93635" bIns="46817">
            <a:spAutoFit/>
          </a:bodyPr>
          <a:lstStyle/>
          <a:p>
            <a:pPr algn="ctr" eaLnBrk="1" hangingPunct="1"/>
            <a:r>
              <a:rPr lang="en-US" sz="3300" dirty="0">
                <a:latin typeface="Arial Bold" pitchFamily="1" charset="0"/>
                <a:cs typeface="Arial" charset="0"/>
              </a:rPr>
              <a:t>Hash get request </a:t>
            </a:r>
            <a:r>
              <a:rPr lang="en-US" sz="3300" dirty="0" smtClean="0">
                <a:latin typeface="Arial Bold" pitchFamily="1" charset="0"/>
                <a:cs typeface="Arial" charset="0"/>
              </a:rPr>
              <a:t>proposal From WIFI</a:t>
            </a:r>
            <a:endParaRPr lang="en-US" sz="3300" dirty="0">
              <a:latin typeface="Arial Bold" pitchFamily="1" charset="0"/>
              <a:cs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5837</TotalTime>
  <Pages>15</Pages>
  <Words>383</Words>
  <Application>Microsoft Office PowerPoint</Application>
  <PresentationFormat>Personnalisé</PresentationFormat>
  <Paragraphs>40</Paragraphs>
  <Slides>5</Slides>
  <Notes>1</Notes>
  <HiddenSlides>0</HiddenSlides>
  <MMClips>0</MMClips>
  <ScaleCrop>false</ScaleCrop>
  <HeadingPairs>
    <vt:vector size="8" baseType="variant">
      <vt:variant>
        <vt:lpstr>Polices utilisées</vt:lpstr>
      </vt:variant>
      <vt:variant>
        <vt:i4>9</vt:i4>
      </vt:variant>
      <vt:variant>
        <vt:lpstr>Thème</vt:lpstr>
      </vt:variant>
      <vt:variant>
        <vt:i4>2</vt:i4>
      </vt:variant>
      <vt:variant>
        <vt:lpstr>Serveurs OLE incorporés</vt:lpstr>
      </vt:variant>
      <vt:variant>
        <vt:i4>1</vt:i4>
      </vt:variant>
      <vt:variant>
        <vt:lpstr>Titres des diapositives</vt:lpstr>
      </vt:variant>
      <vt:variant>
        <vt:i4>5</vt:i4>
      </vt:variant>
    </vt:vector>
  </HeadingPairs>
  <TitlesOfParts>
    <vt:vector size="17" baseType="lpstr">
      <vt:lpstr>Arial</vt:lpstr>
      <vt:lpstr>Tahoma</vt:lpstr>
      <vt:lpstr>Arial Narrow</vt:lpstr>
      <vt:lpstr>Calibri</vt:lpstr>
      <vt:lpstr>Times New Roman</vt:lpstr>
      <vt:lpstr>宋体</vt:lpstr>
      <vt:lpstr>Wingdings 2</vt:lpstr>
      <vt:lpstr>Arial Bold</vt:lpstr>
      <vt:lpstr>Verdana</vt:lpstr>
      <vt:lpstr>OMA Template</vt:lpstr>
      <vt:lpstr>Custom Design</vt:lpstr>
      <vt:lpstr>Microsoft Visio Drawing</vt:lpstr>
      <vt:lpstr>Diapositive 1</vt:lpstr>
      <vt:lpstr>Diapositive 2</vt:lpstr>
      <vt:lpstr>Diapositive 3</vt:lpstr>
      <vt:lpstr>Diapositive 4</vt:lpstr>
      <vt:lpstr>Diapositive 5</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surace</cp:lastModifiedBy>
  <cp:revision>259</cp:revision>
  <cp:lastPrinted>1999-04-27T06:51:51Z</cp:lastPrinted>
  <dcterms:created xsi:type="dcterms:W3CDTF">2002-03-19T14:05:12Z</dcterms:created>
  <dcterms:modified xsi:type="dcterms:W3CDTF">2010-04-12T07:20:16Z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1264748946</vt:lpwstr>
  </property>
</Properties>
</file>