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6"/>
  </p:notesMasterIdLst>
  <p:handoutMasterIdLst>
    <p:handoutMasterId r:id="rId7"/>
  </p:handoutMasterIdLst>
  <p:sldIdLst>
    <p:sldId id="293" r:id="rId2"/>
    <p:sldId id="343" r:id="rId3"/>
    <p:sldId id="345" r:id="rId4"/>
    <p:sldId id="333" r:id="rId5"/>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480024"/>
    <a:srgbClr val="000066"/>
    <a:srgbClr val="543800"/>
    <a:srgbClr val="330066"/>
    <a:srgbClr val="FDB5C3"/>
    <a:srgbClr val="99FFCC"/>
    <a:srgbClr val="FFCCCC"/>
    <a:srgbClr val="FEEDCE"/>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54" autoAdjust="0"/>
    <p:restoredTop sz="94660"/>
  </p:normalViewPr>
  <p:slideViewPr>
    <p:cSldViewPr>
      <p:cViewPr>
        <p:scale>
          <a:sx n="100" d="100"/>
          <a:sy n="100" d="100"/>
        </p:scale>
        <p:origin x="-1488" y="-19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2166" y="-78"/>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noTextEdit="1"/>
          </p:cNvSpPr>
          <p:nvPr>
            <p:ph type="sldImg"/>
          </p:nvPr>
        </p:nvSpPr>
        <p:spPr>
          <a:ln/>
        </p:spPr>
      </p:sp>
      <p:sp>
        <p:nvSpPr>
          <p:cNvPr id="16386" name="Notes Placeholder 2"/>
          <p:cNvSpPr>
            <a:spLocks noGrp="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p:spPr>
      </p:sp>
      <p:sp>
        <p:nvSpPr>
          <p:cNvPr id="25602" name="Notes Placeholder 2"/>
          <p:cNvSpPr>
            <a:spLocks noGrp="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dirty="0" smtClean="0"/>
              <a:t>Click to edit Master title style</a:t>
            </a:r>
            <a:endParaRPr lang="en-GB" dirty="0"/>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8914"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pPr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a:effectLst/>
        </p:spPr>
        <p:txBody>
          <a:bodyPr wrap="none" anchor="ctr"/>
          <a:lstStyle/>
          <a:p>
            <a:pPr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425"/>
          </a:xfrm>
          <a:prstGeom prst="rect">
            <a:avLst/>
          </a:prstGeom>
          <a:noFill/>
          <a:ln w="12700">
            <a:noFill/>
            <a:miter lim="800000"/>
            <a:headEnd/>
            <a:tailEnd/>
          </a:ln>
          <a:effectLst/>
        </p:spPr>
        <p:txBody>
          <a:bodyPr lIns="90488" tIns="44450" rIns="90488" bIns="44450">
            <a:spAutoFit/>
          </a:bodyPr>
          <a:lstStyle/>
          <a:p>
            <a:pPr defTabSz="403225" eaLnBrk="0" hangingPunct="0">
              <a:lnSpc>
                <a:spcPct val="90000"/>
              </a:lnSpc>
              <a:tabLst>
                <a:tab pos="5372100" algn="ctr"/>
                <a:tab pos="9182100" algn="r"/>
              </a:tabLst>
              <a:defRPr/>
            </a:pPr>
            <a:r>
              <a:rPr lang="en-GB" sz="1000" b="1" dirty="0">
                <a:cs typeface="Times New Roman" charset="0"/>
              </a:rPr>
              <a:t>© 2009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724400" y="6629400"/>
            <a:ext cx="3352800" cy="336550"/>
          </a:xfrm>
          <a:prstGeom prst="rect">
            <a:avLst/>
          </a:prstGeom>
          <a:noFill/>
          <a:ln w="12700">
            <a:noFill/>
            <a:miter lim="800000"/>
            <a:headEnd/>
            <a:tailEnd/>
          </a:ln>
          <a:effectLst/>
        </p:spPr>
        <p:txBody>
          <a:bodyPr lIns="90488" tIns="44450" rIns="90488" bIns="44450">
            <a:spAutoFit/>
          </a:bodyPr>
          <a:lstStyle/>
          <a:p>
            <a:pPr algn="ctr" defTabSz="403225" eaLnBrk="0" hangingPunct="0">
              <a:lnSpc>
                <a:spcPct val="90000"/>
              </a:lnSpc>
              <a:tabLst>
                <a:tab pos="5372100" algn="ctr"/>
                <a:tab pos="9182100" algn="r"/>
              </a:tabLst>
              <a:defRPr/>
            </a:pPr>
            <a:r>
              <a:rPr lang="en-US" sz="1800" b="1" dirty="0" smtClean="0">
                <a:latin typeface="Arial Narrow" pitchFamily="34" charset="0"/>
              </a:rPr>
              <a:t>OMA-MC-2010-INP0089</a:t>
            </a:r>
            <a:endParaRPr lang="en-US" sz="1800" b="1" dirty="0">
              <a:latin typeface="Arial Narrow" pitchFamily="34" charset="0"/>
            </a:endParaRPr>
          </a:p>
        </p:txBody>
      </p:sp>
      <p:sp>
        <p:nvSpPr>
          <p:cNvPr id="186387" name="Rectangle 19"/>
          <p:cNvSpPr>
            <a:spLocks noChangeArrowheads="1"/>
          </p:cNvSpPr>
          <p:nvPr userDrawn="1"/>
        </p:nvSpPr>
        <p:spPr bwMode="auto">
          <a:xfrm>
            <a:off x="8001000" y="6629400"/>
            <a:ext cx="1362075" cy="404813"/>
          </a:xfrm>
          <a:prstGeom prst="rect">
            <a:avLst/>
          </a:prstGeom>
          <a:noFill/>
          <a:ln w="12700">
            <a:noFill/>
            <a:miter lim="800000"/>
            <a:headEnd/>
            <a:tailEnd/>
          </a:ln>
          <a:effectLst/>
        </p:spPr>
        <p:txBody>
          <a:bodyPr lIns="90488" tIns="44450" rIns="90488" bIns="44450">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DAD39702-1A5C-4807-9CBA-8CD7E93C7B2C}" type="slidenum">
              <a:rPr lang="en-US" sz="1800" b="1">
                <a:latin typeface="Arial Narrow" pitchFamily="34" charset="0"/>
              </a:rPr>
              <a:pPr algn="r" defTabSz="403225" eaLnBrk="0" hangingPunct="0">
                <a:lnSpc>
                  <a:spcPct val="90000"/>
                </a:lnSpc>
                <a:tabLst>
                  <a:tab pos="5372100" algn="ctr"/>
                  <a:tab pos="9182100" algn="r"/>
                </a:tabLst>
                <a:defRPr/>
              </a:pPr>
              <a:t>‹#›</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[OMA-Template-SlideDeck-20090101-I]</a:t>
            </a:r>
            <a:endParaRPr lang="en-US" sz="1800" b="1" dirty="0">
              <a:latin typeface="Arial Narrow" pitchFamily="34" charset="0"/>
            </a:endParaRPr>
          </a:p>
        </p:txBody>
      </p:sp>
      <p:sp>
        <p:nvSpPr>
          <p:cNvPr id="38921"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38922"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openmobilealliance.org/UseAgreement.html" TargetMode="External"/><Relationship Id="rId4" Type="http://schemas.openxmlformats.org/officeDocument/2006/relationships/hyperlink" Target="mailto:cseverino@rim.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eaLnBrk="0" hangingPunct="0">
              <a:lnSpc>
                <a:spcPct val="95000"/>
              </a:lnSpc>
              <a:spcAft>
                <a:spcPct val="35000"/>
              </a:spcAft>
              <a:tabLst>
                <a:tab pos="1827213" algn="r"/>
                <a:tab pos="1939925" algn="l"/>
              </a:tabLst>
            </a:pPr>
            <a:r>
              <a:rPr lang="en-US" b="1" dirty="0">
                <a:latin typeface="Tahoma" pitchFamily="34" charset="0"/>
              </a:rPr>
              <a:t>	Submitted To:	MCE-MC</a:t>
            </a:r>
          </a:p>
          <a:p>
            <a:pPr defTabSz="762000" eaLnBrk="0" hangingPunct="0">
              <a:lnSpc>
                <a:spcPct val="95000"/>
              </a:lnSpc>
              <a:spcAft>
                <a:spcPct val="35000"/>
              </a:spcAft>
              <a:tabLst>
                <a:tab pos="1827213" algn="r"/>
                <a:tab pos="1939925" algn="l"/>
              </a:tabLst>
            </a:pPr>
            <a:r>
              <a:rPr lang="en-US" b="1" dirty="0">
                <a:latin typeface="Tahoma" pitchFamily="34" charset="0"/>
              </a:rPr>
              <a:t>	Date:	</a:t>
            </a:r>
            <a:r>
              <a:rPr lang="en-US" b="1" dirty="0" smtClean="0">
                <a:latin typeface="Tahoma" pitchFamily="34" charset="0"/>
              </a:rPr>
              <a:t>14 June 2010</a:t>
            </a:r>
            <a:r>
              <a:rPr lang="en-US" b="1" dirty="0">
                <a:latin typeface="Tahoma" pitchFamily="34" charset="0"/>
              </a:rPr>
              <a:t>	</a:t>
            </a:r>
          </a:p>
          <a:p>
            <a:pPr defTabSz="762000" eaLnBrk="0" hangingPunct="0">
              <a:lnSpc>
                <a:spcPct val="95000"/>
              </a:lnSpc>
              <a:spcAft>
                <a:spcPct val="35000"/>
              </a:spcAft>
              <a:tabLst>
                <a:tab pos="1827213" algn="r"/>
                <a:tab pos="1939925" algn="l"/>
              </a:tabLst>
            </a:pPr>
            <a:r>
              <a:rPr lang="en-US" b="1" dirty="0">
                <a:latin typeface="Tahoma" pitchFamily="34" charset="0"/>
              </a:rPr>
              <a:t>	Availability:	      Public            OMA Confidential</a:t>
            </a:r>
          </a:p>
          <a:p>
            <a:pPr defTabSz="762000" eaLnBrk="0" hangingPunct="0">
              <a:lnSpc>
                <a:spcPct val="95000"/>
              </a:lnSpc>
              <a:spcAft>
                <a:spcPct val="35000"/>
              </a:spcAft>
              <a:tabLst>
                <a:tab pos="1827213" algn="r"/>
                <a:tab pos="1939925" algn="l"/>
              </a:tabLst>
            </a:pPr>
            <a:r>
              <a:rPr lang="en-US" b="1" dirty="0">
                <a:latin typeface="Tahoma" pitchFamily="34" charset="0"/>
              </a:rPr>
              <a:t>	Contact:	Clara Severino, </a:t>
            </a:r>
            <a:r>
              <a:rPr lang="en-US" b="1" dirty="0">
                <a:latin typeface="Tahoma" pitchFamily="34" charset="0"/>
                <a:hlinkClick r:id="rId4"/>
              </a:rPr>
              <a:t>cseverino@rim.com</a:t>
            </a:r>
            <a:r>
              <a:rPr lang="en-US" b="1" dirty="0">
                <a:latin typeface="Tahoma" pitchFamily="34" charset="0"/>
              </a:rPr>
              <a:t> </a:t>
            </a:r>
          </a:p>
          <a:p>
            <a:pPr defTabSz="762000" eaLnBrk="0" hangingPunct="0">
              <a:lnSpc>
                <a:spcPct val="95000"/>
              </a:lnSpc>
              <a:spcAft>
                <a:spcPct val="35000"/>
              </a:spcAft>
              <a:tabLst>
                <a:tab pos="1827213" algn="r"/>
                <a:tab pos="1939925" algn="l"/>
              </a:tabLst>
            </a:pPr>
            <a:r>
              <a:rPr lang="en-US" b="1" dirty="0">
                <a:latin typeface="Tahoma" pitchFamily="34" charset="0"/>
              </a:rPr>
              <a:t>	Source:	Research In Motion Ltd</a:t>
            </a:r>
          </a:p>
        </p:txBody>
      </p:sp>
      <p:sp>
        <p:nvSpPr>
          <p:cNvPr id="15363" name="Rectangle 26"/>
          <p:cNvSpPr>
            <a:spLocks noGrp="1" noChangeArrowheads="1"/>
          </p:cNvSpPr>
          <p:nvPr>
            <p:ph type="ctrTitle"/>
          </p:nvPr>
        </p:nvSpPr>
        <p:spPr>
          <a:xfrm>
            <a:off x="684213" y="228600"/>
            <a:ext cx="7996237" cy="1652588"/>
          </a:xfrm>
        </p:spPr>
        <p:txBody>
          <a:bodyPr anchor="t"/>
          <a:lstStyle/>
          <a:p>
            <a:r>
              <a:rPr lang="en-US" sz="2000" dirty="0" smtClean="0"/>
              <a:t>OMA-MC-2010-INP0089-Tracking_and_Reporting_by_Applications</a:t>
            </a:r>
            <a:r>
              <a:rPr lang="en-US" sz="2000" dirty="0" smtClean="0"/>
              <a:t/>
            </a:r>
            <a:br>
              <a:rPr lang="en-US" sz="2000" dirty="0" smtClean="0"/>
            </a:br>
            <a:r>
              <a:rPr lang="en-US" sz="1200" dirty="0" smtClean="0"/>
              <a:t/>
            </a:r>
            <a:br>
              <a:rPr lang="en-US" sz="1200" dirty="0" smtClean="0"/>
            </a:br>
            <a:r>
              <a:rPr lang="en-US" sz="2800" dirty="0" smtClean="0"/>
              <a:t>Tracking </a:t>
            </a:r>
            <a:r>
              <a:rPr lang="en-US" sz="2800" dirty="0" smtClean="0"/>
              <a:t>and Reporting by Applications</a:t>
            </a:r>
            <a:r>
              <a:rPr lang="en-US" sz="2800" dirty="0" smtClean="0"/>
              <a:t/>
            </a:r>
            <a:br>
              <a:rPr lang="en-US" sz="2800" dirty="0" smtClean="0"/>
            </a:br>
            <a:endParaRPr lang="en-US" sz="1600" dirty="0" smtClean="0"/>
          </a:p>
        </p:txBody>
      </p:sp>
      <p:sp>
        <p:nvSpPr>
          <p:cNvPr id="15364"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5"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6"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eaLnBrk="0" hangingPunct="0">
              <a:lnSpc>
                <a:spcPct val="90000"/>
              </a:lnSpc>
              <a:spcBef>
                <a:spcPct val="35000"/>
              </a:spcBef>
            </a:pPr>
            <a:r>
              <a:rPr lang="en-US" sz="900">
                <a:cs typeface="Times New Roman" pitchFamily="18" charset="0"/>
              </a:rPr>
              <a:t>USE OF THIS DOCUMENT BY NON-OMA MEMBERS IS SUBJECT TO ALL OF THE TERMS AND CONDITIONS OF THE USE AGREEMENT (located at </a:t>
            </a:r>
            <a:r>
              <a:rPr lang="en-US" sz="900">
                <a:cs typeface="Times New Roman" pitchFamily="18" charset="0"/>
                <a:hlinkClick r:id="rId5"/>
              </a:rPr>
              <a:t>http://www.openmobilealliance.org/UseAgreement.html</a:t>
            </a:r>
            <a:r>
              <a:rPr lang="en-US"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US" sz="900">
                <a:cs typeface="Times New Roman" pitchFamily="18" charset="0"/>
              </a:rPr>
              <a:t>THIS DOCUMENT IS PROVIDED ON AN "AS IS" "AS AVAILABLE" AND "WITH ALL FAULTS" BASIS.</a:t>
            </a:r>
            <a:endParaRPr lang="en-US" sz="900"/>
          </a:p>
        </p:txBody>
      </p:sp>
      <p:sp>
        <p:nvSpPr>
          <p:cNvPr id="15367"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eaLnBrk="0" hangingPunct="0">
              <a:lnSpc>
                <a:spcPct val="90000"/>
              </a:lnSpc>
              <a:spcBef>
                <a:spcPct val="35000"/>
              </a:spcBef>
            </a:pPr>
            <a:r>
              <a:rPr lang="en-US" sz="900" b="1">
                <a:cs typeface="Times New Roman" pitchFamily="18" charset="0"/>
              </a:rPr>
              <a:t>Intellectual Property Rights</a:t>
            </a:r>
          </a:p>
          <a:p>
            <a:pPr defTabSz="762000" eaLnBrk="0" hangingPunct="0">
              <a:lnSpc>
                <a:spcPct val="90000"/>
              </a:lnSpc>
              <a:spcBef>
                <a:spcPct val="35000"/>
              </a:spcBef>
            </a:pPr>
            <a:r>
              <a:rPr lang="en-US"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smtClean="0"/>
              <a:t>Purpose of this presentation</a:t>
            </a:r>
          </a:p>
        </p:txBody>
      </p:sp>
      <p:sp>
        <p:nvSpPr>
          <p:cNvPr id="23554" name="Content Placeholder 2"/>
          <p:cNvSpPr>
            <a:spLocks noGrp="1"/>
          </p:cNvSpPr>
          <p:nvPr>
            <p:ph idx="1"/>
          </p:nvPr>
        </p:nvSpPr>
        <p:spPr/>
        <p:txBody>
          <a:bodyPr/>
          <a:lstStyle/>
          <a:p>
            <a:pPr>
              <a:buFontTx/>
              <a:buNone/>
            </a:pPr>
            <a:r>
              <a:rPr lang="en-US" dirty="0" smtClean="0"/>
              <a:t>To </a:t>
            </a:r>
            <a:r>
              <a:rPr lang="en-US" dirty="0" smtClean="0"/>
              <a:t>describe the tracking of events and actions by on-device applications and the reporting of these to the Mobile Code Client</a:t>
            </a:r>
          </a:p>
          <a:p>
            <a:pPr>
              <a:buFontTx/>
              <a:buNone/>
            </a:pPr>
            <a:endParaRPr lang="en-US" sz="2600" dirty="0" smtClean="0"/>
          </a:p>
          <a:p>
            <a:pPr>
              <a:buFontTx/>
              <a:buNone/>
            </a:pPr>
            <a:r>
              <a:rPr lang="en-US" dirty="0" smtClean="0"/>
              <a:t>This INP is related to CR 0082R01.</a:t>
            </a:r>
            <a:endParaRPr lang="en-US" sz="2600"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1"/>
          <p:cNvSpPr>
            <a:spLocks noGrp="1"/>
          </p:cNvSpPr>
          <p:nvPr>
            <p:ph type="title"/>
          </p:nvPr>
        </p:nvSpPr>
        <p:spPr/>
        <p:txBody>
          <a:bodyPr/>
          <a:lstStyle/>
          <a:p>
            <a:r>
              <a:rPr lang="en-US" dirty="0" smtClean="0"/>
              <a:t>Reporting Actions to MCC</a:t>
            </a:r>
            <a:endParaRPr lang="en-US" dirty="0" smtClean="0"/>
          </a:p>
        </p:txBody>
      </p:sp>
      <p:sp>
        <p:nvSpPr>
          <p:cNvPr id="58370" name="Content Placeholder 2"/>
          <p:cNvSpPr>
            <a:spLocks noGrp="1"/>
          </p:cNvSpPr>
          <p:nvPr>
            <p:ph idx="1"/>
          </p:nvPr>
        </p:nvSpPr>
        <p:spPr/>
        <p:txBody>
          <a:bodyPr>
            <a:normAutofit fontScale="70000" lnSpcReduction="20000"/>
          </a:bodyPr>
          <a:lstStyle/>
          <a:p>
            <a:pPr>
              <a:buFontTx/>
              <a:buNone/>
            </a:pPr>
            <a:r>
              <a:rPr lang="en-US" sz="3000" dirty="0" smtClean="0"/>
              <a:t>The MCC can create listeners for different applications that will wait for particular actions to occur at the application and subsequently notify the MCC when the action does occur</a:t>
            </a:r>
          </a:p>
          <a:p>
            <a:pPr>
              <a:buFontTx/>
              <a:buNone/>
            </a:pPr>
            <a:endParaRPr lang="en-US" sz="3000" dirty="0" smtClean="0"/>
          </a:p>
          <a:p>
            <a:pPr>
              <a:buFontTx/>
              <a:buNone/>
            </a:pPr>
            <a:r>
              <a:rPr lang="en-US" sz="3000" dirty="0" smtClean="0"/>
              <a:t>For example,</a:t>
            </a:r>
            <a:endParaRPr lang="en-US" dirty="0" smtClean="0"/>
          </a:p>
          <a:p>
            <a:pPr lvl="1"/>
            <a:r>
              <a:rPr lang="en-US" sz="2900" dirty="0" err="1" smtClean="0"/>
              <a:t>PhoneCallListener</a:t>
            </a:r>
            <a:r>
              <a:rPr lang="en-US" sz="2900" dirty="0" smtClean="0"/>
              <a:t> – an interface that listens to events originating from th</a:t>
            </a:r>
            <a:r>
              <a:rPr lang="en-US" sz="2900" dirty="0" smtClean="0"/>
              <a:t>e Phone application</a:t>
            </a:r>
          </a:p>
          <a:p>
            <a:pPr lvl="2"/>
            <a:r>
              <a:rPr lang="en-US" sz="2600" dirty="0" err="1" smtClean="0"/>
              <a:t>callStarted</a:t>
            </a:r>
            <a:r>
              <a:rPr lang="en-US" sz="2600" dirty="0" smtClean="0"/>
              <a:t>(</a:t>
            </a:r>
            <a:r>
              <a:rPr lang="en-US" sz="2600" dirty="0" err="1" smtClean="0"/>
              <a:t>int</a:t>
            </a:r>
            <a:r>
              <a:rPr lang="en-US" sz="2600" dirty="0" smtClean="0"/>
              <a:t> </a:t>
            </a:r>
            <a:r>
              <a:rPr lang="en-US" sz="2600" dirty="0" err="1" smtClean="0"/>
              <a:t>phoneNumber</a:t>
            </a:r>
            <a:r>
              <a:rPr lang="en-US" sz="2600" dirty="0" smtClean="0"/>
              <a:t>) – notifies the listener that an outboun</a:t>
            </a:r>
            <a:r>
              <a:rPr lang="en-US" sz="2600" dirty="0" smtClean="0"/>
              <a:t>d call has been initiated to the particular </a:t>
            </a:r>
            <a:r>
              <a:rPr lang="en-US" sz="2600" i="1" dirty="0" err="1" smtClean="0"/>
              <a:t>phoneNumber</a:t>
            </a:r>
            <a:endParaRPr lang="en-US" sz="2600" i="1" dirty="0" smtClean="0"/>
          </a:p>
          <a:p>
            <a:pPr lvl="2"/>
            <a:endParaRPr lang="en-US" sz="2600" i="1" dirty="0" smtClean="0"/>
          </a:p>
          <a:p>
            <a:pPr lvl="1"/>
            <a:r>
              <a:rPr lang="en-US" sz="2900" dirty="0" err="1" smtClean="0"/>
              <a:t>SMSListener</a:t>
            </a:r>
            <a:r>
              <a:rPr lang="en-US" sz="2900" dirty="0" smtClean="0"/>
              <a:t> </a:t>
            </a:r>
            <a:r>
              <a:rPr lang="en-US" sz="2900" dirty="0" smtClean="0"/>
              <a:t>– an interface that listens to events originating from the </a:t>
            </a:r>
            <a:r>
              <a:rPr lang="en-US" sz="2900" dirty="0" smtClean="0"/>
              <a:t>SMS </a:t>
            </a:r>
            <a:r>
              <a:rPr lang="en-US" sz="2900" dirty="0" smtClean="0"/>
              <a:t>application</a:t>
            </a:r>
          </a:p>
          <a:p>
            <a:pPr lvl="2"/>
            <a:r>
              <a:rPr lang="en-US" sz="2600" dirty="0" err="1" smtClean="0"/>
              <a:t>sentMessage</a:t>
            </a:r>
            <a:r>
              <a:rPr lang="en-US" sz="2600" dirty="0" smtClean="0"/>
              <a:t>(</a:t>
            </a:r>
            <a:r>
              <a:rPr lang="en-US" sz="2600" dirty="0" err="1" smtClean="0"/>
              <a:t>SMSmessage</a:t>
            </a:r>
            <a:r>
              <a:rPr lang="en-US" sz="2600" dirty="0" smtClean="0"/>
              <a:t> </a:t>
            </a:r>
            <a:r>
              <a:rPr lang="en-US" sz="2600" dirty="0" err="1" smtClean="0"/>
              <a:t>msg</a:t>
            </a:r>
            <a:r>
              <a:rPr lang="en-US" sz="2600" dirty="0" smtClean="0"/>
              <a:t>) – notifies the listener that SMS message </a:t>
            </a:r>
            <a:r>
              <a:rPr lang="en-US" sz="2600" i="1" dirty="0" err="1" smtClean="0"/>
              <a:t>msg</a:t>
            </a:r>
            <a:r>
              <a:rPr lang="en-US" sz="2600" i="1" dirty="0" smtClean="0"/>
              <a:t> </a:t>
            </a:r>
            <a:r>
              <a:rPr lang="en-US" sz="2600" dirty="0" smtClean="0"/>
              <a:t>has added to the queue and sent; </a:t>
            </a:r>
            <a:r>
              <a:rPr lang="en-US" sz="2600" dirty="0" err="1" smtClean="0"/>
              <a:t>SMSmessage</a:t>
            </a:r>
            <a:r>
              <a:rPr lang="en-US" sz="2600" dirty="0" smtClean="0"/>
              <a:t> methods can be invoked to determine information such as Recipient Name and </a:t>
            </a:r>
            <a:r>
              <a:rPr lang="en-US" sz="2600" dirty="0" smtClean="0"/>
              <a:t>T</a:t>
            </a:r>
            <a:r>
              <a:rPr lang="en-US" sz="2600" dirty="0" smtClean="0"/>
              <a:t>ime </a:t>
            </a:r>
            <a:r>
              <a:rPr lang="en-US" sz="2600" dirty="0" smtClean="0"/>
              <a:t>S</a:t>
            </a:r>
            <a:r>
              <a:rPr lang="en-US" sz="2600" dirty="0" smtClean="0"/>
              <a:t>ent</a:t>
            </a:r>
          </a:p>
          <a:p>
            <a:pPr lvl="2"/>
            <a:endParaRPr lang="en-US" sz="2600" i="1" dirty="0" smtClean="0"/>
          </a:p>
          <a:p>
            <a:pPr lvl="1"/>
            <a:r>
              <a:rPr lang="en-US" sz="2900" dirty="0" err="1" smtClean="0"/>
              <a:t>MediaListener</a:t>
            </a:r>
            <a:r>
              <a:rPr lang="en-US" sz="2900" dirty="0" smtClean="0"/>
              <a:t> </a:t>
            </a:r>
            <a:r>
              <a:rPr lang="en-US" sz="2900" dirty="0" smtClean="0"/>
              <a:t>– an interface that listens to events originating from </a:t>
            </a:r>
            <a:r>
              <a:rPr lang="en-US" sz="2900" dirty="0" smtClean="0"/>
              <a:t>the Media application</a:t>
            </a:r>
            <a:endParaRPr lang="en-US" sz="2900" dirty="0" smtClean="0"/>
          </a:p>
          <a:p>
            <a:pPr lvl="2"/>
            <a:r>
              <a:rPr lang="en-US" sz="2600" dirty="0" err="1" smtClean="0"/>
              <a:t>trackPlayed</a:t>
            </a:r>
            <a:r>
              <a:rPr lang="en-US" sz="2600" dirty="0" smtClean="0"/>
              <a:t>(Track ringtone) </a:t>
            </a:r>
            <a:r>
              <a:rPr lang="en-US" sz="2600" dirty="0" smtClean="0"/>
              <a:t>– notifies the listener that </a:t>
            </a:r>
            <a:r>
              <a:rPr lang="en-US" sz="2600" dirty="0" smtClean="0"/>
              <a:t>Track </a:t>
            </a:r>
            <a:r>
              <a:rPr lang="en-US" sz="2600" i="1" dirty="0" smtClean="0"/>
              <a:t>ringtone</a:t>
            </a:r>
            <a:r>
              <a:rPr lang="en-US" sz="2600" dirty="0" smtClean="0"/>
              <a:t> has been played; Track methods can be invoked to determine information such as Artist Name and Content ID</a:t>
            </a:r>
            <a:endParaRPr lang="en-US" sz="2600" i="1"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p:txBody>
          <a:bodyPr/>
          <a:lstStyle/>
          <a:p>
            <a:r>
              <a:rPr lang="en-US" dirty="0" smtClean="0"/>
              <a:t>Notes</a:t>
            </a:r>
            <a:endParaRPr lang="en-US" dirty="0" smtClean="0"/>
          </a:p>
        </p:txBody>
      </p:sp>
      <p:sp>
        <p:nvSpPr>
          <p:cNvPr id="24578" name="Content Placeholder 2"/>
          <p:cNvSpPr>
            <a:spLocks noGrp="1"/>
          </p:cNvSpPr>
          <p:nvPr>
            <p:ph idx="1"/>
          </p:nvPr>
        </p:nvSpPr>
        <p:spPr/>
        <p:txBody>
          <a:bodyPr/>
          <a:lstStyle/>
          <a:p>
            <a:r>
              <a:rPr lang="en-US" dirty="0" smtClean="0"/>
              <a:t>Use of device APIs may be limited to signed and trusted applications</a:t>
            </a:r>
            <a:endParaRPr lang="en-US"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25693</TotalTime>
  <Pages>15</Pages>
  <Words>396</Words>
  <Application>Microsoft Office PowerPoint</Application>
  <PresentationFormat>Custom</PresentationFormat>
  <Paragraphs>29</Paragraphs>
  <Slides>4</Slides>
  <Notes>2</Notes>
  <HiddenSlides>0</HiddenSlides>
  <MMClips>0</MMClip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OMA Template</vt:lpstr>
      <vt:lpstr>OMA-MC-2010-INP0089-Tracking_and_Reporting_by_Applications  Tracking and Reporting by Applications </vt:lpstr>
      <vt:lpstr>Purpose of this presentation</vt:lpstr>
      <vt:lpstr>Reporting Actions to MCC</vt:lpstr>
      <vt:lpstr>Notes</vt:lpstr>
    </vt:vector>
  </TitlesOfParts>
  <Manager/>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keywords/>
  <dc:description/>
  <cp:lastModifiedBy>Clara Severino-R01</cp:lastModifiedBy>
  <cp:revision>848</cp:revision>
  <cp:lastPrinted>1999-04-27T06:51:51Z</cp:lastPrinted>
  <dcterms:created xsi:type="dcterms:W3CDTF">2002-03-19T14:05:12Z</dcterms:created>
  <dcterms:modified xsi:type="dcterms:W3CDTF">2010-06-14T17:16:55Z</dcterms:modified>
</cp:coreProperties>
</file>