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89" r:id="rId2"/>
    <p:sldId id="367" r:id="rId3"/>
    <p:sldId id="328" r:id="rId4"/>
    <p:sldId id="353" r:id="rId5"/>
    <p:sldId id="366" r:id="rId6"/>
    <p:sldId id="385" r:id="rId7"/>
    <p:sldId id="335" r:id="rId8"/>
    <p:sldId id="384" r:id="rId9"/>
    <p:sldId id="313" r:id="rId10"/>
    <p:sldId id="383" r:id="rId11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20000"/>
      </a:spcBef>
      <a:spcAft>
        <a:spcPct val="0"/>
      </a:spcAft>
      <a:defRPr kern="1200">
        <a:solidFill>
          <a:srgbClr val="002C6C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kern="1200">
        <a:solidFill>
          <a:srgbClr val="002C6C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kern="1200">
        <a:solidFill>
          <a:srgbClr val="002C6C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kern="1200">
        <a:solidFill>
          <a:srgbClr val="002C6C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kern="1200">
        <a:solidFill>
          <a:srgbClr val="002C6C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rgbClr val="002C6C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rgbClr val="002C6C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rgbClr val="002C6C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rgbClr val="002C6C"/>
        </a:solidFill>
        <a:latin typeface="Arial" charset="0"/>
        <a:ea typeface="ＭＳ Ｐゴシック" charset="0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meron.green" initials="cg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6334"/>
    <a:srgbClr val="002C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13" autoAdjust="0"/>
    <p:restoredTop sz="91765" autoAdjust="0"/>
  </p:normalViewPr>
  <p:slideViewPr>
    <p:cSldViewPr snapToGrid="0" showGuides="1">
      <p:cViewPr varScale="1">
        <p:scale>
          <a:sx n="68" d="100"/>
          <a:sy n="68" d="100"/>
        </p:scale>
        <p:origin x="-10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92" d="100"/>
          <a:sy n="92" d="100"/>
        </p:scale>
        <p:origin x="-3780" y="-120"/>
      </p:cViewPr>
      <p:guideLst>
        <p:guide orient="horz" pos="3024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588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9473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588" y="9119473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A6AA16F7-E748-8D47-B12A-B6A8AF856ED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61596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588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521" y="4560570"/>
            <a:ext cx="5852160" cy="432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9473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588" y="9119473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AF7B2957-CF1F-CD46-A189-F8AD9629F8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1131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4088" eaLnBrk="0" hangingPunct="0">
              <a:defRPr>
                <a:solidFill>
                  <a:srgbClr val="002C6C"/>
                </a:solidFill>
                <a:latin typeface="Arial" charset="0"/>
                <a:cs typeface="Arial" charset="0"/>
              </a:defRPr>
            </a:lvl1pPr>
            <a:lvl2pPr marL="751122" indent="-288893" defTabSz="934088" eaLnBrk="0" hangingPunct="0">
              <a:defRPr>
                <a:solidFill>
                  <a:srgbClr val="002C6C"/>
                </a:solidFill>
                <a:latin typeface="Arial" charset="0"/>
                <a:cs typeface="Arial" charset="0"/>
              </a:defRPr>
            </a:lvl2pPr>
            <a:lvl3pPr marL="1155573" indent="-231115" defTabSz="934088" eaLnBrk="0" hangingPunct="0">
              <a:defRPr>
                <a:solidFill>
                  <a:srgbClr val="002C6C"/>
                </a:solidFill>
                <a:latin typeface="Arial" charset="0"/>
                <a:cs typeface="Arial" charset="0"/>
              </a:defRPr>
            </a:lvl3pPr>
            <a:lvl4pPr marL="1617802" indent="-231115" defTabSz="934088" eaLnBrk="0" hangingPunct="0">
              <a:defRPr>
                <a:solidFill>
                  <a:srgbClr val="002C6C"/>
                </a:solidFill>
                <a:latin typeface="Arial" charset="0"/>
                <a:cs typeface="Arial" charset="0"/>
              </a:defRPr>
            </a:lvl4pPr>
            <a:lvl5pPr marL="2080031" indent="-231115" defTabSz="934088" eaLnBrk="0" hangingPunct="0">
              <a:defRPr>
                <a:solidFill>
                  <a:srgbClr val="002C6C"/>
                </a:solidFill>
                <a:latin typeface="Arial" charset="0"/>
                <a:cs typeface="Arial" charset="0"/>
              </a:defRPr>
            </a:lvl5pPr>
            <a:lvl6pPr marL="2542261" indent="-231115" defTabSz="93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cs typeface="Arial" charset="0"/>
              </a:defRPr>
            </a:lvl6pPr>
            <a:lvl7pPr marL="3004490" indent="-231115" defTabSz="93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cs typeface="Arial" charset="0"/>
              </a:defRPr>
            </a:lvl7pPr>
            <a:lvl8pPr marL="3466719" indent="-231115" defTabSz="93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cs typeface="Arial" charset="0"/>
              </a:defRPr>
            </a:lvl8pPr>
            <a:lvl9pPr marL="3928948" indent="-231115" defTabSz="93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AC4A839-A8D3-4A14-B090-2AFC08595D74}" type="slidenum">
              <a:rPr lang="en-US" smtClean="0">
                <a:solidFill>
                  <a:schemeClr val="tx1"/>
                </a:solidFill>
              </a:rPr>
              <a:pPr eaLnBrk="1" hangingPunct="1"/>
              <a:t>1</a:t>
            </a:fld>
            <a:endParaRPr lang="en-US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accent6"/>
              </a:buClr>
              <a:buFont typeface="Wingdings" pitchFamily="2" charset="2"/>
              <a:buChar char="q"/>
            </a:pPr>
            <a:r>
              <a:rPr lang="en-US" sz="1200" dirty="0" smtClean="0"/>
              <a:t>GS1 will leverage existing standards based on brand data used by the Global Data Synchronization Network (GDSN) and other brand-accredited data sources </a:t>
            </a:r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r>
              <a:rPr lang="en-US" sz="1200" dirty="0" smtClean="0"/>
              <a:t>As this is a complex project in a new landscape for GS1 (B2C, the internet world and new stakeholders), the strategy is to divide the project in phases. Phase I has to be simple and valuable to test the system and will focus on nutritional attributes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7B2957-CF1F-CD46-A189-F8AD9629F84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478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s1.org/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s1.org/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s1.org/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GS1-Corp-templates-TITL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" y="-3175"/>
            <a:ext cx="915193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0">
            <a:hlinkClick r:id="rId3" highlightClick="1"/>
          </p:cNvPr>
          <p:cNvSpPr>
            <a:spLocks noChangeArrowheads="1"/>
          </p:cNvSpPr>
          <p:nvPr/>
        </p:nvSpPr>
        <p:spPr bwMode="auto">
          <a:xfrm>
            <a:off x="7696200" y="6324600"/>
            <a:ext cx="1219200" cy="304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>
              <a:ea typeface="+mn-ea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39200" y="1447800"/>
            <a:ext cx="4819000" cy="9906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40208" y="2566530"/>
            <a:ext cx="3694567" cy="1295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26334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pic>
        <p:nvPicPr>
          <p:cNvPr id="8" name="Content Placeholder 1"/>
          <p:cNvPicPr>
            <a:picLocks noChangeAspect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58" y="406163"/>
            <a:ext cx="991142" cy="88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107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ntitled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3391" cy="6857543"/>
          </a:xfrm>
          <a:prstGeom prst="rect">
            <a:avLst/>
          </a:prstGeom>
        </p:spPr>
      </p:pic>
      <p:sp>
        <p:nvSpPr>
          <p:cNvPr id="5" name="AutoShape 10">
            <a:hlinkClick r:id="rId3" highlightClick="1"/>
          </p:cNvPr>
          <p:cNvSpPr>
            <a:spLocks noChangeArrowheads="1"/>
          </p:cNvSpPr>
          <p:nvPr/>
        </p:nvSpPr>
        <p:spPr bwMode="auto">
          <a:xfrm>
            <a:off x="7696200" y="6324600"/>
            <a:ext cx="1219200" cy="304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>
              <a:ea typeface="+mn-ea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39200" y="1447800"/>
            <a:ext cx="4819000" cy="990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40208" y="2566530"/>
            <a:ext cx="3694567" cy="1295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26334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pic>
        <p:nvPicPr>
          <p:cNvPr id="7" name="Content Placeholder 1"/>
          <p:cNvPicPr>
            <a:picLocks noChangeAspect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58" y="406163"/>
            <a:ext cx="991142" cy="88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981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9750" y="384392"/>
            <a:ext cx="6877050" cy="93599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8BF9BD-1E52-D64C-B18B-359DD3253BC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514800" y="1602000"/>
            <a:ext cx="8172000" cy="4572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646614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none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EF5F10-9F25-7D49-9767-F650606EECC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713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543050"/>
            <a:ext cx="4032000" cy="4552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734" y="1543050"/>
            <a:ext cx="4000967" cy="45529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34046F-A009-9142-887B-3C1E2AA1E3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842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F2C98D-51BB-AB43-AF4C-89FAA7CC7A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0463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08089" y="1502637"/>
            <a:ext cx="55440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08089" y="5626207"/>
            <a:ext cx="55440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B48733-5C11-D947-91FF-3142124DB91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7591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detai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GS1-Corp-templates-TITL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3175"/>
            <a:ext cx="915193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0">
            <a:hlinkClick r:id="rId3" highlightClick="1"/>
          </p:cNvPr>
          <p:cNvSpPr>
            <a:spLocks noChangeArrowheads="1"/>
          </p:cNvSpPr>
          <p:nvPr/>
        </p:nvSpPr>
        <p:spPr bwMode="auto">
          <a:xfrm>
            <a:off x="7696200" y="6324600"/>
            <a:ext cx="1219200" cy="304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>
              <a:ea typeface="+mn-ea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640208" y="1676668"/>
            <a:ext cx="5047755" cy="23843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baseline="0">
                <a:solidFill>
                  <a:srgbClr val="002C6C"/>
                </a:solidFill>
              </a:defRPr>
            </a:lvl1pPr>
          </a:lstStyle>
          <a:p>
            <a:r>
              <a:rPr lang="en-GB" dirty="0" smtClean="0"/>
              <a:t>GS1 Global Office</a:t>
            </a:r>
            <a:br>
              <a:rPr lang="en-GB" dirty="0" smtClean="0"/>
            </a:br>
            <a:r>
              <a:rPr lang="en-GB" dirty="0" smtClean="0"/>
              <a:t>Avenue Louise 326, </a:t>
            </a:r>
            <a:r>
              <a:rPr lang="en-GB" dirty="0" err="1" smtClean="0"/>
              <a:t>bte</a:t>
            </a:r>
            <a:r>
              <a:rPr lang="en-GB" dirty="0" smtClean="0"/>
              <a:t> 10</a:t>
            </a:r>
            <a:br>
              <a:rPr lang="en-GB" dirty="0" smtClean="0"/>
            </a:br>
            <a:r>
              <a:rPr lang="en-GB" dirty="0" smtClean="0"/>
              <a:t>B-1050 Brussels, Belgium</a:t>
            </a:r>
          </a:p>
          <a:p>
            <a:r>
              <a:rPr lang="en-GB" dirty="0" smtClean="0"/>
              <a:t>T +32 3 788 78 00</a:t>
            </a:r>
            <a:br>
              <a:rPr lang="en-GB" dirty="0" smtClean="0"/>
            </a:br>
            <a:r>
              <a:rPr lang="en-GB" dirty="0" smtClean="0"/>
              <a:t>W www.gs1.org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40208" y="384392"/>
            <a:ext cx="5046592" cy="93599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Contact details</a:t>
            </a:r>
            <a:endParaRPr lang="en-US" dirty="0"/>
          </a:p>
        </p:txBody>
      </p:sp>
      <p:pic>
        <p:nvPicPr>
          <p:cNvPr id="8" name="Content Placeholder 1"/>
          <p:cNvPicPr>
            <a:picLocks noChangeAspect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58" y="406163"/>
            <a:ext cx="991142" cy="88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352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5225"/>
            <a:ext cx="2895600" cy="3079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554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hdphoto" Target="../media/hdphoto1.wdp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2" descr="GS1us Text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73700"/>
            <a:ext cx="9144000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809750" y="384392"/>
            <a:ext cx="6877050" cy="935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dirty="0"/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0" y="6629400"/>
            <a:ext cx="22193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FR" sz="900" dirty="0"/>
              <a:t>© </a:t>
            </a:r>
            <a:r>
              <a:rPr lang="fr-FR" sz="900" dirty="0" smtClean="0"/>
              <a:t>2012 </a:t>
            </a:r>
            <a:r>
              <a:rPr lang="fr-FR" sz="900" dirty="0"/>
              <a:t>GS1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534150"/>
            <a:ext cx="914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900">
                <a:solidFill>
                  <a:schemeClr val="tx1"/>
                </a:solidFill>
              </a:defRPr>
            </a:lvl1pPr>
          </a:lstStyle>
          <a:p>
            <a:fld id="{D249112C-79D0-AB48-870C-227D4433F86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</p:txBody>
      </p:sp>
      <p:pic>
        <p:nvPicPr>
          <p:cNvPr id="10" name="Content Placeholder 1"/>
          <p:cNvPicPr>
            <a:picLocks noChangeAspect="1"/>
          </p:cNvPicPr>
          <p:nvPr userDrawn="1"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97" y="456966"/>
            <a:ext cx="846312" cy="7537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3" r:id="rId2"/>
    <p:sldLayoutId id="2147483720" r:id="rId3"/>
    <p:sldLayoutId id="2147483721" r:id="rId4"/>
    <p:sldLayoutId id="2147483722" r:id="rId5"/>
    <p:sldLayoutId id="2147483724" r:id="rId6"/>
    <p:sldLayoutId id="2147483727" r:id="rId7"/>
    <p:sldLayoutId id="2147483742" r:id="rId8"/>
    <p:sldLayoutId id="2147483744" r:id="rId9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 baseline="0">
          <a:solidFill>
            <a:srgbClr val="002C6C"/>
          </a:solidFill>
          <a:latin typeface="+mj-lt"/>
          <a:ea typeface="ＭＳ Ｐゴシック" charset="0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  <a:ea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  <a:ea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  <a:ea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  <a:ea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26334"/>
        </a:buClr>
        <a:buFont typeface="Arial"/>
        <a:buChar char="•"/>
        <a:defRPr sz="2400">
          <a:solidFill>
            <a:srgbClr val="002C6C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26334"/>
        </a:buClr>
        <a:buChar char="•"/>
        <a:defRPr sz="2000">
          <a:solidFill>
            <a:srgbClr val="002C6C"/>
          </a:solidFill>
          <a:latin typeface="+mn-lt"/>
          <a:ea typeface="ＭＳ Ｐゴシック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F26334"/>
        </a:buClr>
        <a:buFont typeface="Arial" charset="0"/>
        <a:buChar char="–"/>
        <a:defRPr>
          <a:solidFill>
            <a:srgbClr val="002C6C"/>
          </a:solidFill>
          <a:latin typeface="+mn-lt"/>
          <a:ea typeface="ＭＳ Ｐゴシック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C6C"/>
          </a:solidFill>
          <a:latin typeface="+mn-lt"/>
          <a:ea typeface="ＭＳ Ｐゴシック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cameron.green@gs1.org" TargetMode="External"/><Relationship Id="rId2" Type="http://schemas.openxmlformats.org/officeDocument/2006/relationships/hyperlink" Target="http://www.gs1.org/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s1.org/docs/b2c/Beyond_the_Label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s1.org/gsmp/community/working_groups/ie" TargetMode="External"/><Relationship Id="rId2" Type="http://schemas.openxmlformats.org/officeDocument/2006/relationships/hyperlink" Target="mailto:cameron.green@gs1.org" TargetMode="Externa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jpg"/><Relationship Id="rId4" Type="http://schemas.openxmlformats.org/officeDocument/2006/relationships/hyperlink" Target="http://www.gs1.org/gsmp/community/working_groups/gsmp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ctrTitle"/>
          </p:nvPr>
        </p:nvSpPr>
        <p:spPr>
          <a:xfrm>
            <a:off x="3281645" y="2438230"/>
            <a:ext cx="6126018" cy="9906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Business-to-Consumer (B2C</a:t>
            </a:r>
            <a:r>
              <a:rPr lang="en-US" sz="3200" dirty="0" smtClean="0"/>
              <a:t>) Trusted Source of Data </a:t>
            </a:r>
            <a:br>
              <a:rPr lang="en-US" sz="3200" dirty="0" smtClean="0"/>
            </a:br>
            <a:r>
              <a:rPr lang="en-US" sz="3200" dirty="0" smtClean="0"/>
              <a:t>Global Project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0" i="1" dirty="0" smtClean="0"/>
              <a:t>Digital product information Consumers can Trust</a:t>
            </a:r>
            <a:endParaRPr lang="fr-BE" sz="2800" b="0" i="1" dirty="0" smtClean="0"/>
          </a:p>
        </p:txBody>
      </p:sp>
      <p:sp>
        <p:nvSpPr>
          <p:cNvPr id="19459" name="Subtitle 2"/>
          <p:cNvSpPr>
            <a:spLocks noGrp="1"/>
          </p:cNvSpPr>
          <p:nvPr>
            <p:ph type="subTitle" idx="1"/>
          </p:nvPr>
        </p:nvSpPr>
        <p:spPr>
          <a:xfrm>
            <a:off x="3864239" y="3609151"/>
            <a:ext cx="4303712" cy="1295400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fr-BE" sz="1800" dirty="0" err="1" smtClean="0"/>
              <a:t>June</a:t>
            </a:r>
            <a:r>
              <a:rPr lang="fr-BE" sz="1800" dirty="0" smtClean="0"/>
              <a:t> 13, 2012</a:t>
            </a:r>
            <a:endParaRPr lang="fr-BE" sz="1800" dirty="0" smtClean="0"/>
          </a:p>
        </p:txBody>
      </p:sp>
    </p:spTree>
    <p:extLst>
      <p:ext uri="{BB962C8B-B14F-4D97-AF65-F5344CB8AC3E}">
        <p14:creationId xmlns:p14="http://schemas.microsoft.com/office/powerpoint/2010/main" val="357060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514702" y="1389798"/>
            <a:ext cx="5047755" cy="2384335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Cameron Green</a:t>
            </a:r>
          </a:p>
          <a:p>
            <a:r>
              <a:rPr lang="en-GB" dirty="0" smtClean="0"/>
              <a:t>GS1 Global Office</a:t>
            </a:r>
          </a:p>
          <a:p>
            <a:r>
              <a:rPr lang="en-GB" dirty="0" smtClean="0"/>
              <a:t>Avenue Louise 326, </a:t>
            </a:r>
            <a:r>
              <a:rPr lang="en-GB" dirty="0" err="1" smtClean="0"/>
              <a:t>bte</a:t>
            </a:r>
            <a:r>
              <a:rPr lang="en-GB" dirty="0" smtClean="0"/>
              <a:t> 10</a:t>
            </a:r>
          </a:p>
          <a:p>
            <a:r>
              <a:rPr lang="en-GB" dirty="0" smtClean="0"/>
              <a:t>B-1050 Brussels, Belgium</a:t>
            </a:r>
          </a:p>
          <a:p>
            <a:r>
              <a:rPr lang="en-GB" dirty="0" smtClean="0"/>
              <a:t>T  + </a:t>
            </a:r>
            <a:r>
              <a:rPr lang="en-GB" dirty="0" smtClean="0"/>
              <a:t>32 2 788 78 00</a:t>
            </a:r>
            <a:endParaRPr lang="en-GB" dirty="0" smtClean="0"/>
          </a:p>
          <a:p>
            <a:r>
              <a:rPr lang="en-GB" dirty="0" smtClean="0"/>
              <a:t>W  </a:t>
            </a:r>
            <a:r>
              <a:rPr lang="en-GB" dirty="0" smtClean="0">
                <a:hlinkClick r:id="rId2"/>
              </a:rPr>
              <a:t>www.gs1.org</a:t>
            </a:r>
            <a:endParaRPr lang="en-GB" dirty="0" smtClean="0"/>
          </a:p>
          <a:p>
            <a:r>
              <a:rPr lang="en-GB" dirty="0" smtClean="0"/>
              <a:t>Email </a:t>
            </a:r>
            <a:r>
              <a:rPr lang="en-GB" dirty="0" smtClean="0">
                <a:hlinkClick r:id="rId3"/>
              </a:rPr>
              <a:t>cameron.green@gs1.org</a:t>
            </a:r>
            <a:endParaRPr lang="en-GB" dirty="0" smtClean="0"/>
          </a:p>
          <a:p>
            <a:endParaRPr lang="en-GB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Contact Details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606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0893" y="384392"/>
            <a:ext cx="7449671" cy="935998"/>
          </a:xfrm>
        </p:spPr>
        <p:txBody>
          <a:bodyPr/>
          <a:lstStyle/>
          <a:p>
            <a:r>
              <a:rPr lang="en-GB" dirty="0" smtClean="0"/>
              <a:t>GS1 B2C Trusted Source of Data (TSD)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047" y="1673082"/>
            <a:ext cx="4500282" cy="5031321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q"/>
            </a:pPr>
            <a:endParaRPr lang="en-GB" sz="1800" dirty="0" smtClean="0"/>
          </a:p>
          <a:p>
            <a:pPr>
              <a:buNone/>
            </a:pPr>
            <a:r>
              <a:rPr lang="en-US" i="1" dirty="0" smtClean="0"/>
              <a:t>GS1 aims to become the </a:t>
            </a:r>
            <a:r>
              <a:rPr lang="en-US" b="1" i="1" dirty="0" smtClean="0"/>
              <a:t>trusted source of data </a:t>
            </a:r>
            <a:r>
              <a:rPr lang="en-US" i="1" dirty="0" smtClean="0"/>
              <a:t>to support the communication of </a:t>
            </a:r>
            <a:r>
              <a:rPr lang="en-US" b="1" i="1" dirty="0" smtClean="0"/>
              <a:t>authentic product data </a:t>
            </a:r>
            <a:r>
              <a:rPr lang="en-US" i="1" dirty="0" smtClean="0"/>
              <a:t>provided by brand owners to </a:t>
            </a:r>
            <a:r>
              <a:rPr lang="en-US" b="1" i="1" dirty="0" smtClean="0"/>
              <a:t>consumers</a:t>
            </a:r>
            <a:r>
              <a:rPr lang="en-US" i="1" dirty="0" smtClean="0"/>
              <a:t>/shoppers,</a:t>
            </a:r>
            <a:br>
              <a:rPr lang="en-US" i="1" dirty="0" smtClean="0"/>
            </a:br>
            <a:r>
              <a:rPr lang="en-US" i="1" dirty="0" smtClean="0"/>
              <a:t>retailers and internet application providers using internet and mobile devices.</a:t>
            </a:r>
            <a:endParaRPr lang="en-GB" i="1" dirty="0"/>
          </a:p>
          <a:p>
            <a:pPr lvl="1">
              <a:buNone/>
            </a:pP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8466227" y="6348019"/>
            <a:ext cx="31290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5A4CA3CA-C004-4323-88D2-C22E2CEC20A3}" type="slidenum">
              <a:rPr lang="en-US" sz="900">
                <a:cs typeface="Arial" charset="0"/>
              </a:rPr>
              <a:pPr/>
              <a:t>2</a:t>
            </a:fld>
            <a:endParaRPr lang="en-US" sz="900" dirty="0"/>
          </a:p>
        </p:txBody>
      </p:sp>
      <p:pic>
        <p:nvPicPr>
          <p:cNvPr id="1027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59600" t="11287" r="18860" b="3571"/>
          <a:stretch>
            <a:fillRect/>
          </a:stretch>
        </p:blipFill>
        <p:spPr bwMode="auto">
          <a:xfrm>
            <a:off x="5101813" y="1370312"/>
            <a:ext cx="3495340" cy="4662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44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FF0000"/>
              </a:buClr>
            </a:pPr>
            <a:r>
              <a:rPr lang="en-GB" dirty="0" smtClean="0"/>
              <a:t>B2C TSD – Project Overview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00" y="1440000"/>
            <a:ext cx="8629200" cy="4572000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en-GB" dirty="0"/>
              <a:t>The vision of the B2C project is that: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q"/>
            </a:pPr>
            <a:r>
              <a:rPr lang="en-GB" sz="2000" dirty="0"/>
              <a:t>Brand-owners can share relevant product information easily, thus building trust with consumers.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q"/>
            </a:pPr>
            <a:r>
              <a:rPr lang="en-GB" sz="2000" dirty="0"/>
              <a:t>Internet application providers (IAPs) can ensure they are delivering authentic data.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q"/>
            </a:pPr>
            <a:r>
              <a:rPr lang="en-GB" sz="2000" dirty="0"/>
              <a:t>Consumers can feel confident that the digital product information they access is accurate, no matter how or where they </a:t>
            </a:r>
            <a:r>
              <a:rPr lang="en-GB" sz="2000" dirty="0" smtClean="0"/>
              <a:t>shop</a:t>
            </a:r>
          </a:p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en-US" dirty="0" smtClean="0"/>
              <a:t>8 countries participating</a:t>
            </a:r>
          </a:p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en-US" dirty="0" smtClean="0"/>
              <a:t>5 core attributes and 19 nutritional attributes</a:t>
            </a:r>
          </a:p>
        </p:txBody>
      </p:sp>
    </p:spTree>
    <p:extLst>
      <p:ext uri="{BB962C8B-B14F-4D97-AF65-F5344CB8AC3E}">
        <p14:creationId xmlns:p14="http://schemas.microsoft.com/office/powerpoint/2010/main" val="72464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Pilot Overview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8BF9BD-1E52-D64C-B18B-359DD3253BC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357258" y="2286000"/>
            <a:ext cx="4324287" cy="457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b="1" dirty="0" smtClean="0"/>
              <a:t>Basic Product Information:</a:t>
            </a:r>
          </a:p>
          <a:p>
            <a:pPr>
              <a:buNone/>
            </a:pPr>
            <a:r>
              <a:rPr lang="en-US" sz="1800" i="1" dirty="0" smtClean="0"/>
              <a:t>Product Name, Brand Owner Name, Product Description, Product Image, Product URL</a:t>
            </a:r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b="1" dirty="0" smtClean="0"/>
              <a:t>Nutritional Product Information:</a:t>
            </a:r>
          </a:p>
          <a:p>
            <a:pPr>
              <a:buNone/>
            </a:pPr>
            <a:r>
              <a:rPr lang="en-US" sz="1800" i="1" dirty="0" smtClean="0"/>
              <a:t>Vitamins, Calcium, Iron, Proteins, Calories – Energy, Carbohydrates, Fat, Cholesterol, Sodium, Serving Size, and Servings Per Container</a:t>
            </a:r>
            <a:endParaRPr lang="en-US" sz="1800" i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38" y="2195425"/>
            <a:ext cx="3758419" cy="3039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3"/>
          <p:cNvSpPr txBox="1">
            <a:spLocks/>
          </p:cNvSpPr>
          <p:nvPr/>
        </p:nvSpPr>
        <p:spPr>
          <a:xfrm>
            <a:off x="1398596" y="1308328"/>
            <a:ext cx="6410590" cy="10565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26334"/>
              </a:buClr>
              <a:buSzTx/>
              <a:buFont typeface="Arial"/>
              <a:buNone/>
              <a:tabLst/>
              <a:defRPr/>
            </a:pPr>
            <a:r>
              <a:rPr kumimoji="0" lang="en-US" sz="4400" b="1" i="1" u="none" strike="noStrike" kern="0" cap="none" spc="0" normalizeH="0" baseline="0" noProof="0" dirty="0" smtClean="0">
                <a:ln>
                  <a:noFill/>
                </a:ln>
                <a:solidFill>
                  <a:srgbClr val="F26334"/>
                </a:solidFill>
                <a:effectLst/>
                <a:uLnTx/>
                <a:uFillTx/>
                <a:latin typeface="+mn-lt"/>
                <a:ea typeface="ＭＳ Ｐゴシック" charset="0"/>
                <a:cs typeface="+mn-cs"/>
              </a:rPr>
              <a:t>Focus on Phase 1!</a:t>
            </a:r>
            <a:endParaRPr kumimoji="0" lang="en-US" sz="4400" b="0" i="1" u="none" strike="noStrike" kern="0" cap="none" spc="0" normalizeH="0" baseline="0" noProof="0" dirty="0">
              <a:ln>
                <a:noFill/>
              </a:ln>
              <a:solidFill>
                <a:srgbClr val="F26334"/>
              </a:solidFill>
              <a:effectLst/>
              <a:uLnTx/>
              <a:uFillTx/>
              <a:latin typeface="+mn-lt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420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0056" y="1388047"/>
            <a:ext cx="5253944" cy="428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Phase 1 Global Pilot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524" y="1826679"/>
            <a:ext cx="8532496" cy="5031321"/>
          </a:xfrm>
        </p:spPr>
        <p:txBody>
          <a:bodyPr>
            <a:normAutofit/>
          </a:bodyPr>
          <a:lstStyle/>
          <a:p>
            <a:pPr>
              <a:buClr>
                <a:srgbClr val="F25A34"/>
              </a:buClr>
              <a:buFont typeface="Wingdings" pitchFamily="2" charset="2"/>
              <a:buChar char="q"/>
            </a:pPr>
            <a:r>
              <a:rPr lang="en-GB" dirty="0" smtClean="0"/>
              <a:t>Countries: 8</a:t>
            </a:r>
            <a:br>
              <a:rPr lang="en-GB" dirty="0" smtClean="0"/>
            </a:br>
            <a:endParaRPr lang="en-GB" dirty="0" smtClean="0"/>
          </a:p>
          <a:p>
            <a:pPr>
              <a:buClr>
                <a:srgbClr val="F25A34"/>
              </a:buClr>
              <a:buFont typeface="Wingdings" pitchFamily="2" charset="2"/>
              <a:buChar char="q"/>
            </a:pPr>
            <a:r>
              <a:rPr lang="en-GB" dirty="0" smtClean="0"/>
              <a:t>Participating Brands: 30+</a:t>
            </a:r>
            <a:br>
              <a:rPr lang="en-GB" dirty="0" smtClean="0"/>
            </a:br>
            <a:endParaRPr lang="en-GB" dirty="0" smtClean="0"/>
          </a:p>
          <a:p>
            <a:pPr>
              <a:buClr>
                <a:srgbClr val="F25A34"/>
              </a:buClr>
              <a:buFont typeface="Wingdings" pitchFamily="2" charset="2"/>
              <a:buChar char="q"/>
            </a:pPr>
            <a:r>
              <a:rPr lang="en-GB" dirty="0" smtClean="0"/>
              <a:t>Products: 900+</a:t>
            </a:r>
          </a:p>
          <a:p>
            <a:pPr>
              <a:buClr>
                <a:srgbClr val="F25A34"/>
              </a:buClr>
              <a:buFont typeface="Wingdings" pitchFamily="2" charset="2"/>
              <a:buChar char="q"/>
            </a:pPr>
            <a:endParaRPr lang="en-GB" dirty="0" smtClean="0"/>
          </a:p>
          <a:p>
            <a:pPr>
              <a:buClr>
                <a:srgbClr val="F25A34"/>
              </a:buClr>
              <a:buFont typeface="Wingdings" pitchFamily="2" charset="2"/>
              <a:buChar char="q"/>
            </a:pPr>
            <a:r>
              <a:rPr lang="en-GB" dirty="0" smtClean="0"/>
              <a:t>Aggregators: 5</a:t>
            </a:r>
            <a:br>
              <a:rPr lang="en-GB" dirty="0" smtClean="0"/>
            </a:br>
            <a:endParaRPr lang="en-GB" dirty="0" smtClean="0"/>
          </a:p>
          <a:p>
            <a:pPr>
              <a:buClr>
                <a:srgbClr val="F25A34"/>
              </a:buClr>
              <a:buFont typeface="Wingdings" pitchFamily="2" charset="2"/>
              <a:buChar char="q"/>
            </a:pPr>
            <a:r>
              <a:rPr lang="en-GB" dirty="0" smtClean="0"/>
              <a:t>Applications: 5</a:t>
            </a:r>
          </a:p>
          <a:p>
            <a:pPr lvl="1">
              <a:buFont typeface="Wingdings" pitchFamily="2" charset="2"/>
              <a:buChar char="q"/>
            </a:pPr>
            <a:endParaRPr lang="en-GB" sz="2400" dirty="0" smtClean="0"/>
          </a:p>
          <a:p>
            <a:pPr marL="0" indent="0">
              <a:buNone/>
            </a:pPr>
            <a:endParaRPr lang="en-GB" dirty="0"/>
          </a:p>
          <a:p>
            <a:pPr lvl="1">
              <a:spcAft>
                <a:spcPts val="600"/>
              </a:spcAft>
              <a:buFont typeface="Wingdings" pitchFamily="2" charset="2"/>
              <a:buChar char="q"/>
            </a:pPr>
            <a:endParaRPr lang="en-GB" sz="2400" dirty="0"/>
          </a:p>
          <a:p>
            <a:pPr lvl="1">
              <a:buFont typeface="Wingdings" pitchFamily="2" charset="2"/>
              <a:buChar char="q"/>
            </a:pPr>
            <a:endParaRPr lang="en-GB" sz="2400" dirty="0"/>
          </a:p>
        </p:txBody>
      </p:sp>
      <p:sp>
        <p:nvSpPr>
          <p:cNvPr id="4" name="Rectangle 3"/>
          <p:cNvSpPr/>
          <p:nvPr/>
        </p:nvSpPr>
        <p:spPr>
          <a:xfrm>
            <a:off x="8466227" y="6348019"/>
            <a:ext cx="31290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5A4CA3CA-C004-4323-88D2-C22E2CEC20A3}" type="slidenum">
              <a:rPr lang="en-US" sz="900">
                <a:cs typeface="Arial" charset="0"/>
              </a:rPr>
              <a:pPr/>
              <a:t>5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28409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B2C TSD </a:t>
            </a:r>
            <a:r>
              <a:rPr lang="en-US" dirty="0" smtClean="0"/>
              <a:t>Global </a:t>
            </a:r>
            <a:r>
              <a:rPr lang="en-US" dirty="0"/>
              <a:t>Architecture Vision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1886009" y="1358083"/>
            <a:ext cx="5456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Under development for delivery with standards</a:t>
            </a:r>
            <a:endParaRPr lang="en-US" i="1" dirty="0"/>
          </a:p>
        </p:txBody>
      </p:sp>
      <p:pic>
        <p:nvPicPr>
          <p:cNvPr id="5" name="Picture 4" descr="Globa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47" y="1815020"/>
            <a:ext cx="6173536" cy="4749421"/>
          </a:xfrm>
          <a:prstGeom prst="rect">
            <a:avLst/>
          </a:prstGeom>
        </p:spPr>
      </p:pic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229600" y="6534150"/>
            <a:ext cx="914400" cy="323850"/>
          </a:xfrm>
        </p:spPr>
        <p:txBody>
          <a:bodyPr/>
          <a:lstStyle/>
          <a:p>
            <a:pPr>
              <a:defRPr/>
            </a:pPr>
            <a:fld id="{62EE3EDF-4D7E-4250-BF21-284D681E6191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144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 idx="4294967295"/>
          </p:nvPr>
        </p:nvSpPr>
        <p:spPr>
          <a:xfrm>
            <a:off x="2378491" y="473075"/>
            <a:ext cx="6877050" cy="762000"/>
          </a:xfrm>
        </p:spPr>
        <p:txBody>
          <a:bodyPr/>
          <a:lstStyle/>
          <a:p>
            <a:pPr eaLnBrk="1" hangingPunct="1"/>
            <a:r>
              <a:rPr lang="fr-BE" dirty="0" smtClean="0"/>
              <a:t>Global Groups</a:t>
            </a:r>
            <a:endParaRPr lang="fr-BE" dirty="0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4294967295"/>
          </p:nvPr>
        </p:nvSpPr>
        <p:spPr>
          <a:xfrm>
            <a:off x="308552" y="1297820"/>
            <a:ext cx="8413417" cy="5145183"/>
          </a:xfrm>
        </p:spPr>
        <p:txBody>
          <a:bodyPr>
            <a:normAutofit fontScale="92500" lnSpcReduction="20000"/>
          </a:bodyPr>
          <a:lstStyle/>
          <a:p>
            <a:pPr marL="342900" lvl="2" indent="-342900">
              <a:buClr>
                <a:schemeClr val="accent6"/>
              </a:buClr>
              <a:buSzPct val="125000"/>
              <a:buFont typeface="Wingdings" pitchFamily="2" charset="2"/>
              <a:buChar char="q"/>
            </a:pPr>
            <a:r>
              <a:rPr lang="en-US" dirty="0" smtClean="0">
                <a:ea typeface="+mn-ea"/>
                <a:cs typeface="+mn-cs"/>
              </a:rPr>
              <a:t>Project is a joint initiative with the Consumer Goods Forum (TCGF)</a:t>
            </a:r>
          </a:p>
          <a:p>
            <a:pPr marL="0" lvl="2" indent="0">
              <a:buClr>
                <a:schemeClr val="accent6"/>
              </a:buClr>
              <a:buSzPct val="125000"/>
              <a:buNone/>
            </a:pPr>
            <a:endParaRPr lang="en-US" dirty="0" smtClean="0">
              <a:ea typeface="+mn-ea"/>
              <a:cs typeface="+mn-cs"/>
            </a:endParaRPr>
          </a:p>
          <a:p>
            <a:pPr marL="0" lvl="2" indent="0">
              <a:buClr>
                <a:schemeClr val="accent6"/>
              </a:buClr>
              <a:buSzPct val="125000"/>
              <a:buNone/>
            </a:pPr>
            <a:endParaRPr lang="en-US" dirty="0" smtClean="0">
              <a:ea typeface="+mn-ea"/>
              <a:cs typeface="+mn-cs"/>
            </a:endParaRPr>
          </a:p>
          <a:p>
            <a:pPr marL="0" lvl="2" indent="0">
              <a:buClr>
                <a:schemeClr val="accent6"/>
              </a:buClr>
              <a:buSzPct val="125000"/>
              <a:buNone/>
            </a:pPr>
            <a:endParaRPr lang="en-US" dirty="0">
              <a:ea typeface="+mn-ea"/>
              <a:cs typeface="+mn-cs"/>
            </a:endParaRPr>
          </a:p>
          <a:p>
            <a:pPr marL="0" lvl="2" indent="0">
              <a:buClr>
                <a:schemeClr val="accent6"/>
              </a:buClr>
              <a:buSzPct val="125000"/>
              <a:buNone/>
            </a:pPr>
            <a:endParaRPr lang="en-US" dirty="0" smtClean="0">
              <a:ea typeface="+mn-ea"/>
              <a:cs typeface="+mn-cs"/>
            </a:endParaRPr>
          </a:p>
          <a:p>
            <a:pPr marL="342900" lvl="2" indent="-342900">
              <a:buClr>
                <a:schemeClr val="accent6"/>
              </a:buClr>
              <a:buSzPct val="125000"/>
              <a:buFont typeface="Wingdings" pitchFamily="2" charset="2"/>
              <a:buChar char="q"/>
            </a:pPr>
            <a:r>
              <a:rPr lang="en-US" b="1" dirty="0" smtClean="0">
                <a:ea typeface="+mn-ea"/>
                <a:cs typeface="+mn-cs"/>
              </a:rPr>
              <a:t>GS1 B2C Projec</a:t>
            </a:r>
            <a:r>
              <a:rPr lang="en-US" b="1" dirty="0" smtClean="0">
                <a:ea typeface="+mn-ea"/>
                <a:cs typeface="+mn-cs"/>
              </a:rPr>
              <a:t>t Board: </a:t>
            </a:r>
            <a:r>
              <a:rPr lang="en-US" dirty="0" smtClean="0">
                <a:ea typeface="+mn-ea"/>
                <a:cs typeface="+mn-cs"/>
              </a:rPr>
              <a:t>CEOs of active GS1 MOs, executives from active user companies, TCGF, and academia. Responsible for setting the global direction of the GS1 TSD project.</a:t>
            </a:r>
          </a:p>
          <a:p>
            <a:pPr marL="0" lvl="2" indent="0">
              <a:buClr>
                <a:schemeClr val="accent6"/>
              </a:buClr>
              <a:buSzPct val="125000"/>
              <a:buNone/>
            </a:pPr>
            <a:r>
              <a:rPr lang="en-US" i="1" dirty="0" smtClean="0">
                <a:ea typeface="+mn-ea"/>
                <a:cs typeface="+mn-cs"/>
              </a:rPr>
              <a:t>Contact Cameron Green at </a:t>
            </a:r>
            <a:r>
              <a:rPr lang="en-US" i="1" dirty="0" smtClean="0">
                <a:ea typeface="+mn-ea"/>
                <a:cs typeface="+mn-cs"/>
                <a:hlinkClick r:id="rId2"/>
              </a:rPr>
              <a:t>cameron.green@gs1.org</a:t>
            </a:r>
            <a:r>
              <a:rPr lang="en-US" i="1" dirty="0" smtClean="0">
                <a:ea typeface="+mn-ea"/>
                <a:cs typeface="+mn-cs"/>
              </a:rPr>
              <a:t> for more information</a:t>
            </a:r>
          </a:p>
          <a:p>
            <a:pPr marL="0" lvl="2" indent="0">
              <a:buClr>
                <a:schemeClr val="accent6"/>
              </a:buClr>
              <a:buSzPct val="125000"/>
              <a:buNone/>
            </a:pPr>
            <a:endParaRPr lang="en-US" i="1" dirty="0" smtClean="0">
              <a:ea typeface="+mn-ea"/>
              <a:cs typeface="+mn-cs"/>
            </a:endParaRPr>
          </a:p>
          <a:p>
            <a:pPr marL="342900" lvl="2" indent="-342900">
              <a:buClr>
                <a:schemeClr val="accent6"/>
              </a:buClr>
              <a:buSzPct val="125000"/>
              <a:buFont typeface="Wingdings" pitchFamily="2" charset="2"/>
              <a:buChar char="q"/>
            </a:pPr>
            <a:r>
              <a:rPr lang="en-US" b="1" dirty="0" smtClean="0">
                <a:ea typeface="+mn-ea"/>
                <a:cs typeface="+mn-cs"/>
              </a:rPr>
              <a:t>GS1/TCGF B2C Information Needs Group (BING): </a:t>
            </a:r>
            <a:r>
              <a:rPr lang="en-US" dirty="0" smtClean="0">
                <a:ea typeface="+mn-ea"/>
                <a:cs typeface="+mn-cs"/>
              </a:rPr>
              <a:t>All stakeholders involved in the development the TSD and other related GS1 B2C projects. </a:t>
            </a:r>
            <a:r>
              <a:rPr lang="en-US" dirty="0" smtClean="0">
                <a:ea typeface="+mn-ea"/>
                <a:cs typeface="+mn-cs"/>
              </a:rPr>
              <a:t>This is an industry engagement group which focusses on business needs and drives the adoption of global best practices and standards.</a:t>
            </a:r>
          </a:p>
          <a:p>
            <a:pPr marL="0" lvl="2" indent="0">
              <a:buClr>
                <a:schemeClr val="accent6"/>
              </a:buClr>
              <a:buSzPct val="125000"/>
              <a:buNone/>
            </a:pPr>
            <a:r>
              <a:rPr lang="en-US" i="1" dirty="0" smtClean="0">
                <a:ea typeface="+mn-ea"/>
                <a:cs typeface="+mn-cs"/>
              </a:rPr>
              <a:t>See </a:t>
            </a:r>
            <a:r>
              <a:rPr lang="en-US" b="1" i="1" dirty="0" smtClean="0">
                <a:ea typeface="+mn-ea"/>
                <a:cs typeface="+mn-cs"/>
                <a:hlinkClick r:id="rId3"/>
              </a:rPr>
              <a:t>group charter </a:t>
            </a:r>
            <a:r>
              <a:rPr lang="en-US" i="1" dirty="0" smtClean="0">
                <a:ea typeface="+mn-ea"/>
                <a:cs typeface="+mn-cs"/>
              </a:rPr>
              <a:t>for more information and to join.</a:t>
            </a:r>
          </a:p>
          <a:p>
            <a:pPr marL="0" lvl="2" indent="0">
              <a:buClr>
                <a:schemeClr val="accent6"/>
              </a:buClr>
              <a:buSzPct val="125000"/>
              <a:buNone/>
            </a:pPr>
            <a:endParaRPr lang="en-US" i="1" dirty="0" smtClean="0">
              <a:ea typeface="+mn-ea"/>
              <a:cs typeface="+mn-cs"/>
            </a:endParaRPr>
          </a:p>
          <a:p>
            <a:pPr marL="342900" lvl="2" indent="-342900">
              <a:buClr>
                <a:schemeClr val="accent6"/>
              </a:buClr>
              <a:buSzPct val="125000"/>
              <a:buFont typeface="Wingdings" pitchFamily="2" charset="2"/>
              <a:buChar char="q"/>
            </a:pPr>
            <a:r>
              <a:rPr lang="en-US" b="1" dirty="0" smtClean="0">
                <a:ea typeface="+mn-ea"/>
                <a:cs typeface="+mn-cs"/>
              </a:rPr>
              <a:t>Global Standards Management Process (GSMP) B2C TSD Mission Specific Work Group: </a:t>
            </a:r>
            <a:r>
              <a:rPr lang="en-US" dirty="0" smtClean="0">
                <a:ea typeface="+mn-ea"/>
                <a:cs typeface="+mn-cs"/>
              </a:rPr>
              <a:t>Developing the global interoperability standards supporting the phase 1 TSD data model and the architecture vision.</a:t>
            </a:r>
          </a:p>
          <a:p>
            <a:pPr marL="0" lvl="2" indent="0">
              <a:buClr>
                <a:schemeClr val="accent6"/>
              </a:buClr>
              <a:buSzPct val="125000"/>
              <a:buNone/>
            </a:pPr>
            <a:r>
              <a:rPr lang="en-US" i="1" dirty="0"/>
              <a:t>See </a:t>
            </a:r>
            <a:r>
              <a:rPr lang="en-US" b="1" i="1" dirty="0">
                <a:hlinkClick r:id="rId4"/>
              </a:rPr>
              <a:t>group charter</a:t>
            </a:r>
            <a:r>
              <a:rPr lang="en-US" i="1" dirty="0"/>
              <a:t> for more information and to join.</a:t>
            </a:r>
          </a:p>
          <a:p>
            <a:pPr marL="0" lvl="2" indent="0">
              <a:buClr>
                <a:schemeClr val="accent6"/>
              </a:buClr>
              <a:buSzPct val="125000"/>
              <a:buNone/>
            </a:pPr>
            <a:endParaRPr lang="en-US" b="1" dirty="0" smtClean="0"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204" y="1618888"/>
            <a:ext cx="3352800" cy="850392"/>
          </a:xfrm>
          <a:prstGeom prst="rect">
            <a:avLst/>
          </a:prstGeom>
        </p:spPr>
      </p:pic>
      <p:sp>
        <p:nvSpPr>
          <p:cNvPr id="5" name="AutoShape 48" descr="data:image/jpeg;base64,/9j/4AAQSkZJRgABAQAAAQABAAD/2wCEAAkGBhQSERUTExMRExUWEBQWFxMYFBkVFRwbHxIhFh0YGB4aHSYfGh4kGR4TJS8iIykpOC8tFh8xNTwsQSYtLyoBCQoKDgwOGQ8PGi8kHiUvNSwyNS81NSwpKTAsMiwsLyosLC8tNCksNCkqMioqLjUsKSksLCopKSkpLCktLDUsLv/AABEIAGYAmQMBIgACEQEDEQH/xAAbAAEAAgMBAQAAAAAAAAAAAAAABQYCAwQHAf/EAEkQAAICAQIDBAYECAkNAAAAAAECAAMRBBIFITEGEyJBFFFhcYGRByMyUkJFdISSk8PRM1RicoKx0uHwFRYkQ0RTY6Gio7Kzwf/EABgBAQADAQAAAAAAAAAAAAAAAAABAgME/8QAJxEAAgIABQIHAQEAAAAAAAAAAAECEQMSITGRQYETUWGhscHR8BT/2gAMAwEAAhEDEQA/APcIiIAiIgCIiAIiIAiIgCIiAIiIAiIgCIiAIiIAiIgCIiAIiIAiIgCIiAIiIAiIgCIiAIiIAiIgFR499Keh0lppd3d1OGFabgp9ROQM+wSZ1HaalNH6axbue6WzO3xbTjHL18xPIeAa2vhfENRVxGjeLXOLmQPgb2O8AjmrZGSOY2y2/S7xJBwyqukqVvtqVNn2SgXeNuPLko+InS8JZopdepmpaNlr7L9r6OII70F8I4Vgy7TkjI+H7pEcT+lrQUXNS72lkYqxWolQQcEc8dPYJXfoyp9E4prtF5bEZfbtxzHwcywfSRodLVw/U2PTSHccm2LvNrHkQcZznn7gZDhFTroybdWWzh/EK761tqcPW4yrDoR/jykf+MPzL9vIL6H9I6cLr35G+yx1B+6W5fPBPxk7+MPzL9vMZLLJosnaO+3XqtqVHO6xXZeXLw4yM+vmPkZi3FEF40+T3hqNgGOW0Nt6+vP9U4O0fhfS3fc1aKf5timrn/SZPlIq+z/TfSPJdZVpc/yTpzn/ALti/KZtnZh4MZxv0fN7fBYtRxitHdGO3u6Ra7EeEKWI5n1+FuXsnPo+0SWWLWUuqLqWr7xNocAZO3meYHPacHHPEr3ER3lthPNbOJ6XTketKl7xh7jZvEmu1oxVXYOter07D43Csj4qzD4xZfwYJxi95e2i+zK3tXWpszXfsrsKPaK81qR1zg5wMjJxJA8RTvK68kmyt3UjmpVduTn+ksq+l49VV6XWTutfW3KlI+0xZVAHqAPrM7NBojTfoKmOWr0FyE+0d0DFkzwIrpW/fS75JnivFVoVSyuxewVqqDLFiCQOZA6AzHh3GkuZkAdLFALVWKUcA9Gx5j2gkTi7Tfa0n5fV/wCt444u3U6OwdTe9J9qvSzY/SVT8JNmUcOLivNpvg3p2hVn2pXfYvebDaqZqDZweeckA8iQCBgzr0fEVsaxVzmqzYwIwc7QwPuIIIMiOzuo9H26O0bXXd3T/gWpktlT98A+JTz5E8xNXH9Q2lv76sE+kVdyBjl3wyaifeC4PuEiyzwYubhHt6+vF99CQt7TUqNxLBfSvR923lvzj9EEEZ9YM7tVr1ratWzmyzu1wM89jPz9QwrSucc4Mq6fSabmV9JrQnzJNb5b3liW98DWtYuhL/wia012D+WmntVvmRkexhFk+BBpSjtr918akxrOPIjmtUtucAFkqTcVB6biSACfIZyZl/lj/gan9X/fOPsb4tN3p+1dddax9ZNpUfJQo+EnZKMcRRhJwrbQ8b7d/SNo9dpWoSm1r94FZKDwnf8AaUgknIGMDrmRPE+GXO3CuGsxrtFZY+ZQ2WlhketUQHHtnuS8PrDbxXWG+8EUN88ZmZ0ybt+1dw/C2jd8+s6VjKKpI5Mt7njug4fbw/tBQt17ag3Jg2sMEh1KgHmejKBIvth21q1vEAuo70aOixgK0ALuQcEnmMbiMZ8l6czme7vpkJDFVLDoSoJHnyPlNB4TSf8AU1fq1/dJWMrtrWqGToR3Y/tLTrdP3mnVkrR+6CsAuNqKcAAnlgibPxh+Zft5KUaZUGEVVGc4UBRn18vhIv8AGH5l+3nO6vQ0Rs7TaU2aS5R1FZZf5y+Nf+pRIYUl+FvaBhnL6sevPfd+v/IKJbcT4EGMYGMYx5Y9Uq0dEMZwio+TsqLaZvQKr1VmZdSusKgeIg3GxgPWe7ZvlOvi/EK9V3FNLpbvvqtfaQwWutu8LNjpkhVGfM+yWMDHLoJrp0yJnaqrk5OFAyfWcdZFFvHV5mtbbXf8K5otALqddURndq9QB7DtXBHtBwR7pq03F1a3QXWOqbtDdlmYKNx7rIyfPIb5S2KoHQAZOT++a30iEAFEIHQFQQPdFE/6E27X81X5wQHaLiNTeiutlZQcQqy4dSo+rfqc4Hl85m2qXVaqo1EPVpy9j2Dmhc1lFRT0YgM7HHTlJs6Kvbt2JtznbtGM+vGMTYigAAAAeQHT4SaK+LFRpLXVcla7ScSpvqRKbK7bmvpNQRgzAraCX5fZAUPknyyPOdfaj/Zfy+j/AOyXr0yKSyqgJ6kAAn3kdZsZAeoBwcj3+uKIWMo5aWiv3IXtH10v5dV/4PI3itJr4hp8DwXahbPYHTT2Vt81Nf6JlsKg9QDg5+MFQcZAODkf3Q0TDHyqq6Nc/hW+Aa+vTB9Lc6VNXZYU3sFD1M5dWUnkcZIOOhWSv+cGm/jFH61P3zrv0yPydVbHTcob+uPRk+6v6IgrOcJvM07e5tiIkmAiIgCRvojemd5jwei7N2R9rvd2MZz0klEAhOP6C2xga847p1Pix1IcefrRR7nM1uNWSeTjxkgbkAA3HGcHxA5GemAvnmT8QCC9FuZPrN9n1g8J2Kdvo5GTg4z3hOeflkTQV1gDHDltu1RvQjOF8XM+LxBuv3jLJEAhdXReLWNWQrMCWwhOQoAAy3NOXPoQTyznlh3WqyM5IAUZym4g7C58hn+EA6ch7pOxAIGujUtW62FyWqcfgLtbkMDBOc+I5OMTOujUFbA24fVEKMoPFy6FeYHXHv5+WJuIBWrtLqSrBUKBhgKuwDAcjnljj6vGMH7R58pvqq1LONwZQudrEp/u7AGO09fFWCByyMiT0QCANOoA21q9Y7teWaz4twycknJI3cz5e2ZGnVc8M2QG2g93gnd4d2Bn34x0k7EAgNmrA6u3hOBisEHqM8/VvHXyX2zX6HrP4xb+op/tyxxAEREAREQBERAEREAREQBERAEREAREQBERAEREAREQBERAEREAREQBERAEREAREQBERAEREAREQD//2Q=="/>
          <p:cNvSpPr>
            <a:spLocks noChangeAspect="1" noChangeArrowheads="1"/>
          </p:cNvSpPr>
          <p:nvPr/>
        </p:nvSpPr>
        <p:spPr bwMode="auto">
          <a:xfrm>
            <a:off x="63500" y="-474663"/>
            <a:ext cx="1457325" cy="97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54" descr="data:image/jpeg;base64,/9j/4AAQSkZJRgABAQAAAQABAAD/2wCEAAkGBhQRERUUExIVEhUTFBgaFxgXFRgeFRccGx4cIBcXHBgbHCgeIyIkJRQXIi8gKjMpLCwsFR8xNTAqNSYsLCkBCQoKDQsNGg8OGTUkHiUyMzU0NDU2NTU1LDQ1NDA0LTQ0NTU0NTQyNDUtLDQsLzUxNSw0MDEtMSwsNCw0LzUvNf/AABEIADEAdwMBIgACEQEDEQH/xAAcAAEAAQUBAQAAAAAAAAAAAAAABgEDBAUHAgj/xAA6EAACAQIDBAcECAcBAAAAAAABAgMAEQQFIQYSMUEHIjJRYXGREyOBoRQVM0JSgoOxFiRicpKywXP/xAAaAQACAwEBAAAAAAAAAAAAAAADBAABAgUG/8QAMREAAQMDAAgFAQkAAAAAAAAAAQACEQMSIQQTMVGBocHhMkFhcZGxFCMzQlKCktHw/9oADAMBAAIRAxEAPwDuNKpetZmO0cEOjyAt+Fes3oKy57WCXGFtjHPMNErZk1AdtulyDAMYo1+kTjioNkQ9zt3/ANI1HO1a3pH6TZMPh/ZwxvDJOCEd9GCjtOq9+tgfGuFE3pvRqTawvOxA0hzqLrDtU2zHpkzKU3WZYR3Rxrp8XDGvGC6YMzjNziBKO6SNCPVQpqF0p/VMiISesdvXe9jemqHFMsWKUYaRtFa94mPdc6qfPTxrpYNfKGA2Rxc8TTR4aR4lBJewC2GpILEX4cr10Toix8WNDYbEFzLGu9GwkI300BUjvXTzB8KQ0mkWi6kJ35TtB7XGKpjhPULtl6VHxsZCODzDylNDspbs4rEr+oTXPvq/p5pzV0fJ/LupBelR/wCo8SvYxzn+9Fah+sE5wTDyKsf+VNa4bWHkfopqGnwvHMfUKQUqOnaeSP7fCyxj8SddflWzy7PIZ/s5Ax7uDeh1rTazHGAcrL9HqMFxGN4yPkLPpVL0oqAo3iZJcZM8KOYoYjuyMO27c1B5Ctpl+QwwD3aAH8R1Y/mOtavFQy4SZ5o0MsMp3pEXtqebDvraZdn8M46kgJ/CdGHwNJ07bzrPF68oT9W/VjVeD03+c8d/BcA6ZMwMuayqTpCscaju6oY/Nz6VCKmnTBgTHm05I0lEci+IKhT80NQuvSUosC4FSbilVVrEHuIPpVKURYXcNhdsMRmOFzJpyto4AI0VbKgMct7czfdHpXL+jzMDBmWEcG15VU+Kv1WHzqa9Dh/ks0/8V/0mqDbA4EzZjhEAv75CfJesT6KaWaAC8eXZHJJDSvpDPM5aF40UIPab3XkJEYtyuOZr3j8zeFInYIVLASkE2UN95fC/71dzjASyjdRogpBDCRN7jwI15V4bI/5M4YNf3RQMR87Vw3ay50cF2G6m1k78+29YkufSjCvOEX7QCMG/WUsFBPne/pV3AbQGWSJQoAeN2a/FWQgMvw1rIzDKDJhhCGAI9nrbTqFSdPy1ZiyDcxZnVhusrXS33mtcg+NqyRWDhBxjutA6OWGRBzHxj+14weaT4glokjEIcrdyd9gDZiABbvtV/MdmoZtSu4/J00YeNxxqxg8omgYiKVPZFy26ykstzdgCDV/MNpIYdC2+/JE6zE91hUEWff8APoqN2sH2flM8f9CxcqxksU30advaXUtFJzYDiG8RSmV4KWWb6TOvsyFKxR81B4lvE0olC6308p3IWklt+NsZjZK39q0uc5XhWN5lVWIJ3hcHTiSw05jj31u6sYnBpILOoYWI+B4/sKK5jX4cJCC17mGWGCub7c7ERvhziED4z2II3d73gQE7+4w42IOnga5J7PAvweaHzAYevGvqWDDLGoVRuqOA+Z/eua7cdDEeKZpsIywSsbshHunPfpqpPp4CiUWsbgOLfY9DIWqlZ7suaHe46iCuR/UeHbsY1Pzqwp/C1+zicO36gFZeYdGmYwkhsHI1ucdnU/4m/wAqt4Lo6zGU2XByjxcBAPixFOW1AMVvkDpCWvpHbR+Cesq7gcpxkKusOJWNZBZwk9gwsdGA49o+tTLoryVMDK+IxIYvu7sQRSwAPae/C5sAPj31sNjeg8RssuOZZCDcQp2L/wBbfe8hpXWkjAAAFgBYAcB4WpSq+tlrXg/t7o9MUNppn+XZaP8AjOHlHOfKJqx8RtmQyhcNMQxt1lKk/wBo51JrVQoKULKp/PyTAqUAfw+fZW8NOXUEqUJ+61rjztWFncGIdN2B0S/Em9/hyHnWytS1Fc25tpKA19rrgFG8NsvJIoGIxErWGqK1k9Rqa2+X5LDAPdxqvjbrep1rOpWWUWMyBlEqaRUqCCcbhgKlqVWlFQEpSlRRUNUNKVYVFKNSlRUi16pSqVhKUpUVpSlKiiUpSoolKUqKL//Z"/>
          <p:cNvSpPr>
            <a:spLocks noChangeAspect="1" noChangeArrowheads="1"/>
          </p:cNvSpPr>
          <p:nvPr/>
        </p:nvSpPr>
        <p:spPr bwMode="auto">
          <a:xfrm>
            <a:off x="63500" y="-230188"/>
            <a:ext cx="1133475" cy="46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56" descr="data:image/jpeg;base64,/9j/4AAQSkZJRgABAQAAAQABAAD/2wCEAAkGBhQRERUUExIVEhUTFBgaFxgXFRgeFRccGx4cIBcXHBgbHCgeIyIkJRQXIi8gKjMpLCwsFR8xNTAqNSYsLCkBCQoKDQsNGg8OGTUkHiUyMzU0NDU2NTU1LDQ1NDA0LTQ0NTU0NTQyNDUtLDQsLzUxNSw0MDEtMSwsNCw0LzUvNf/AABEIADEAdwMBIgACEQEDEQH/xAAcAAEAAQUBAQAAAAAAAAAAAAAABgEDBAUHAgj/xAA6EAACAQIDBAcECAcBAAAAAAABAgMAEQQFIQYSMUEHIjJRYXGREyOBoRQVM0JSgoOxFiRicpKywXP/xAAaAQACAwEBAAAAAAAAAAAAAAADBAABAgUG/8QAMREAAQMDAAgFAQkAAAAAAAAAAQACEQMSIQQTMVGBocHhMkFhcZGxFCMzQlKCktHw/9oADAMBAAIRAxEAPwDuNKpetZmO0cEOjyAt+Fes3oKy57WCXGFtjHPMNErZk1AdtulyDAMYo1+kTjioNkQ9zt3/ANI1HO1a3pH6TZMPh/ZwxvDJOCEd9GCjtOq9+tgfGuFE3pvRqTawvOxA0hzqLrDtU2zHpkzKU3WZYR3Rxrp8XDGvGC6YMzjNziBKO6SNCPVQpqF0p/VMiISesdvXe9jemqHFMsWKUYaRtFa94mPdc6qfPTxrpYNfKGA2Rxc8TTR4aR4lBJewC2GpILEX4cr10Toix8WNDYbEFzLGu9GwkI300BUjvXTzB8KQ0mkWi6kJ35TtB7XGKpjhPULtl6VHxsZCODzDylNDspbs4rEr+oTXPvq/p5pzV0fJ/LupBelR/wCo8SvYxzn+9Fah+sE5wTDyKsf+VNa4bWHkfopqGnwvHMfUKQUqOnaeSP7fCyxj8SddflWzy7PIZ/s5Ax7uDeh1rTazHGAcrL9HqMFxGN4yPkLPpVL0oqAo3iZJcZM8KOYoYjuyMO27c1B5Ctpl+QwwD3aAH8R1Y/mOtavFQy4SZ5o0MsMp3pEXtqebDvraZdn8M46kgJ/CdGHwNJ07bzrPF68oT9W/VjVeD03+c8d/BcA6ZMwMuayqTpCscaju6oY/Nz6VCKmnTBgTHm05I0lEci+IKhT80NQuvSUosC4FSbilVVrEHuIPpVKURYXcNhdsMRmOFzJpyto4AI0VbKgMct7czfdHpXL+jzMDBmWEcG15VU+Kv1WHzqa9Dh/ks0/8V/0mqDbA4EzZjhEAv75CfJesT6KaWaAC8eXZHJJDSvpDPM5aF40UIPab3XkJEYtyuOZr3j8zeFInYIVLASkE2UN95fC/71dzjASyjdRogpBDCRN7jwI15V4bI/5M4YNf3RQMR87Vw3ay50cF2G6m1k78+29YkufSjCvOEX7QCMG/WUsFBPne/pV3AbQGWSJQoAeN2a/FWQgMvw1rIzDKDJhhCGAI9nrbTqFSdPy1ZiyDcxZnVhusrXS33mtcg+NqyRWDhBxjutA6OWGRBzHxj+14weaT4glokjEIcrdyd9gDZiABbvtV/MdmoZtSu4/J00YeNxxqxg8omgYiKVPZFy26ykstzdgCDV/MNpIYdC2+/JE6zE91hUEWff8APoqN2sH2flM8f9CxcqxksU30advaXUtFJzYDiG8RSmV4KWWb6TOvsyFKxR81B4lvE0olC6308p3IWklt+NsZjZK39q0uc5XhWN5lVWIJ3hcHTiSw05jj31u6sYnBpILOoYWI+B4/sKK5jX4cJCC17mGWGCub7c7ERvhziED4z2II3d73gQE7+4w42IOnga5J7PAvweaHzAYevGvqWDDLGoVRuqOA+Z/eua7cdDEeKZpsIywSsbshHunPfpqpPp4CiUWsbgOLfY9DIWqlZ7suaHe46iCuR/UeHbsY1Pzqwp/C1+zicO36gFZeYdGmYwkhsHI1ucdnU/4m/wAqt4Lo6zGU2XByjxcBAPixFOW1AMVvkDpCWvpHbR+Cesq7gcpxkKusOJWNZBZwk9gwsdGA49o+tTLoryVMDK+IxIYvu7sQRSwAPae/C5sAPj31sNjeg8RssuOZZCDcQp2L/wBbfe8hpXWkjAAAFgBYAcB4WpSq+tlrXg/t7o9MUNppn+XZaP8AjOHlHOfKJqx8RtmQyhcNMQxt1lKk/wBo51JrVQoKULKp/PyTAqUAfw+fZW8NOXUEqUJ+61rjztWFncGIdN2B0S/Em9/hyHnWytS1Fc25tpKA19rrgFG8NsvJIoGIxErWGqK1k9Rqa2+X5LDAPdxqvjbrep1rOpWWUWMyBlEqaRUqCCcbhgKlqVWlFQEpSlRRUNUNKVYVFKNSlRUi16pSqVhKUpUVpSlKiiUpSoolKUqKL//Z"/>
          <p:cNvSpPr>
            <a:spLocks noChangeAspect="1" noChangeArrowheads="1"/>
          </p:cNvSpPr>
          <p:nvPr/>
        </p:nvSpPr>
        <p:spPr bwMode="auto">
          <a:xfrm>
            <a:off x="215900" y="-77788"/>
            <a:ext cx="1133475" cy="46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58" descr="data:image/jpeg;base64,/9j/4AAQSkZJRgABAQAAAQABAAD/2wCEAAkGBhQSERUQExIUFRAUFxcVFxgXFxgaFxcUFRUWFRcUFhgXIiYgGB0jGhgXHy8gIycpLC0wFR8xNTAqNSYrLCkBCQoKDgwOGg8PGjUjHSQsLikpLywsLCksLy4tKS0sLC0pNCw1KSktLCkpKSksLCwpLCwsLCwpKSkpKSkpKSksLP/AABEIAE8AyAMBIgACEQEDEQH/xAAcAAACAgMBAQAAAAAAAAAAAAAABgQFAQcIAwL/xABHEAABAwICBQkDCQYEBwEAAAABAAIDBBEFIQYHEjFREyIyQWFxgZGhQrHRFDRDUmJygpKyFiNzwcLhM1STsxc1RFN04vAV/8QAGQEAAwEBAQAAAAAAAAAAAAAAAAMEAgEF/8QALhEAAQMCAwYGAQUAAAAAAAAAAQACAxEhBBIxMkFRcYGRExQiQqGxM1JhwdHw/9oADAMBAAIRAxEAPwDeKEIQhCFi6LoQsqPWVjImGSR7WRtF3OcbADtJUfG8bipYX1EztmNgueJPU0DrJ4LnbTTTqbEZLvJZTg/u4gcgOpz/AKzu3q6k2OIv5LLnUWxNI9eUTCWUcXKkfSPu2Pwb0neiQsQ1qYjKfnJjHCNrW+tifVKiFa2FjdyUXEq5/bSuvf5bUf6rla4drWxGE/OOUHCVod65FKKwt5GncuVK3do1rvhlIjq4+QccttvOjJ7R0m+q2XBUNe0PY4OY7MEG4I4ghcjJr0I1gTYe/Zzkpj0oicgfrMPsu9D18VNJhxq1Ma69CukUbSQYNaYe0PbTktOYIf8A+q9RrOHXTu/P/ZeYZ2A0KuGDmIqB8hPQKEkN1nx9cD/BzSvdms2DrjlHg0+4o8xHxQcHOPanFCV4tYtId5kHew/yupsWmlI76do7wR7wtCZh0ISzh5Rq09ldoUODGIX9CaN3c9vuupYcmAg6JRBGqyhYui66uLKFi6yhCEIQhCF8uVfjGOR00fKSG3Bo6TjwASU7EK7ESREDFT7sjYW7Xb3HsHokvlDTlFzwVEWHdIMxs3idE4YlpTTwZPlG19VvOd5Dd4pbqtZRcdmCAuJ3F2ZPc1lz6qXherqFmczjK7h0W+QzPiVO0kqI6ChnniY1hZGdnZFueea31IWMs0lq0TS7DxaAuPYLSGn2mc9ZJyUjgI4ieaBYbe4k8SN2aUllzrm5zJz8eKF7sbAxoaF5j3ZnEoQhC2sIQhYKEL3o6J8zxHExz5Dua0XJ8Ap+K6KVVMwST08kbCdkFwFi452yPAFbbwPTjDaRtNTUsQM05ia4Rjouk2QeUkdvIJ3Zr116f8vj/jt/RIp/GdmAIot5RRKGpzS3kaj5FIf3M55l/Zl6rdjgLd9lvPkhwHkFyRDMWOD2mzmkOaeBaQQfMBdVaP4mKmmhqB9LG157yBtDwN0nEsAObitscVKfRsO9jT+EFeD8GgO+CI/gb8F91uJxw5ySNYDu2iB5cUUmIxyjajka9o3lpBt3qP01onesCt6KHJorSu308fgLe5Qp9AaR30bm/de4K6pMRjlvycjH237Lgbd9liHEY3uMbZGue3e0OBItlmFkxxncEwSzN0J7pWqNWcJ6Esje+zh7gobtBaqLOGq8LvZ/MhOkGKRPcWMlY54vdocCRbI3C+vl8fKcjtt5W19m42rb7237lgwRm4+00YucWN+YSQarFYOk0ytHY1/6ecvak1lWOzPAWnr2T/S+xTtNK1oLnEBo3kmw8SVVvrqOpPJl8MpO4XBPh/ZZMZbsv7rQmY/bj6iy+sN0op58mSDaPsu5rvI7/C6tbpQxPVzC/OEmJ3DpM+I81UtxKtw4gTAywbrk3Hg7e09hR4r2bY6hc8COT8Tr8DZbHQq7BsbjqY+UjPYQek08CEKlpDhUKNzS00OqSpIPl2JvjkJ5GG42fssIFh3u39i2BBC1gDWgBoyAAsAEiaSUklFV/Lom3jeecOoEizg7gDvB4prwXSKGpbdjud1sPSHh194UsJDXOadftXYkFzGlmzQdDvVqkHXXOW4YWj25Y2nuBLv6U/ApE10UxfhbnD6OSN57trZ/qV0e0F5x0XPyEIXqJCEIQhCEIQhCs9Fvn1L/AB4f9xq3Fr1+YR/+Q39Ei07ot8+pf48P+41bi16/MI/47f0SKaX8jVsaLRS6I1RTl2FQ39kyN8BI6y53XReqWmLMKgv7e2/wc9xHojE7KGaqq0mh5OvM9TE6WmIGza9gLbuGRvllvTVou6lMZdSizSbuGdw63WDuyHcoeL4vVskfG2jEsJ6Jvvyz2hn13XnoRgMkAlllAY6UizB7IBcc/P0XjMBElvpevIc0HqNCKUvr0VVijzhtW+Vg/dTsdYdQfv8AR2fcVe6E4IYYOUf/AI03Pd2A5get/FR9P8MlmjiETC8teSbWyGzbrTRGMgusjpIeA06rEstYW8Tr00WqI3SRTTVkefIzkOHFr3O39htbx7Ew0NW2TFxI03a+EOHcY1K0awN+1WNmjIjmcbXtzmkvz9VX6L6OTwV13scYmB7Q/KxFsv8A7vSGscMvAn+VXJKx+e9w2g/eoH0vTSK9ViMdEXEQtAJA6zslxPb1AJlotFaaJ7XsiAezcbm+YtnmqfSfR6Yzsraaxlba7eNsgRxyNiFJwjHKuSVrJaQxsz2n3yGXUD2pzaBxDhetlNIS6JuR1BS4rvTKF8TwNe0tcA5pyIIuCOBX1dVmNaRRUzbyO53UwdJ3h/NUuIAqdFCxrnOo3VJ8VP8AIcTbHGTyUthb7L7gDwcL+KF7aN0ctbV/LpRaNp5g6iQLNA4gdZQpoQaEjRW4pwqAbuAvzT5JCHAtcAQciDuISZi+r0bXK0rzG/eGkkD8Lhm1OyCnvja8XCljmfFsla7ZpNXUZ2aiIyNHW4e6RuXmpOK6W01dSTUz9qIyxuaNoXaHW5puL+0AnedzQ0l5AaBmTa1u26o5dG6OpBe1kZv7URtn3tSwyVl2GvNP8WCT8jaHiP6XNE1I9hs5jge0FeK23rCwE4eGTRsdJSu5riSNpj+q+Vtk8eOXWEkf/q0r+nFY/dHvarm4qWnqjryKUcNC7Yk7hLaymH5JRv3P2fxEfqCDo3E7oTfpPuW/PRjaBHRc8hIdkg8il5CvnaJO6pGnvBXk7RSX6zD4n4LQxsB9ywcDiB7VG0enayrp5HnZYyaNzieprZGknyWzdbul9JVUbI4KhkjxM1xa299nYeL5gcQtbnRmb7P5l8/s5P8AVH5ggzwOcDnHdc8rOBsFQqKkdLIyJgu+RzWNHFzjYLqrB8PEEEUDejExrB27IAv4m58VpPVlhsNNUGqq3WdGLRNALuc7e82yFhkO88FtQ6wKT67vyFTz4mNxoHDutMwso9p7JjIQlh+sWkHXIfwfFR5tZVPbJkvk0e8qYzRjemDCzH2lN9kbK15QaypAdmSMPF8i3muI+7mCe6ye8OrOVYH7D2X9l4s7yXY5WybK5Lh5ItsKQGr5c4C5O5eiW9KMCqKnmsnayL6liL/ecDn3WstPJAqBVLY0OdQmgU6PSandtnlWBrDslxIDSbXs0nfbsVZX6wqZmTS6R32RYebreiosM1du5QiovsWydG5u/gbi48E2UGiVLFm2FpPF3OPqkNdM/cArHtw0Z1LuSV36S11XzaeExsPtDh991h5BTcI1fDa5WqeZXnMtudm/2ic3JzDbIstCC9XmqW7FEDLGMo/29YjiDQGtAAGQA3AcEL7QqFIhCEIQq3H8OdNEWMI2gQ4B3RNuo29/EBQ9GcFfAHl56WyAL7Rs3a5z3bi7nWy6mtV8hdraiFHrqFk0bopGB8bwWuadxB6loHT7VlLQudNEHS0ZzDhm6MfVkA6vtbuNl0Mvl7Lix3LcchYbLhFVyIsLoLSTU9SVJL4r08pzvGBsE9sZy8iEg4hqPrWf4b4ZW/eLD5OFvVWNmY5KykLXzZSNziO4n4r1biEg3SP/ADFNH/CXEr25Bv8Aqx/FW+Hajax5/eyQxN68y8+AGXqukxHWi6C8aH5SIMYm/wC6/wA/7LYWr/Qirq3NnqHvjpAbgHJ8vY0Wu1v2vLinjRvVHR0pD3AzzD2pLbII62x7h43TsGKOQxmzWjsnNklHuPdUv7F0f+Xb5u+KyNDqT/Ls9firqyLKbw28PhM8aT9R7lVLdFaUf9PH5XXvHgVON0EQ/A34KfZFl0MaNy4ZXnUnuqrDdG4YXF7WAyOJJcbXz4dTR1WCtQiyytAAWCy5xcauNUIQhdWUIQhCEIQhCEIQhCF//9k="/>
          <p:cNvSpPr>
            <a:spLocks noChangeAspect="1" noChangeArrowheads="1"/>
          </p:cNvSpPr>
          <p:nvPr/>
        </p:nvSpPr>
        <p:spPr bwMode="auto">
          <a:xfrm>
            <a:off x="63500" y="-366713"/>
            <a:ext cx="1905000" cy="75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70" descr="data:image/jpeg;base64,/9j/4AAQSkZJRgABAQAAAQABAAD/2wCEAAkGBhQQDxUQERASEhUTExYVFhQTFhYUExkgFhshFBsYGBgaJycfGhovIhgeKy8iJCgsLDgsIB8xNTAqNSY1LCkBCQoKDQwNGQ4PGjUkHyQ1NS81NTUsNS41KTUqLzQxNSkyLDQqMjUsLDQ1KjQwMDY1LCkuNSwsLDYsLCw0LCw2Nf/AABEIAGEAWAMBIgACEQEDEQH/xAAbAAACAgMBAAAAAAAAAAAAAAAABQQGAgMHAf/EADcQAAEDAQQGCAYCAgMAAAAAAAEAAgMRBAUGIRITQXKxwSIxNFFTcYGhFTIzUmGRQqIWJBRigv/EABsBAAIDAQEBAAAAAAAAAAAAAAUGAAMEAgEH/8QALhEAAQMBBgUDBQADAAAAAAAAAQACAxEEBRIhUbETM0FxwTFh8BQ0UpGhgdHx/9oADAMBAAIRAxEAPwC7X1fEzLTI1szwA6gAOQyUH47P48n7WWIO1S7/ACCXr5/abRMJngOPqevunOGGMxNJaPQdPZTvjs/jyftHx2fx5P2oKFR9TN+Z/ZVvBi/EfpdOu2062Fkn3NBPnt91JSHBtp0rOWfY4j0PSHEp8n6yy8WBj9Qk60R8OVzNCo15WnVQvk+1pI89nuuf/HZ/Hk/atWM7To2cM2vcB6DM8lR0uX1aXicMY4ig11Ry64GmIvcK1OynfHZ/Hk/aPjs/jyftQUIJ9TN+Z/ZRXgRfiP0ntx3xM+0xtdM9wLswTkcivFEw72uLe5FCa7ke58Di41z8BL17Ma2VoaKZeV5iDtUu/wAgl6YYg7VLv8gl6VLTz39zumGDlN7DZZthJa5w6mkV9ajksE4uOzayG0t26sEebTpcknXkkWFjH61/hIUZJie5unkKw4KtWjO6P72+7c+BKuy5ndFp1c8b9geK+RyPFdMTXccuKzln4nf4UvXtHhmD9RsqTjS1aU7Y9jG+7s+FFXlLva06yeR/e808hkPYKIli2S8W0PfqUfs0fDhaz2Wb4SGtcf5Vp6GiwTi/7Nq2WdndDU+ZNTxSdVzxcJ+DtsuopOIzF33THDva4t7kUIw72uLe5FCabh5Du/gIBfHOb28leYg7VLv8gl6YYg7VLv8AIJele089/c7o/Bym9hsrPgcdOXdbxKQXhZtXM+P7XEDy2eyf4G+eTdbxKjYysujaNPY9oPqMjyROWLFdscmhP9P/ABYI5MNuezUD+BIV0B15/wChrq56rr/7fLxXP0zN5/6Wornra/8AmleKou+1fT8T3b/eiutln42D2P8AOqWKVddm1k8bPucK+XWfZRVYMF2bSnL9jGe7sh7VWWyRcWdjNSr7TJw4XP0C2Y4+rHuHiq2rLjj6se4eKrSvvP7t/wA6KmwfbM+dUxw72uLe5FCMO9ri3uRQj9w8h3fwEIvjnN7eSvMQdql3+QS9MMQdql3+QS9K9p57+53R+DlN7DZWfA3zybreJU7Gtl0oWybWOp6Oy4gKDgb55N1vEqyXxZdZZ5GbS008xmOCZ7HFxbsLNa7oBaZOHbw7tsuaIQhKKZEK74LsujAX7Xu9m5DmqQum3XZdVAxn2tFfPrPuj1xxYpy/Qb/ChF7SYYQzU7Kr44+rHuHiq0rLjj6se4eKrSw3n92/50WqwfbM+dUxw72uLe5FCMO9ri3uRQj9w8h3fwEIvjnN7eSvMQdql3+QS9W288JSSzPkEjAHOqAa1UX/AAiXxI/7INPd1qdK5wZkSd0ThttnbG0F3QLZgb55N1vEq4JFh24XWZzy5zXaQAGjXZntT1M92RPiszWPFDnugFvkbJOXMNRlsuZXrZdVPIzYHGnkcx7FRVdL9ww6ebWMe1tWgEOr1jy/CXf4RL4kf9ksWi67QJXYGVFckfht8BjbidnRKblsustEbNhcCfIZngulKu3Bhl1nlMj3Nd0SBo127c1YkwXRZX2eE4xQkoNeVobNIMBqAFTccfVj3DxVaV5xDh99pe1zXtbotp0q99diU/4PL4kf9kGt9gtMlpe9jKg/6RSx2yBkDWudQpbh3tcW9yKE8uvCUkUzJC9hDTUgVr1Ec0Ixc8EkELmyChr4Qy85mSyAsNcvKh31ekzLVIGSPDWFp0QcqZbO7NbcRX1IZBqZHNa2NrjQ0+bPmFumu10lrtFWO0XxOAdTKtBTPzCgWa6pP+LM50b9Jxja0EHSo01NB3dX6QuX6msjQTQlx65Ya5f5yRCPgUY40qAB3xU2zU6+rxkbZbO5sjg5w6RBzOW1SL+vqSNkUcZo+RoJd1nOgy/JKi35Y3uslnaI3EtbmACSOiOtb7/uiR7IpY2kuja0Fv8ALKhBA20OxaZDaKS4K+jNs6e6oYIax4qert8qrVNYLRC5pFtaXdZbI8gD0dWo9FsxTeMjGQlkmiXB2kYz0TQN6jtGZUC83vtdKWN7ZMgX9KlB3A0AHmt+ILtk1FnYGFxY1wdojSp8qqe93ClENcOVDV2o1HrqrGtHEjMtK51GWh06aKPbbfLAWFls1xP8eun4Iz60zv8AveXWR2eI6Dnhukdo0sgK7FEvO6XWeaOazxkjKrQCaEdeWwFSL9sMjpI7XCwkgNJYR0hTMVHrQr2k7GStzGYyFTl1IJzz6rysLnRuy9DmaDPoCFHt5tFhLHmcytcaEOrTvpmT+wpGJb3eDEGOdHHI0OL2jpZ7B+QM6flRrxmntxZGLO6MNNSXVpnlUkgZJhfQliEbWRiaFoaHMLQ49HLhtXZLiyXhF3Dyp6nv701XOWKPiAY86+n+Paui03FO8z0ZahNHtbIXCTq6w0jv/KFCsF3uktjZIoHwxtIJ0qjq66V7+5CI3Y5xjcCOvvQ9q50WG3taJBTT2/tMqq6IQhFEPQhCFFEFCEKKIQhCiiEIQoohCEKKL//Z"/>
          <p:cNvSpPr>
            <a:spLocks noChangeAspect="1" noChangeArrowheads="1"/>
          </p:cNvSpPr>
          <p:nvPr/>
        </p:nvSpPr>
        <p:spPr bwMode="auto">
          <a:xfrm>
            <a:off x="63500" y="-450850"/>
            <a:ext cx="838200" cy="92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74" descr="data:image/jpeg;base64,/9j/4AAQSkZJRgABAQAAAQABAAD/2wBDAAkGBwgHBgkIBwgKCgkLDRYPDQwMDRsUFRAWIB0iIiAdHx8kKDQsJCYxJx8fLT0tMTU3Ojo6Iys/RD84QzQ5Ojf/2wBDAQoKCg0MDRoPDxo3JR8lNzc3Nzc3Nzc3Nzc3Nzc3Nzc3Nzc3Nzc3Nzc3Nzc3Nzc3Nzc3Nzc3Nzc3Nzc3Nzc3Nzf/wAARCACbAH4DASIAAhEBAxEB/8QAHAAAAgIDAQEAAAAAAAAAAAAABQcEBgEDCAAC/8QAQRAAAQMDAwEFBQcCBAMJAAAAAQIDBAAFEQYSITETQVFhcQcUIjKBQlKRobHB0RUjJGJyghYX8DNTVmSDkpOiwv/EABoBAAIDAQEAAAAAAAAAAAAAAAIDAAEEBQb/xAAwEQABBAAFAQYFBQEBAAAAAAABAAIDEQQSITFBURMiYXGhsQUUkcHRMlKB4fBCI//aAAwDAQACEQMRAD8AeNer1eqKL1fKqycYoJf9QxLSwtTrqAUDKiT8KfX+KVLK2JtuRNaXbIq8+1HbK3lpQnxJqv3PVsKK6llshTquEIPzKPkOtK+66vu2o54h2crSlasF4p5x4juSOvnWqSxOtiHIliiSZExYxIuLiCVLPgknurJM6ZxDC4MJ40uupvQeqtrmCyG5gP8AaK7XvXCICf8AEywheM9gyAV/WhF41i7BgtuyO395eG5uOp0529xVjgVVrBpe4quzT91iOBlvLqu1UFFxQ6Dr488+HnWu5adv1znPS5DTO9ZJAU8AEjuApTMJhDOGSzZq1JzaeQr1VHET5LZHRO2n1JVmka0cgS4SJZeS1JjJcU424r+2T5d4oi7rhdsmIZmOvIbdG5l/hbbifHx8KquoNN3KYqEY6GVFmIhtX9wA5H61AkhSLMqzXEFycwvfEDQ7U4PVJx06mpDg8K9jHxv8DROnQ/x7KPxEzXODhpxY9E3YerW1MIfcWy5HV0dQrA/irBCuUWaAWXBux8quDXPdqYv9qc7aPDkdmof3GlJyhweBH70QcvirW4h+1KdjDOXrZLBSGz4tnuHp0/KnMhxET8kcgkH+3rZV27HNBe3Kf91XQIrPfVC0fruNdUdk6rDqfmQv50/yPOr004lxCVoUFJUMgjvrTHKHktNhw3BVkaZgbBWyvVgGs05CvVhXSvFWBUK7z0wIanTjd0TmgkkEbC48Kw0uNBCdW6jYssRxSnAFAfEe8eQ86UVy1mxNdSU2dD5B+D3pW7BPgkDr9aGauv7t7uaylf8AhW1ENj7571H17vAV86VjtKlu3CTgxoCO1UD9pXcD/wBd1CMBH2RxWKFngXtew05PKzuxT3SCKHbko7e9QTrVbmIqfd2bi+ntHOwaASynuTg5ycd/lVYdv94dz2lzk+gXgflUWfLdnTHZb5ytxRJ8vKtG0rIA6k4ro4T4bBDFb2jMdSa5/AWSfFSSPppNbKyyZMiLo9rtZDypFwkbisuKyG09ADnvODVdL7p4U86R5rNHdYqDcuHBT8kWMhOB4nk1X+e+r+HRsMXaEfqJP49FMU93aZb20VrlQ3r1dLfEhPKR2cJvt1pJwgeeO+mjpjRkS3xwdhRu5Kjy4s+KldarfsktqFR0yXU7luqK1Z7wnhIpgaguotcUlJCVFJVuV0SkdTXn5izvCQ9xmgA5P310C60QNBwHedr5BbRZLftwGD69orP60Fvmj4k6OpBQH0/ccGSPQ91UVPtMUu5JQluSWFK29v2gznOM7fD601bLNVOi7nMdog4URwD50PYR5xG6IxuOoIr7IxJbS5rsw5SWuLTukZKEuwW5kPdlhxY2usH7pVjny9TVw0TriNNfXHw61gZLTpB/3JNG9eWRq4293cnh0bFY7lDlKvXNIZhx+DNDjayh9hfCh4j9q04bCDE5sxqZnPUcWNteVmlnOHIO8Z46LqdtSVIBQQUnoa+qpfs91I3d7c2hRAXjG3PyqHVP7irmDmnQyF4pwpw0PmmOFajYrHQc80rfazqAssmGwvC3MtDnoB8x/ambLe7CK66fsJJFIrUeqeyu8hlFvjPKYVs7Z3k56n8yaXIHyTsjY3NXeIuttkLnNZEXONXoqc2y44D2bLih/lQT+lWZVtnsaUjxYkN5x6c6X5ASg/CkDCUn8j+NR06ru77zbLC2Wd6ggBpkDGTipOrr5cGr26xFmONtNIQhQScZVjJ/WtmIdjJZmRFjRWu5O3XRYoxh443OsnhDEaZvbg4gOAeeB+9TbdpO6puEZUlhKGkuJKiVjgA80EcuU9z55sg/+oRRTSDzz2o4gdfdWlO5SgpwngJPjT8V862F5Lm1R4P5QQ/LukDQD6IjfdNXa4XiVLbTH7NxeUbnwDj0odJ0ndI0Zch0xdjaSpQS8CcCg8pZflvuKJUVOKOSfM1o2J64APj30WHgxbI2AyCgP2+m6GWSBznHKb8/6Tv9lSkm1RQnvZ/MK5qX7S2HXbVJS1nK4ywnHUY5NVP2VXXsMxXTtcYcyoH7i++mleoXvsJSUcuJ5SPHxFeflY6pWblrs1eF2F143AtaeCK8lzZZi0LtBU6R2aX28k9B8Q/KujNNKQbaAn5wtW8H1/jFc+6ktSrTdXWAkhlwlbB8U56fTp+FMn2T3x2WjsJLhU62otqJ+0n7J+nSujjj2hixjNRVeV8/YrHg+4XwO33+iuc2b77aZKiACh3YB38Yrn+9tqVeZ62Wlqa7dXKUkgeWae+qIqIjKpbatoVytPdkAnNJ9q6S7fpyNPgrSFSZrwkBaQoFR5T+ST+NZMDLPFiXmrdoPA7n2WjGNjdG0XQ1O3kFp0JdVWq+tpUsoakYQe4Bf2T+31roSG8JMVt5PG8ZPPf4Vz4jVr6yDLt0GRjp/b24/CnNoS5IuNpS6ngLSFhPhnr+dPxHaMxWeRmUOFb3ZH9JeHLHRFjXXSJ6ic7O2OEnqoD6VzNId7WQ+8vkuOKX+JJrpDV/NpUCoIBJyo93B5pBuWq2obUsagiLKUkhIaPJ8OtNwU0ceLfn6AbE9UGMY58Ta8VqsLGb3a+3SUNuOhSVK4CgCf3GK1310v3mc4ftPq/WmFZtOtX3SFvQWzlthLgUj50KVySPrVal6EuSHCGJUdxI5y6ShQ9eDVwfFcO7EGSY5SLaL2Ou9/wlyYKURBrBd0fTZVOjWkZDEW7qflPNtNpjufE4raCccDNHbZ7OpclQ94kEjwjoJ/8AseKuFr9m0RnapcRtRBzmQoqOfSmYr4thpozHEC++g+5QwYGZrg51CuqS6DkDJGSM8c197FEdD+FdDxtHxGsf9ik+DbQFSjpeKftq/wDaP4oR8VxVd2H6uCb8hHzJ6JHKvUeFeLfOhHeG4yG5SNpSVY4Iwe/pT101dG7hAa2OhzCQUrB+dJ6GoMnR0F8YWlpf+tpJqKzZpNiCVQm09k3kjs8nA7+PCuPPO+JzJOyIrQm70/pbooh3ml411GlKH7QtLt3OGpxoYJO5KgPkX/BpYaOuZsWoC3LJayrs3N32FA8Z/wCunNdARn2LjFyMFKhhaD9k+FK/2j6OUtxUyGjc+BxjjtEjuPmK1xyRsaY3H/yk5/afx7FJlY8kSNHfb6hGfaJqBkafJbVyts7R95ZGAB495pXwvj0VckHnsZbTifIEAfzWmLboUmK24/fGo6gMFl5tRLZ8OvSjNttkBNkvDSbzHdbcSyVupQQG8KVgkZ5z+1OqPDMNuzOzNJNEbED2We5J36ChR58FUP4pueySbstZSVcNlaPzBH60vjZrZ/4iifVlX81ddARY8SHIRFnNzEl0lS2xgA4Txz6VPjeMidhQWXYN7FV8Pge2ajtRTI1O2HbWsH7wH48VzSsFtamz1QopOfEHB/SupLiz28F9tPzFJx61zbqiIYWoJqAnCXF9qn/Srn9c1pwBy4xzf3D2UxwzQggbH3TJ9k93Qm2NsuryWiWlnwGcpP4HH0pmrCNm8oCgkZHFI72YFpciYhZxuKM+madVvie6MdkXlvDuKu4eFc8h7MZNCBbbu+hOq1RkOgY871X0USFe460D3ghlZ8eh57q3KvMLO1tZdX4NpJNQI6xFlPwzG7dltW4EJBKN3OMUbjFCmgpDewHuKcGkYWSeQZQ4aeGv4TpWsabr1UL32Y7xGgLH+Z1QSKwWbq7yqS0znuSnJH40UFZrX8uXfreT6eyX2gGwCGe5T++5L/8AjTUd+XMt6kKlrbeYUcFQTtIo1QR0f1G7pRn+xF5V5qpGIj7IDsycxPX3Rxus27ZaprKrVJE2ICY6jhxsdB50TfbZucL4TlDicpUO6pLjaXGy2pIKCMEGhFo3QZr1ucPw53tHxBoDGIJMh/Q/0P4KvMXtzf8AQ9UmvaJYFW24GWhva26spdSPsr7iPI0KtwKNH3h3/vH2WvwOf/1Tj9oNqRPtzm5OQ6go/wBw5SaTbjqWdHR4yT/cenOF0eSQP5TW7CyvfGMM6yWuH03+ywYiJrXmXgg/Xb7oKDjGB500/ZNDLttcURkOOLUPoUj9qVgHUA9BT79mtu9ysjQUDkNgHjvPJrV8bPaRshH/AEfYJXw0ESOeOB7q6EcUqfaLbLbDdXMnWtUlII+NtZQtCCSeoI4BJpr0G1Nam7nbnELRvO0gp71A9a5+LjJqQXbenTlb2mwWnlIqNeLZa57M20Mym04KZDLy9wUk4OQcnmnTp6/JlQ2e0C1hSQptwJySk9M+dIG8Wx21XF2I8Cdpy2s9HE9xH70zPZff2xAaadILkdPZOp79o+VQ+nH0oviETY2x4qFxrYk66Ha/yk4SRznPgeADwPFMG5sqjqVcY6iHEpwtBGQsVvhSpLwSXI21JAO4OAitqZUZ9slLrakkYxkVDVBkNNqNtmKQnGUtqAUn6eFIILX9pFq0jYEfVaRRGV2hRYV4EUFhy0x8qmOSS+eClaCQPQAYqS1c0Kd7N1tbIPyKcGAqnMxcbgL0/wByhMbhspzq9ja1dyUk0L06j/Adsv53VlSj9akXCawzHWCoLUpJAQnknioNhlpZZ9zk/wBt1B43DG4UmSVgxTLOlH6mkQa7sjSOEigt4y1cYMhPCt2w+houSkAq3ceOaDPLFyuzKGjuajHcpQ6Z8KLHuBjDAdSRX1UhFOJOy3akwbb3A9onB+tINP8ARkyJqbq5MO2U4pptjAGDjJ9cj8hTq1zcm4cA7lAdmkuq+g4/M1z0pa3nC4Qd61FXHiSf5rTgYu2xEzgSAABY6jVZMXJ2bGDc67q36eRYLjdG40KzPrWBvU5IeJCQPLPjTxtMb3OC02B8WMq9aoPsv0v7kz7zKQC84Atfl91P060yugpMbGyTukaSQNBZvzKcC5sQa4UeaX1g14jis1g9K2KlQfaBpFF1jF1kbFp+JC8fIrvz5GlcNOahtj4eisq3p+0w5nP6V0YoBQKVdD1FVDVWlTMaU7BddZWnlJaVhSPTuI8jWJz58LYiAMZ3BF15eCt0UcxBdo4bFUfSGqy5MXEvjaDJQr4CsBAX/lPgr9aaDF/g9mAUuNjHy7cj8qQ98tc6HPS5fEuvNH4VSmgPiH4cEeBHjXrmzcrbHafh3KRIt7o/tvoWePIjPFX8oztA/CyNbn4qxfgePJCMS4NImaTX1/lPVeo4nbJQG3Dk8k4488daJFcSY18Sm3Wz3HBFc0QV3GVcmvc3nXJhzsJd+I4BOOfIHijKda3mNvZfQypxB2q3IwQfPFNfgsWx2S2vvcbf4IG4yFwzEFvqnkZNqgO4R2SFnqUI6euK2vot9xQMuNLI6KSoZHpSFvF71A04wp+SlkuNh1tDOMYPTNbo+otRCA5PSplcZtYQpbqR1PcPGk/K4kxgkMynYbeqb81DmIGawnUbPEGd8x4o+6XBXxIututMZaYuwlIz1wB5k0lBrO+PqS232AUo4AQ1k58q1XePe5DjbE6SqRLcG5MJo7igeK8YCfQ5/egGAkidlcWxk83ZpT5tr290F1fwEY1RdZ+rJbsO0NKfYQQp57OAs9w56JH51M0RoSV/UkyLgEFTYBQhKtwTn7R8+OBU/Q2ipqUpXOdUEBW4NpUQ2j16bj+VNKFFZhtdm0MeJ8TVtL3AwYc1FyeT118eqgYCRLKO/wADovuJGbjMpaaThKfxJrcQe6sprNbWtDQAOFCSTZXqwaE/8SWnt+x99R2m4J2hKjzu2+H3uKnRZjEqO2/HeQ404MoUnoqioobCkEZrGKEXPUtutsoQ3HHXpm3d7tFZU87t8SlIJArNo1DFushcdpicw8hG8olxFsnGcZG4DPWplIFqswJpbblZ4c9Kg82kKV1IHX18aqT2ilQFO+4pBjO57VhIyhfqk9D5irLd9S2y1SkRJDy3JjidyIsdpTrqh47UgmtUDVtqmTkwCt+LNWMojTI62VrHkFAZrLLgGyAkAi+n4TWz5SOfNK67aHW1ITItKzFeQoLS08CEhQ5GD1H51E1Fp6ZcG03FiLsllOJEdJSSs/eSc8+nWnAjUdofu7doMj/HOZKWHGVpJwCSfiA7ga23c2y2QHp09ptEdoblqDecDPlQNix0b2uElkbWNa6HqhcMM9rhlq+nXqktdtP3G5yra0ywppCIbaXHXBgNnvHr5VMn6dnzUxrZDQIttjdHHSCt5XeraP3pmz7nYrZbmri/GX7o8gLS6iOpSQD03Y6UahmI7EakxEthlxAcStIAykjIP4VTY8aMtuADdtL/AJ81ZEBLjRJPjwl7p3RIhIzEZX2qx8Ul0YP+0HoPSrXaNKQ4W5a0hS1HKiO8+Z6mpli1Bbb+265a5HapZXsXwQQfrUpu5R3Lo9bUOEyWWkurTtOEpUSBk9M8Go3Ad8vmcXE9URmFAMAA8FJKNre1v4MDAwOn0qvx5WoEXNqO7HS7GWUFb4QE7BhW8HnryjHoqiy7nETdG7Wt5PvjjReS137AQM/j+hrN0uLNsjGRIbeU2MlRaaK9o8SB3VvaMulJJ15UxIwK+qD6f1Ha9QsOO2qSHktK2rGMFJ7sjwNbLnfYFqeaZmuKSt1KlJAQTkAgH9RULSNKUBBFgqOxanRqC4XBwhKHozTDQB5ASVEnHccrqJA0hBhSIrzZKvdgkBKhkHCEpB8j8Gc9+TVmwK8QAnyq85VZAqDdLPfbJqedqPTzDM9uelHvUN1WxfwpCQUK6dAOD50W01rKFfJblvdZfgXJsZXDkp2q88eNT5My8szXkN2tp+ICOycRJws/CM7kkYHOR1oOzp6dcNYM6iuaGoqYrHZMMNK3qWSSdyz9en50ywW95Loh3dQf2cES9Z6ulyMGSl1tsZ6pRlzp5fCPwq+ybZAmvsPyojLrrB3NLWnJQevHh0qrT9N3G26kd1BppxlS5KdkyE+opS9/mSoZ2n6H8zRxideHC2lVpS3kjeVyRgDvIwOfyqpDmOYKRihTgqfqR1xn2tWVxlhchaIru1pCgCr4FeJx51M9oNxmv6Murb1mkx0KZ5cW62Qn4h3BWanXCwTZPtDtl7bDfucaO4heVfFuKVAYH1FEta2yTeNL3C3Qgj3h9sJRvOE5yOp+lGHjMw9KVZTT1HZt4uugmYPBL9vSgZ+9s4/PFVPT15emezCFDiKUidJWLe2DjKdxwVY8k5P0phWSMuFaIUV7HaMsIQrByMgAGqhprSEu26xuU18pFs7dciI2FZw4vqrGOCASPQ1THNog+atzSCCOdFoixW9He0GOwwkN2y7xktpHQIebAH0yAPrmiujXUOq1DqF5WGpU1YQpXQNMjswR9UmpHtAsD9/sfZ28pE+O4HoyyrbtUPPu9ajL05Ma0jatPRezDWEIuDhVypPzO445K1Zz6k1Zc1zQSdToVA0tJA2GyrFyizVwf+YDKVmcmSH22f8AyQ+EIx5jK/8AdTDM1i5afVNirCmn45WhQ7spNaLhpaxXFanZlsjuuKQGy4U/FtAwBny5oRpOxXWyW67Wd/s3IG5arertSVBKs5SrjjB5zk9T4VRc1w8vZQNcDXX3VXZhvaas1j1haWVbPcm0XSOjotogErwPA8+XXpmiWsrhHuMqzzIbiXGXojqkqHhubq56ct7kDTkC3y0oLjMZDToHIJAwfpVFc0Bcod5Wm2Otf0dKFqjsOLI7FS1JJSBjgcHpxzRhzXO7xQFpa3ui0w7unda5QytOGlEFCykggHvHNUzS8iS5pq03J1q4uSDC7dcpctRQtQbz8Sd2CCfKr5JQl2M62sZStBSRnHBFQrNDjwbFDhxW9kdphKEIJKsJA6ZPJpDTQTnCyqYtcpv2cJ1MLjLN19wE4umQvsyop3bS3nbt7sY6edFbeXb7qO7NTZMlEeE3HQyww+toArRvUslJBJJOOTgY9a3osdvTKVbw057k2Q4mN27nZgk5+XdjGfs9PKt95t0VMhVxaS4zLUgMqdZdW2VozwFBJAOMnBPTJx1o7tAqoZk116BFcmzCGNRKgdsH1IL7HZKXtO0jOCQM9fg69asLMiRbtcMWpqS89ClwFvlp5wrLKkKSkbVHnB3dCT0rbOsNtbtkZpqOptMV4yWih5aVB3arKyoHKidxzknOaJWm1Q4i1zWWlGU+hIceccU4tQAyBlRJA8qjiALUYLKEXEuXHWjdqkSZDMJuCX0tMPKaL69wGSpJCsJ8AR15rTqNMm1Rrbb4dwm9lPuTTK3lu7nG2yeUJXjIzjGScjxoxfbdFltNyXkK94jAqZdbcU2tBPBwUkHB8OlaG7bGuNoXHnB19G/tAXHllSVJIKSlWcpIPgRVDYFWdyFAkoVbNU2qBGkSlQ57bqH2XJC3ACkbgsKUSpJ4xwQDu5odpO9v22MtF2kvyG34hmx1uublfCopW2PT4Mf6qsNjt0Zcn+pOpW7MSlTSXnXVLKEbugyTjOBnHXAzWDYLWuPbWVxtzcF7fHBcX8J56nPxePOauxVFVRGqAadXcXUapj3aXIceYWhYAeUnsVKZDhSgjGACrH0r5sP9Uk23T1xjuzG0dih64PyZRWh9stZOEkq5JIORjgfSrXHtsREy5upawucU+8Her48ICR38cAdMVlu2xEWFu2paIiNsoaS3vV8gAAGc5P1NU5/go1hPKr1ovsgao7GdIzHuzRciMk4McoxhJ8NyClXrmtLEufZrxNnuSn37MZZjPsuKK/deElDiCeQnKiFD0Pcas93t0SXHbQ+zkMuNuNlKikpUDwQQQf5HFbWrfFQmYgNZRKcUt5KlFQUSADwTwMDoOKljdXRGloCyxNuunhLg3F5uczIdWw72pKHAlasIWOikkceXHhUrTT8i/sou8susMrb2MxUOkAc/EtRB5JI48B6midotsS12tqDBaLUZtJCUb1KwM+JJNfVjiMQbWzHioKGk52pKirHJ7zQk2CiaNV//2Q=="/>
          <p:cNvSpPr>
            <a:spLocks noChangeAspect="1" noChangeArrowheads="1"/>
          </p:cNvSpPr>
          <p:nvPr/>
        </p:nvSpPr>
        <p:spPr bwMode="auto">
          <a:xfrm>
            <a:off x="63500" y="-671513"/>
            <a:ext cx="1123950" cy="1381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50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40"/>
          <p:cNvSpPr txBox="1">
            <a:spLocks/>
          </p:cNvSpPr>
          <p:nvPr/>
        </p:nvSpPr>
        <p:spPr bwMode="auto">
          <a:xfrm rot="18805995">
            <a:off x="931764" y="2889935"/>
            <a:ext cx="63388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BE" sz="9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ＭＳ Ｐゴシック" charset="0"/>
                <a:cs typeface="+mj-cs"/>
              </a:rPr>
              <a:t>DRAFT</a:t>
            </a:r>
            <a:endParaRPr kumimoji="0" lang="en-US" sz="9600" b="1" i="0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ＭＳ Ｐゴシック" charset="0"/>
              <a:cs typeface="+mj-cs"/>
            </a:endParaRPr>
          </a:p>
        </p:txBody>
      </p:sp>
      <p:sp>
        <p:nvSpPr>
          <p:cNvPr id="5124" name="Rectangle 41"/>
          <p:cNvSpPr>
            <a:spLocks noChangeArrowheads="1"/>
          </p:cNvSpPr>
          <p:nvPr/>
        </p:nvSpPr>
        <p:spPr bwMode="auto">
          <a:xfrm>
            <a:off x="147638" y="1820978"/>
            <a:ext cx="8682037" cy="622420"/>
          </a:xfrm>
          <a:prstGeom prst="rect">
            <a:avLst/>
          </a:prstGeom>
          <a:solidFill>
            <a:srgbClr val="EBF0FF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6" name="Text Box 38"/>
          <p:cNvSpPr txBox="1">
            <a:spLocks noChangeArrowheads="1"/>
          </p:cNvSpPr>
          <p:nvPr/>
        </p:nvSpPr>
        <p:spPr bwMode="auto">
          <a:xfrm>
            <a:off x="2835220" y="6184328"/>
            <a:ext cx="2376308" cy="277756"/>
          </a:xfrm>
          <a:prstGeom prst="rect">
            <a:avLst/>
          </a:prstGeom>
          <a:gradFill rotWithShape="0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3175">
            <a:solidFill>
              <a:srgbClr val="000A5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200" b="1" dirty="0">
                <a:latin typeface="Arial" charset="0"/>
                <a:ea typeface="ＭＳ Ｐゴシック" charset="-128"/>
              </a:rPr>
              <a:t>Work in progress or planned </a:t>
            </a:r>
          </a:p>
        </p:txBody>
      </p:sp>
      <p:sp>
        <p:nvSpPr>
          <p:cNvPr id="5152" name="Text Box 39"/>
          <p:cNvSpPr txBox="1">
            <a:spLocks noChangeArrowheads="1"/>
          </p:cNvSpPr>
          <p:nvPr/>
        </p:nvSpPr>
        <p:spPr bwMode="auto">
          <a:xfrm>
            <a:off x="263095" y="6184328"/>
            <a:ext cx="2376308" cy="277756"/>
          </a:xfrm>
          <a:prstGeom prst="rect">
            <a:avLst/>
          </a:prstGeom>
          <a:gradFill rotWithShape="0">
            <a:gsLst>
              <a:gs pos="0">
                <a:srgbClr val="92D9F6"/>
              </a:gs>
              <a:gs pos="50000">
                <a:srgbClr val="FFFFFF"/>
              </a:gs>
              <a:gs pos="100000">
                <a:srgbClr val="92D9F6"/>
              </a:gs>
            </a:gsLst>
            <a:lin ang="5400000" scaled="1"/>
          </a:gradFill>
          <a:ln w="3175">
            <a:solidFill>
              <a:srgbClr val="000A5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200" b="1" dirty="0">
                <a:ea typeface="ＭＳ Ｐゴシック"/>
                <a:cs typeface="ＭＳ Ｐゴシック"/>
              </a:rPr>
              <a:t>Work finalised or near closure</a:t>
            </a:r>
          </a:p>
        </p:txBody>
      </p:sp>
      <p:sp>
        <p:nvSpPr>
          <p:cNvPr id="5136" name="Line 11"/>
          <p:cNvSpPr>
            <a:spLocks noChangeShapeType="1"/>
          </p:cNvSpPr>
          <p:nvPr/>
        </p:nvSpPr>
        <p:spPr bwMode="auto">
          <a:xfrm flipV="1">
            <a:off x="257827" y="1580622"/>
            <a:ext cx="8609950" cy="0"/>
          </a:xfrm>
          <a:prstGeom prst="line">
            <a:avLst/>
          </a:prstGeom>
          <a:noFill/>
          <a:ln w="38100">
            <a:solidFill>
              <a:srgbClr val="F2632A"/>
            </a:solidFill>
            <a:round/>
            <a:headEnd type="stealth" w="med" len="lg"/>
            <a:tailEnd type="stealth" w="med" len="lg"/>
          </a:ln>
        </p:spPr>
        <p:txBody>
          <a:bodyPr/>
          <a:lstStyle/>
          <a:p>
            <a:endParaRPr lang="en-GB"/>
          </a:p>
        </p:txBody>
      </p:sp>
      <p:sp>
        <p:nvSpPr>
          <p:cNvPr id="5137" name="Text Box 13"/>
          <p:cNvSpPr txBox="1">
            <a:spLocks noChangeArrowheads="1"/>
          </p:cNvSpPr>
          <p:nvPr/>
        </p:nvSpPr>
        <p:spPr bwMode="auto">
          <a:xfrm>
            <a:off x="6761877" y="1576931"/>
            <a:ext cx="58221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400" dirty="0" smtClean="0">
                <a:ea typeface="ＭＳ Ｐゴシック"/>
                <a:cs typeface="ＭＳ Ｐゴシック"/>
              </a:rPr>
              <a:t>2013</a:t>
            </a:r>
            <a:endParaRPr lang="en-GB" sz="1400" dirty="0">
              <a:ea typeface="ＭＳ Ｐゴシック"/>
              <a:cs typeface="ＭＳ Ｐゴシック"/>
            </a:endParaRPr>
          </a:p>
        </p:txBody>
      </p:sp>
      <p:sp>
        <p:nvSpPr>
          <p:cNvPr id="5138" name="Text Box 14"/>
          <p:cNvSpPr txBox="1">
            <a:spLocks noChangeArrowheads="1"/>
          </p:cNvSpPr>
          <p:nvPr/>
        </p:nvSpPr>
        <p:spPr bwMode="auto">
          <a:xfrm>
            <a:off x="1406428" y="1561752"/>
            <a:ext cx="36608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ea typeface="ＭＳ Ｐゴシック"/>
                <a:cs typeface="ＭＳ Ｐゴシック"/>
              </a:rPr>
              <a:t>2012                                         JUNE   JULY     </a:t>
            </a:r>
            <a:endParaRPr lang="en-GB" sz="1400" dirty="0">
              <a:ea typeface="ＭＳ Ｐゴシック"/>
              <a:cs typeface="ＭＳ Ｐゴシック"/>
            </a:endParaRPr>
          </a:p>
        </p:txBody>
      </p:sp>
      <p:sp>
        <p:nvSpPr>
          <p:cNvPr id="5140" name="Rectangle 11"/>
          <p:cNvSpPr>
            <a:spLocks noChangeArrowheads="1"/>
          </p:cNvSpPr>
          <p:nvPr/>
        </p:nvSpPr>
        <p:spPr bwMode="auto">
          <a:xfrm>
            <a:off x="186394" y="3706900"/>
            <a:ext cx="8686144" cy="258710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6464300" algn="r"/>
              </a:tabLst>
            </a:pPr>
            <a:endParaRPr lang="en-US"/>
          </a:p>
        </p:txBody>
      </p:sp>
      <p:cxnSp>
        <p:nvCxnSpPr>
          <p:cNvPr id="23" name="Straight Connector 22"/>
          <p:cNvCxnSpPr/>
          <p:nvPr/>
        </p:nvCxnSpPr>
        <p:spPr bwMode="auto">
          <a:xfrm rot="16200000" flipH="1">
            <a:off x="-339894" y="3934819"/>
            <a:ext cx="4205287" cy="952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 bwMode="auto">
          <a:xfrm rot="16200000" flipH="1">
            <a:off x="4942698" y="3935615"/>
            <a:ext cx="4205287" cy="793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 bwMode="auto">
          <a:xfrm rot="16200000" flipH="1">
            <a:off x="2319520" y="3953778"/>
            <a:ext cx="4222750" cy="19050"/>
          </a:xfrm>
          <a:prstGeom prst="line">
            <a:avLst/>
          </a:prstGeom>
          <a:ln>
            <a:prstDash val="sysDot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 Box 23"/>
          <p:cNvSpPr txBox="1">
            <a:spLocks noChangeArrowheads="1"/>
          </p:cNvSpPr>
          <p:nvPr/>
        </p:nvSpPr>
        <p:spPr bwMode="auto">
          <a:xfrm>
            <a:off x="2366211" y="3766757"/>
            <a:ext cx="4654061" cy="430887"/>
          </a:xfrm>
          <a:prstGeom prst="rect">
            <a:avLst/>
          </a:prstGeom>
          <a:gradFill rotWithShape="0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3175">
            <a:solidFill>
              <a:srgbClr val="000A5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tabLst>
                <a:tab pos="6464300" algn="r"/>
              </a:tabLst>
              <a:defRPr/>
            </a:pPr>
            <a:r>
              <a:rPr lang="en-GB" sz="1100" b="1" dirty="0" smtClean="0">
                <a:latin typeface="Arial" charset="0"/>
                <a:ea typeface="ＭＳ Ｐゴシック" charset="-128"/>
              </a:rPr>
              <a:t>TSD GLOBAL INTEROPERABILITY STANDARDS DEVELOPMENT: Messages, Data Model</a:t>
            </a:r>
            <a:endParaRPr lang="en-GB" sz="1100" b="1" dirty="0">
              <a:latin typeface="Arial" charset="0"/>
              <a:ea typeface="ＭＳ Ｐゴシック" charset="-128"/>
            </a:endParaRPr>
          </a:p>
        </p:txBody>
      </p:sp>
      <p:sp>
        <p:nvSpPr>
          <p:cNvPr id="31" name="Text Box 34"/>
          <p:cNvSpPr txBox="1">
            <a:spLocks noChangeArrowheads="1"/>
          </p:cNvSpPr>
          <p:nvPr/>
        </p:nvSpPr>
        <p:spPr bwMode="auto">
          <a:xfrm>
            <a:off x="190901" y="1851005"/>
            <a:ext cx="498647" cy="262607"/>
          </a:xfrm>
          <a:prstGeom prst="rect">
            <a:avLst/>
          </a:prstGeom>
          <a:gradFill rotWithShape="0">
            <a:gsLst>
              <a:gs pos="0">
                <a:srgbClr val="92D9F6"/>
              </a:gs>
              <a:gs pos="50000">
                <a:srgbClr val="FFFFFF"/>
              </a:gs>
              <a:gs pos="100000">
                <a:srgbClr val="92D9F6"/>
              </a:gs>
            </a:gsLst>
            <a:lin ang="5400000" scaled="1"/>
          </a:gradFill>
          <a:ln w="3175">
            <a:solidFill>
              <a:srgbClr val="000A5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tabLst>
                <a:tab pos="6464300" algn="r"/>
              </a:tabLst>
            </a:pPr>
            <a:r>
              <a:rPr lang="en-GB" sz="1100" b="1" dirty="0" smtClean="0">
                <a:ea typeface="ＭＳ Ｐゴシック"/>
                <a:cs typeface="ＭＳ Ｐゴシック"/>
              </a:rPr>
              <a:t>POC</a:t>
            </a:r>
            <a:endParaRPr lang="en-GB" sz="1100" b="1" dirty="0">
              <a:ea typeface="ＭＳ Ｐゴシック"/>
              <a:cs typeface="ＭＳ Ｐゴシック"/>
            </a:endParaRPr>
          </a:p>
        </p:txBody>
      </p:sp>
      <p:sp>
        <p:nvSpPr>
          <p:cNvPr id="37" name="Text Box 34"/>
          <p:cNvSpPr txBox="1">
            <a:spLocks noChangeArrowheads="1"/>
          </p:cNvSpPr>
          <p:nvPr/>
        </p:nvSpPr>
        <p:spPr bwMode="auto">
          <a:xfrm>
            <a:off x="779489" y="2173573"/>
            <a:ext cx="974360" cy="270000"/>
          </a:xfrm>
          <a:prstGeom prst="rect">
            <a:avLst/>
          </a:prstGeom>
          <a:gradFill rotWithShape="0">
            <a:gsLst>
              <a:gs pos="0">
                <a:srgbClr val="92D9F6"/>
              </a:gs>
              <a:gs pos="50000">
                <a:srgbClr val="FFFFFF"/>
              </a:gs>
              <a:gs pos="100000">
                <a:srgbClr val="92D9F6"/>
              </a:gs>
            </a:gsLst>
            <a:lin ang="5400000" scaled="1"/>
          </a:gradFill>
          <a:ln w="3175">
            <a:solidFill>
              <a:srgbClr val="000A5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tabLst>
                <a:tab pos="6464300" algn="r"/>
              </a:tabLst>
            </a:pPr>
            <a:r>
              <a:rPr lang="en-GB" sz="1100" b="1" dirty="0" smtClean="0">
                <a:ea typeface="ＭＳ Ｐゴシック"/>
                <a:cs typeface="ＭＳ Ｐゴシック"/>
              </a:rPr>
              <a:t>Ph. 1 Pilot</a:t>
            </a:r>
            <a:endParaRPr lang="en-GB" sz="1100" b="1" dirty="0">
              <a:ea typeface="ＭＳ Ｐゴシック"/>
              <a:cs typeface="ＭＳ Ｐゴシック"/>
            </a:endParaRPr>
          </a:p>
        </p:txBody>
      </p:sp>
      <p:sp>
        <p:nvSpPr>
          <p:cNvPr id="39" name="Text Box 38"/>
          <p:cNvSpPr txBox="1">
            <a:spLocks noChangeArrowheads="1"/>
          </p:cNvSpPr>
          <p:nvPr/>
        </p:nvSpPr>
        <p:spPr bwMode="auto">
          <a:xfrm>
            <a:off x="5401036" y="6201817"/>
            <a:ext cx="2376308" cy="277756"/>
          </a:xfrm>
          <a:prstGeom prst="rect">
            <a:avLst/>
          </a:prstGeom>
          <a:gradFill rotWithShape="0">
            <a:gsLst>
              <a:gs pos="0">
                <a:srgbClr val="0070C0"/>
              </a:gs>
              <a:gs pos="50000">
                <a:schemeClr val="bg1"/>
              </a:gs>
              <a:gs pos="100000">
                <a:srgbClr val="0070C0"/>
              </a:gs>
            </a:gsLst>
            <a:lin ang="5400000" scaled="1"/>
          </a:gradFill>
          <a:ln w="3175">
            <a:solidFill>
              <a:srgbClr val="000A5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200" b="1" dirty="0">
                <a:latin typeface="Arial" charset="0"/>
                <a:ea typeface="ＭＳ Ｐゴシック" charset="-128"/>
              </a:rPr>
              <a:t>Work </a:t>
            </a:r>
            <a:r>
              <a:rPr lang="en-GB" sz="1200" b="1" dirty="0" smtClean="0">
                <a:latin typeface="Arial" charset="0"/>
                <a:ea typeface="ＭＳ Ｐゴシック" charset="-128"/>
              </a:rPr>
              <a:t>Proposed for Approval</a:t>
            </a:r>
            <a:endParaRPr lang="en-GB" sz="1200" b="1" dirty="0">
              <a:latin typeface="Arial" charset="0"/>
              <a:ea typeface="ＭＳ Ｐゴシック" charset="-128"/>
            </a:endParaRPr>
          </a:p>
        </p:txBody>
      </p:sp>
      <p:sp>
        <p:nvSpPr>
          <p:cNvPr id="41" name="Text Box 23"/>
          <p:cNvSpPr txBox="1">
            <a:spLocks noChangeArrowheads="1"/>
          </p:cNvSpPr>
          <p:nvPr/>
        </p:nvSpPr>
        <p:spPr bwMode="auto">
          <a:xfrm>
            <a:off x="1770529" y="5580529"/>
            <a:ext cx="2657455" cy="261610"/>
          </a:xfrm>
          <a:prstGeom prst="rect">
            <a:avLst/>
          </a:prstGeom>
          <a:gradFill rotWithShape="0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3175">
            <a:solidFill>
              <a:srgbClr val="000A5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tabLst>
                <a:tab pos="6464300" algn="r"/>
              </a:tabLst>
              <a:defRPr/>
            </a:pPr>
            <a:r>
              <a:rPr lang="en-GB" sz="1100" b="1" dirty="0" smtClean="0">
                <a:ea typeface="ＭＳ Ｐゴシック" charset="-128"/>
              </a:rPr>
              <a:t>GS1/</a:t>
            </a:r>
            <a:r>
              <a:rPr lang="en-GB" sz="1100" b="1" dirty="0" smtClean="0">
                <a:latin typeface="Arial" charset="0"/>
                <a:ea typeface="ＭＳ Ｐゴシック" charset="-128"/>
              </a:rPr>
              <a:t>CGF Phase 2 Proposal</a:t>
            </a:r>
            <a:endParaRPr lang="en-GB" sz="1100" b="1" dirty="0">
              <a:latin typeface="Arial" charset="0"/>
              <a:ea typeface="ＭＳ Ｐゴシック" charset="-128"/>
            </a:endParaRPr>
          </a:p>
        </p:txBody>
      </p:sp>
      <p:sp>
        <p:nvSpPr>
          <p:cNvPr id="46" name="Text Box 23"/>
          <p:cNvSpPr txBox="1">
            <a:spLocks noChangeArrowheads="1"/>
          </p:cNvSpPr>
          <p:nvPr/>
        </p:nvSpPr>
        <p:spPr bwMode="auto">
          <a:xfrm>
            <a:off x="1763081" y="2521630"/>
            <a:ext cx="1346595" cy="430887"/>
          </a:xfrm>
          <a:prstGeom prst="rect">
            <a:avLst/>
          </a:prstGeom>
          <a:gradFill rotWithShape="0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3175">
            <a:solidFill>
              <a:srgbClr val="000A5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tabLst>
                <a:tab pos="6464300" algn="r"/>
              </a:tabLst>
              <a:defRPr/>
            </a:pPr>
            <a:r>
              <a:rPr lang="en-GB" sz="1100" b="1" dirty="0" smtClean="0">
                <a:latin typeface="Arial" charset="0"/>
                <a:ea typeface="ＭＳ Ｐゴシック" charset="-128"/>
              </a:rPr>
              <a:t>Project Report (incl. Op. Model)</a:t>
            </a:r>
            <a:endParaRPr lang="en-GB" sz="1100" b="1" dirty="0">
              <a:latin typeface="Arial" charset="0"/>
              <a:ea typeface="ＭＳ Ｐゴシック" charset="-128"/>
            </a:endParaRPr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3913270" y="6611779"/>
            <a:ext cx="201369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dirty="0">
                <a:ea typeface="ＭＳ Ｐゴシック"/>
                <a:cs typeface="ＭＳ Ｐゴシック"/>
              </a:rPr>
              <a:t>Version </a:t>
            </a:r>
            <a:r>
              <a:rPr lang="en-GB" sz="1000" dirty="0" smtClean="0">
                <a:ea typeface="ＭＳ Ｐゴシック"/>
                <a:cs typeface="ＭＳ Ｐゴシック"/>
              </a:rPr>
              <a:t>001 </a:t>
            </a:r>
            <a:r>
              <a:rPr lang="en-GB" sz="1000" dirty="0">
                <a:ea typeface="ＭＳ Ｐゴシック"/>
                <a:cs typeface="ＭＳ Ｐゴシック"/>
              </a:rPr>
              <a:t>– </a:t>
            </a:r>
            <a:r>
              <a:rPr lang="en-GB" sz="1000" dirty="0" smtClean="0">
                <a:ea typeface="ＭＳ Ｐゴシック"/>
                <a:cs typeface="ＭＳ Ｐゴシック"/>
              </a:rPr>
              <a:t>Dec 2011 DRAFT</a:t>
            </a:r>
            <a:endParaRPr lang="en-GB" sz="1000" dirty="0">
              <a:ea typeface="ＭＳ Ｐゴシック"/>
              <a:cs typeface="ＭＳ Ｐゴシック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28800" y="533400"/>
            <a:ext cx="647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B2C TSD Implementation Plan</a:t>
            </a:r>
            <a:endParaRPr lang="en-US" sz="2800" b="1" dirty="0"/>
          </a:p>
        </p:txBody>
      </p:sp>
      <p:sp>
        <p:nvSpPr>
          <p:cNvPr id="34" name="Text Box 23"/>
          <p:cNvSpPr txBox="1">
            <a:spLocks noChangeArrowheads="1"/>
          </p:cNvSpPr>
          <p:nvPr/>
        </p:nvSpPr>
        <p:spPr bwMode="auto">
          <a:xfrm>
            <a:off x="3109676" y="3087008"/>
            <a:ext cx="1309925" cy="461665"/>
          </a:xfrm>
          <a:prstGeom prst="rect">
            <a:avLst/>
          </a:prstGeom>
          <a:gradFill rotWithShape="0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3175">
            <a:solidFill>
              <a:srgbClr val="000A5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tabLst>
                <a:tab pos="6464300" algn="r"/>
              </a:tabLst>
              <a:defRPr/>
            </a:pPr>
            <a:r>
              <a:rPr lang="en-GB" sz="800" b="1" dirty="0" smtClean="0">
                <a:latin typeface="Arial" charset="0"/>
                <a:ea typeface="ＭＳ Ｐゴシック" charset="-128"/>
              </a:rPr>
              <a:t>LOCAL TSD SERVICES Using Global Data Model</a:t>
            </a:r>
          </a:p>
        </p:txBody>
      </p:sp>
      <p:sp>
        <p:nvSpPr>
          <p:cNvPr id="30" name="Text Box 38"/>
          <p:cNvSpPr txBox="1">
            <a:spLocks noChangeArrowheads="1"/>
          </p:cNvSpPr>
          <p:nvPr/>
        </p:nvSpPr>
        <p:spPr bwMode="auto">
          <a:xfrm>
            <a:off x="7050741" y="5263281"/>
            <a:ext cx="1690508" cy="415498"/>
          </a:xfrm>
          <a:prstGeom prst="rect">
            <a:avLst/>
          </a:prstGeom>
          <a:gradFill rotWithShape="0">
            <a:gsLst>
              <a:gs pos="0">
                <a:srgbClr val="0070C0"/>
              </a:gs>
              <a:gs pos="50000">
                <a:schemeClr val="bg1"/>
              </a:gs>
              <a:gs pos="100000">
                <a:srgbClr val="0070C0"/>
              </a:gs>
            </a:gsLst>
            <a:lin ang="5400000" scaled="1"/>
          </a:gradFill>
          <a:ln w="3175">
            <a:solidFill>
              <a:srgbClr val="000A5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050" b="1" dirty="0" smtClean="0">
                <a:latin typeface="Arial" charset="0"/>
                <a:ea typeface="ＭＳ Ｐゴシック" charset="-128"/>
              </a:rPr>
              <a:t>Global TSD Services: Certified Interoperable</a:t>
            </a:r>
            <a:endParaRPr lang="en-GB" sz="1050" b="1" dirty="0">
              <a:latin typeface="Arial" charset="0"/>
              <a:ea typeface="ＭＳ Ｐゴシック" charset="-12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922745" y="3017776"/>
            <a:ext cx="2008436" cy="348631"/>
            <a:chOff x="4922745" y="3043177"/>
            <a:chExt cx="2008436" cy="348631"/>
          </a:xfrm>
        </p:grpSpPr>
        <p:sp>
          <p:nvSpPr>
            <p:cNvPr id="28" name="Text Box 38"/>
            <p:cNvSpPr txBox="1">
              <a:spLocks noChangeArrowheads="1"/>
            </p:cNvSpPr>
            <p:nvPr/>
          </p:nvSpPr>
          <p:spPr bwMode="auto">
            <a:xfrm>
              <a:off x="5067299" y="3070926"/>
              <a:ext cx="1678925" cy="27699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sz="1200" b="1" dirty="0" smtClean="0">
                  <a:latin typeface="Arial" charset="0"/>
                  <a:ea typeface="ＭＳ Ｐゴシック" charset="-128"/>
                </a:rPr>
                <a:t>TCGF Call to Action</a:t>
              </a:r>
              <a:endParaRPr lang="en-GB" sz="1200" b="1" dirty="0">
                <a:latin typeface="Arial" charset="0"/>
                <a:ea typeface="ＭＳ Ｐゴシック" charset="-128"/>
              </a:endParaRPr>
            </a:p>
          </p:txBody>
        </p:sp>
        <p:sp>
          <p:nvSpPr>
            <p:cNvPr id="2" name="Rectangular Callout 1"/>
            <p:cNvSpPr/>
            <p:nvPr/>
          </p:nvSpPr>
          <p:spPr bwMode="auto">
            <a:xfrm>
              <a:off x="4922745" y="3043177"/>
              <a:ext cx="2008436" cy="348631"/>
            </a:xfrm>
            <a:prstGeom prst="wedgeRectCallout">
              <a:avLst>
                <a:gd name="adj1" fmla="val -80794"/>
                <a:gd name="adj2" fmla="val 124428"/>
              </a:avLst>
            </a:prstGeom>
            <a:noFill/>
            <a:ln w="952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normalizeH="0" baseline="0" smtClean="0">
                <a:ln>
                  <a:noFill/>
                </a:ln>
                <a:solidFill>
                  <a:srgbClr val="002C6C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3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229600" y="6534150"/>
            <a:ext cx="914400" cy="323850"/>
          </a:xfrm>
        </p:spPr>
        <p:txBody>
          <a:bodyPr/>
          <a:lstStyle/>
          <a:p>
            <a:pPr>
              <a:defRPr/>
            </a:pPr>
            <a:fld id="{62EE3EDF-4D7E-4250-BF21-284D681E6191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32" name="Text Box 38"/>
          <p:cNvSpPr txBox="1">
            <a:spLocks noChangeArrowheads="1"/>
          </p:cNvSpPr>
          <p:nvPr/>
        </p:nvSpPr>
        <p:spPr bwMode="auto">
          <a:xfrm>
            <a:off x="4440420" y="4651729"/>
            <a:ext cx="1326718" cy="553998"/>
          </a:xfrm>
          <a:prstGeom prst="rect">
            <a:avLst/>
          </a:prstGeom>
          <a:gradFill rotWithShape="0">
            <a:gsLst>
              <a:gs pos="0">
                <a:srgbClr val="0070C0"/>
              </a:gs>
              <a:gs pos="50000">
                <a:schemeClr val="bg1"/>
              </a:gs>
              <a:gs pos="100000">
                <a:srgbClr val="0070C0"/>
              </a:gs>
            </a:gsLst>
            <a:lin ang="5400000" scaled="1"/>
          </a:gradFill>
          <a:ln w="3175">
            <a:solidFill>
              <a:srgbClr val="000A5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en-GB" sz="1000" b="1" dirty="0" smtClean="0">
                <a:latin typeface="Arial" charset="0"/>
                <a:ea typeface="ＭＳ Ｐゴシック" charset="-128"/>
              </a:rPr>
              <a:t>Prototype Global Interoperability Implementations</a:t>
            </a:r>
            <a:endParaRPr lang="en-GB" sz="1000" b="1" dirty="0">
              <a:latin typeface="Arial" charset="0"/>
              <a:ea typeface="ＭＳ Ｐゴシック" charset="-128"/>
            </a:endParaRPr>
          </a:p>
        </p:txBody>
      </p:sp>
      <p:sp>
        <p:nvSpPr>
          <p:cNvPr id="36" name="Up-Down Arrow 35"/>
          <p:cNvSpPr/>
          <p:nvPr/>
        </p:nvSpPr>
        <p:spPr bwMode="auto">
          <a:xfrm>
            <a:off x="4667003" y="4607626"/>
            <a:ext cx="484632" cy="1216152"/>
          </a:xfrm>
          <a:prstGeom prst="upDownArrow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808756" y="4230922"/>
            <a:ext cx="198644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800" b="1" dirty="0" smtClean="0">
                <a:ea typeface="ＭＳ Ｐゴシック" charset="-128"/>
              </a:rPr>
              <a:t>Draft Spec for Prototype</a:t>
            </a:r>
            <a:endParaRPr lang="en-GB" sz="800" b="1" dirty="0">
              <a:ea typeface="ＭＳ Ｐゴシック" charset="-12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124210" y="4279049"/>
            <a:ext cx="198644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800" b="1" dirty="0" smtClean="0">
                <a:ea typeface="ＭＳ Ｐゴシック" charset="-128"/>
              </a:rPr>
              <a:t>Submit learnings</a:t>
            </a:r>
            <a:endParaRPr lang="en-GB" sz="800" b="1" dirty="0">
              <a:ea typeface="ＭＳ Ｐゴシック" charset="-128"/>
            </a:endParaRPr>
          </a:p>
        </p:txBody>
      </p:sp>
      <p:sp>
        <p:nvSpPr>
          <p:cNvPr id="45" name="Right Arrow 44"/>
          <p:cNvSpPr/>
          <p:nvPr/>
        </p:nvSpPr>
        <p:spPr bwMode="auto">
          <a:xfrm rot="5400000">
            <a:off x="4299648" y="4349424"/>
            <a:ext cx="457199" cy="200527"/>
          </a:xfrm>
          <a:prstGeom prst="rightArrow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  <p:sp>
        <p:nvSpPr>
          <p:cNvPr id="47" name="Right Arrow 46"/>
          <p:cNvSpPr/>
          <p:nvPr/>
        </p:nvSpPr>
        <p:spPr bwMode="auto">
          <a:xfrm rot="16200000">
            <a:off x="5486400" y="4323347"/>
            <a:ext cx="457199" cy="200527"/>
          </a:xfrm>
          <a:prstGeom prst="rightArrow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rgbClr val="002C6C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89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5" name="Content Placeholder 4"/>
          <p:cNvSpPr txBox="1">
            <a:spLocks/>
          </p:cNvSpPr>
          <p:nvPr/>
        </p:nvSpPr>
        <p:spPr>
          <a:xfrm>
            <a:off x="514800" y="1602000"/>
            <a:ext cx="86292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26334"/>
              </a:buClr>
              <a:buFont typeface="Arial"/>
              <a:buChar char="•"/>
              <a:defRPr sz="2400">
                <a:solidFill>
                  <a:srgbClr val="002C6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26334"/>
              </a:buClr>
              <a:buChar char="•"/>
              <a:defRPr sz="2000">
                <a:solidFill>
                  <a:srgbClr val="002C6C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26334"/>
              </a:buClr>
              <a:buFont typeface="Arial" charset="0"/>
              <a:buChar char="–"/>
              <a:defRPr>
                <a:solidFill>
                  <a:srgbClr val="002C6C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002C6C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itchFamily="2" charset="2"/>
              <a:buChar char="q"/>
            </a:pPr>
            <a:r>
              <a:rPr lang="en-GB" dirty="0" smtClean="0"/>
              <a:t>Phase 1</a:t>
            </a:r>
          </a:p>
          <a:p>
            <a:pPr lvl="1">
              <a:buFont typeface="Wingdings" pitchFamily="2" charset="2"/>
              <a:buChar char="q"/>
            </a:pPr>
            <a:r>
              <a:rPr lang="en-GB" dirty="0"/>
              <a:t>From May 2012 </a:t>
            </a:r>
            <a:r>
              <a:rPr lang="en-GB" dirty="0" smtClean="0"/>
              <a:t>- Local services in multiple countries </a:t>
            </a:r>
          </a:p>
          <a:p>
            <a:pPr lvl="1">
              <a:buFont typeface="Wingdings" pitchFamily="2" charset="2"/>
              <a:buChar char="q"/>
            </a:pPr>
            <a:r>
              <a:rPr lang="en-GB" dirty="0" smtClean="0"/>
              <a:t>From July 2012 - </a:t>
            </a:r>
            <a:r>
              <a:rPr lang="en-US" dirty="0" smtClean="0"/>
              <a:t>Prototype Global </a:t>
            </a:r>
            <a:r>
              <a:rPr lang="en-US" dirty="0"/>
              <a:t>S</a:t>
            </a:r>
            <a:r>
              <a:rPr lang="en-US" dirty="0" smtClean="0"/>
              <a:t>ervice (interoperability) in some of the 8 pilot countries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From Jan 2013 - Full Production (global interoperability)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Phase 2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Country </a:t>
            </a:r>
            <a:r>
              <a:rPr lang="en-US" dirty="0"/>
              <a:t>expansion into 2nd wave of countries (6 new by June 2013)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Company expansion of other categories – </a:t>
            </a:r>
            <a:r>
              <a:rPr lang="en-US" u="sng" dirty="0" smtClean="0"/>
              <a:t>core attributes only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Agree new attributes with CGF sub-group</a:t>
            </a:r>
            <a:endParaRPr lang="en-GB" dirty="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229600" y="6534150"/>
            <a:ext cx="914400" cy="323850"/>
          </a:xfrm>
        </p:spPr>
        <p:txBody>
          <a:bodyPr/>
          <a:lstStyle/>
          <a:p>
            <a:pPr>
              <a:defRPr/>
            </a:pPr>
            <a:fld id="{62EE3EDF-4D7E-4250-BF21-284D681E6191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728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S1_PPT_Template_2011">
  <a:themeElements>
    <a:clrScheme name="GS1_PPT_Final 14">
      <a:dk1>
        <a:srgbClr val="002C6C"/>
      </a:dk1>
      <a:lt1>
        <a:srgbClr val="FFFFFF"/>
      </a:lt1>
      <a:dk2>
        <a:srgbClr val="002C6C"/>
      </a:dk2>
      <a:lt2>
        <a:srgbClr val="808080"/>
      </a:lt2>
      <a:accent1>
        <a:srgbClr val="BBE0E3"/>
      </a:accent1>
      <a:accent2>
        <a:srgbClr val="F26334"/>
      </a:accent2>
      <a:accent3>
        <a:srgbClr val="FFFFFF"/>
      </a:accent3>
      <a:accent4>
        <a:srgbClr val="00245B"/>
      </a:accent4>
      <a:accent5>
        <a:srgbClr val="DAEDEF"/>
      </a:accent5>
      <a:accent6>
        <a:srgbClr val="DB592E"/>
      </a:accent6>
      <a:hlink>
        <a:srgbClr val="F26334"/>
      </a:hlink>
      <a:folHlink>
        <a:srgbClr val="F26334"/>
      </a:folHlink>
    </a:clrScheme>
    <a:fontScheme name="GS1_PPT_Fin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rgbClr val="002C6C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rgbClr val="002C6C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S1_PPT_Fin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3">
        <a:dk1>
          <a:srgbClr val="002C6C"/>
        </a:dk1>
        <a:lt1>
          <a:srgbClr val="FFFFFF"/>
        </a:lt1>
        <a:dk2>
          <a:srgbClr val="002C6C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45B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14">
        <a:dk1>
          <a:srgbClr val="002C6C"/>
        </a:dk1>
        <a:lt1>
          <a:srgbClr val="FFFFFF"/>
        </a:lt1>
        <a:dk2>
          <a:srgbClr val="002C6C"/>
        </a:dk2>
        <a:lt2>
          <a:srgbClr val="808080"/>
        </a:lt2>
        <a:accent1>
          <a:srgbClr val="BBE0E3"/>
        </a:accent1>
        <a:accent2>
          <a:srgbClr val="F26334"/>
        </a:accent2>
        <a:accent3>
          <a:srgbClr val="FFFFFF"/>
        </a:accent3>
        <a:accent4>
          <a:srgbClr val="00245B"/>
        </a:accent4>
        <a:accent5>
          <a:srgbClr val="DAEDEF"/>
        </a:accent5>
        <a:accent6>
          <a:srgbClr val="DB592E"/>
        </a:accent6>
        <a:hlink>
          <a:srgbClr val="F26334"/>
        </a:hlink>
        <a:folHlink>
          <a:srgbClr val="F2633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5134</TotalTime>
  <Words>611</Words>
  <Application>Microsoft Office PowerPoint</Application>
  <PresentationFormat>On-screen Show (4:3)</PresentationFormat>
  <Paragraphs>90</Paragraphs>
  <Slides>10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GS1_PPT_Template_2011</vt:lpstr>
      <vt:lpstr>Business-to-Consumer (B2C) Trusted Source of Data  Global Project  Digital product information Consumers can Trust</vt:lpstr>
      <vt:lpstr>GS1 B2C Trusted Source of Data (TSD)</vt:lpstr>
      <vt:lpstr>B2C TSD – Project Overview</vt:lpstr>
      <vt:lpstr>Pilot Overview</vt:lpstr>
      <vt:lpstr>Phase 1 Global Pilot</vt:lpstr>
      <vt:lpstr>B2C TSD Global Architecture Vision</vt:lpstr>
      <vt:lpstr>Global Groups</vt:lpstr>
      <vt:lpstr>PowerPoint Presentation</vt:lpstr>
      <vt:lpstr>Next Steps</vt:lpstr>
      <vt:lpstr>Contact Details</vt:lpstr>
    </vt:vector>
  </TitlesOfParts>
  <Company>GS1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christine.cecil</dc:creator>
  <cp:lastModifiedBy>cameron.green</cp:lastModifiedBy>
  <cp:revision>210</cp:revision>
  <cp:lastPrinted>2012-03-29T13:04:44Z</cp:lastPrinted>
  <dcterms:created xsi:type="dcterms:W3CDTF">2011-08-02T09:34:59Z</dcterms:created>
  <dcterms:modified xsi:type="dcterms:W3CDTF">2012-06-14T11:56:26Z</dcterms:modified>
</cp:coreProperties>
</file>