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7" r:id="rId2"/>
    <p:sldMasterId id="2147483757" r:id="rId3"/>
  </p:sldMasterIdLst>
  <p:notesMasterIdLst>
    <p:notesMasterId r:id="rId26"/>
  </p:notesMasterIdLst>
  <p:handoutMasterIdLst>
    <p:handoutMasterId r:id="rId27"/>
  </p:handoutMasterIdLst>
  <p:sldIdLst>
    <p:sldId id="1126" r:id="rId4"/>
    <p:sldId id="1134" r:id="rId5"/>
    <p:sldId id="1135" r:id="rId6"/>
    <p:sldId id="1136" r:id="rId7"/>
    <p:sldId id="1137" r:id="rId8"/>
    <p:sldId id="1129" r:id="rId9"/>
    <p:sldId id="1140" r:id="rId10"/>
    <p:sldId id="1143" r:id="rId11"/>
    <p:sldId id="1144" r:id="rId12"/>
    <p:sldId id="1145" r:id="rId13"/>
    <p:sldId id="1146" r:id="rId14"/>
    <p:sldId id="1147" r:id="rId15"/>
    <p:sldId id="1148" r:id="rId16"/>
    <p:sldId id="1149" r:id="rId17"/>
    <p:sldId id="1150" r:id="rId18"/>
    <p:sldId id="1163" r:id="rId19"/>
    <p:sldId id="1164" r:id="rId20"/>
    <p:sldId id="1165" r:id="rId21"/>
    <p:sldId id="1166" r:id="rId22"/>
    <p:sldId id="1132" r:id="rId23"/>
    <p:sldId id="1133" r:id="rId24"/>
    <p:sldId id="993" r:id="rId2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rgbClr val="002C6C"/>
        </a:solidFill>
        <a:latin typeface="Ari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334"/>
    <a:srgbClr val="E83A74"/>
    <a:srgbClr val="002C6C"/>
    <a:srgbClr val="F26336"/>
    <a:srgbClr val="69B833"/>
    <a:srgbClr val="F47F5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32" autoAdjust="0"/>
    <p:restoredTop sz="95742" autoAdjust="0"/>
  </p:normalViewPr>
  <p:slideViewPr>
    <p:cSldViewPr snapToGrid="0" showGuides="1">
      <p:cViewPr varScale="1">
        <p:scale>
          <a:sx n="81" d="100"/>
          <a:sy n="81" d="100"/>
        </p:scale>
        <p:origin x="-84" y="-30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94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8" d="100"/>
        <a:sy n="118" d="100"/>
      </p:scale>
      <p:origin x="0" y="0"/>
    </p:cViewPr>
  </p:sorterViewPr>
  <p:notesViewPr>
    <p:cSldViewPr snapToGrid="0" showGuides="1">
      <p:cViewPr varScale="1">
        <p:scale>
          <a:sx n="56" d="100"/>
          <a:sy n="56" d="100"/>
        </p:scale>
        <p:origin x="-2712" y="-96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A6AA16F7-E748-8D47-B12A-B6A8AF856ED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6159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ea typeface="+mn-ea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AF7B2957-CF1F-CD46-A189-F8AD9629F84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1131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831CF7-546A-4C84-A889-16D87D06D2A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611183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1.org/" TargetMode="External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5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7938" y="0"/>
            <a:ext cx="9151938" cy="512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pic>
        <p:nvPicPr>
          <p:cNvPr id="7" name="Picture 19" descr="GS1-Corp-templates-TITLE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3881"/>
          <a:stretch/>
        </p:blipFill>
        <p:spPr bwMode="auto">
          <a:xfrm>
            <a:off x="-7938" y="-2011680"/>
            <a:ext cx="7097507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085850"/>
            <a:ext cx="4819000" cy="74295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9" y="1924898"/>
            <a:ext cx="3694567" cy="971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Content Placeholder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58" y="304624"/>
            <a:ext cx="747698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0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" y="-2382"/>
            <a:ext cx="9151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085850"/>
            <a:ext cx="4819000" cy="74295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13" y="1924898"/>
            <a:ext cx="3694567" cy="971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304624"/>
            <a:ext cx="991142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74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"/>
            <a:ext cx="9143391" cy="5143157"/>
          </a:xfrm>
          <a:prstGeom prst="rect">
            <a:avLst/>
          </a:prstGeom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085850"/>
            <a:ext cx="4819000" cy="742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13" y="1924898"/>
            <a:ext cx="3694567" cy="971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7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304624"/>
            <a:ext cx="991142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2819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0" y="288296"/>
            <a:ext cx="6877050" cy="701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93F1EA-6756-48CC-B584-140A0C2F0B28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4800" y="1201500"/>
            <a:ext cx="8172000" cy="342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32588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0FBAA-3D8A-4F1B-93C6-480D6BDCDFE4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15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157289"/>
            <a:ext cx="4032000" cy="34147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739" y="1157289"/>
            <a:ext cx="4000967" cy="34147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CC6FE-3F78-4C46-898C-D4D53D1EBC8C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74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E02A5-23D4-4D2A-8545-DA6D75FF2956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12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08089" y="1126978"/>
            <a:ext cx="55440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8089" y="4219657"/>
            <a:ext cx="55440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DBBDC-87AF-4775-B972-15D3654AF773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30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-2382"/>
            <a:ext cx="9151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40213" y="1257504"/>
            <a:ext cx="5047755" cy="17882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baseline="0">
                <a:solidFill>
                  <a:srgbClr val="002C6C"/>
                </a:solidFill>
              </a:defRPr>
            </a:lvl1pPr>
          </a:lstStyle>
          <a:p>
            <a:r>
              <a:rPr lang="en-GB" dirty="0" smtClean="0"/>
              <a:t>GS1 Global Office</a:t>
            </a:r>
            <a:br>
              <a:rPr lang="en-GB" dirty="0" smtClean="0"/>
            </a:br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  <a:br>
              <a:rPr lang="en-GB" dirty="0" smtClean="0"/>
            </a:br>
            <a:r>
              <a:rPr lang="en-GB" dirty="0" smtClean="0"/>
              <a:t>B-1050 Brussels, Belgium</a:t>
            </a:r>
          </a:p>
          <a:p>
            <a:r>
              <a:rPr lang="en-GB" dirty="0" smtClean="0"/>
              <a:t>T +32 3 788 78 00</a:t>
            </a:r>
            <a:br>
              <a:rPr lang="en-GB" dirty="0" smtClean="0"/>
            </a:br>
            <a:r>
              <a:rPr lang="en-GB" dirty="0" smtClean="0"/>
              <a:t>W www.gs1.org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0208" y="288296"/>
            <a:ext cx="5046592" cy="70199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details</a:t>
            </a:r>
            <a:endParaRPr lang="en-US" dirty="0"/>
          </a:p>
        </p:txBody>
      </p:sp>
      <p:pic>
        <p:nvPicPr>
          <p:cNvPr id="8" name="Content Placeholder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8" y="304624"/>
            <a:ext cx="991142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7412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&amp;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BA96-5004-406C-845E-FC29920AFED1}" type="slidenum">
              <a:rPr lang="en-GB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002C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636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936CC-F323-4B59-BAEC-1CF1AA62F96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034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Untitled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"/>
            <a:ext cx="9143391" cy="5143157"/>
          </a:xfrm>
          <a:prstGeom prst="rect">
            <a:avLst/>
          </a:prstGeom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pic>
        <p:nvPicPr>
          <p:cNvPr id="8" name="Picture 19" descr="GS1-Corp-templates-TITLE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3881"/>
          <a:stretch/>
        </p:blipFill>
        <p:spPr bwMode="auto">
          <a:xfrm>
            <a:off x="-7938" y="-2011680"/>
            <a:ext cx="7097507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39200" y="1085850"/>
            <a:ext cx="4819000" cy="742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40209" y="1924898"/>
            <a:ext cx="3694567" cy="971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26334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7" name="Content Placeholder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58" y="304624"/>
            <a:ext cx="723947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81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62F56-B47C-4A33-98DA-E313FFFBDA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704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C76FE-122A-4170-BE3A-E7A4B17288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1315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157290"/>
            <a:ext cx="3886200" cy="3414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157290"/>
            <a:ext cx="3886200" cy="3414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3235D-29A9-4530-BAB4-139F7261D8D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186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E68B7-1F41-4A56-83D3-75143F3AE2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20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27286-DD04-4FE2-AD4A-C792E7DEF5B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948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5D60-C8C9-43F7-ACB2-F1E125ED86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1563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C97E9-1034-44B7-8A1E-81F4F385B9D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0904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9DCCD-C43E-4CFF-AFEB-75FD5CA36F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0181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D2160-8999-4D5A-9171-23C00323A13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69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333377"/>
            <a:ext cx="2038350" cy="42386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333377"/>
            <a:ext cx="5962650" cy="42386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C230D-1425-4C11-868B-DA3DCA56A8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63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9750" y="288295"/>
            <a:ext cx="6877050" cy="701999"/>
          </a:xfr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3000" b="1" baseline="0" dirty="0">
                <a:solidFill>
                  <a:srgbClr val="F26334"/>
                </a:solidFill>
                <a:latin typeface="+mj-lt"/>
                <a:ea typeface="ＭＳ Ｐゴシック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14800" y="1201500"/>
            <a:ext cx="8172000" cy="3429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646614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none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713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157288"/>
            <a:ext cx="4032000" cy="34147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737" y="1157288"/>
            <a:ext cx="4000967" cy="34147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7184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2046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08089" y="1126978"/>
            <a:ext cx="55440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8089" y="4219656"/>
            <a:ext cx="55440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59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GS1-Corp-templates-TITL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-2382"/>
            <a:ext cx="9151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0">
            <a:hlinkClick r:id="rId3" highlightClick="1"/>
          </p:cNvPr>
          <p:cNvSpPr>
            <a:spLocks noChangeArrowheads="1"/>
          </p:cNvSpPr>
          <p:nvPr/>
        </p:nvSpPr>
        <p:spPr bwMode="auto">
          <a:xfrm>
            <a:off x="7696200" y="4743450"/>
            <a:ext cx="1219200" cy="2286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 dirty="0">
              <a:ea typeface="+mn-ea"/>
            </a:endParaRPr>
          </a:p>
        </p:txBody>
      </p:sp>
      <p:pic>
        <p:nvPicPr>
          <p:cNvPr id="7" name="Picture 19" descr="GS1-Corp-templates-TITLE"/>
          <p:cNvPicPr>
            <a:picLocks noChangeAspect="1" noChangeArrowheads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3881"/>
          <a:stretch/>
        </p:blipFill>
        <p:spPr bwMode="auto">
          <a:xfrm>
            <a:off x="-7938" y="-2011680"/>
            <a:ext cx="7097507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640211" y="1257503"/>
            <a:ext cx="5047755" cy="17882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baseline="0">
                <a:solidFill>
                  <a:srgbClr val="002C6C"/>
                </a:solidFill>
              </a:defRPr>
            </a:lvl1pPr>
          </a:lstStyle>
          <a:p>
            <a:r>
              <a:rPr lang="en-GB" dirty="0" smtClean="0"/>
              <a:t>GS1 Global Office</a:t>
            </a:r>
            <a:br>
              <a:rPr lang="en-GB" dirty="0" smtClean="0"/>
            </a:br>
            <a:r>
              <a:rPr lang="en-GB" dirty="0" smtClean="0"/>
              <a:t>Avenue Louise 326, </a:t>
            </a:r>
            <a:r>
              <a:rPr lang="en-GB" dirty="0" err="1" smtClean="0"/>
              <a:t>bte</a:t>
            </a:r>
            <a:r>
              <a:rPr lang="en-GB" dirty="0" smtClean="0"/>
              <a:t> 10</a:t>
            </a:r>
            <a:br>
              <a:rPr lang="en-GB" dirty="0" smtClean="0"/>
            </a:br>
            <a:r>
              <a:rPr lang="en-GB" dirty="0" smtClean="0"/>
              <a:t>B-1050 Brussels, Belgium</a:t>
            </a:r>
          </a:p>
          <a:p>
            <a:r>
              <a:rPr lang="en-GB" dirty="0" smtClean="0"/>
              <a:t>T +32 3 788 78 00</a:t>
            </a:r>
            <a:br>
              <a:rPr lang="en-GB" dirty="0" smtClean="0"/>
            </a:br>
            <a:r>
              <a:rPr lang="en-GB" dirty="0" smtClean="0"/>
              <a:t>W www.gs1.org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0208" y="288295"/>
            <a:ext cx="5046592" cy="70199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Contact details</a:t>
            </a:r>
            <a:endParaRPr lang="en-US" dirty="0"/>
          </a:p>
        </p:txBody>
      </p:sp>
      <p:pic>
        <p:nvPicPr>
          <p:cNvPr id="8" name="Content Placeholder 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58" y="310892"/>
            <a:ext cx="795199" cy="66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52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000" b="1" baseline="0" dirty="0" smtClean="0">
                <a:solidFill>
                  <a:srgbClr val="F26334"/>
                </a:solidFill>
                <a:latin typeface="+mj-lt"/>
                <a:ea typeface="ＭＳ Ｐゴシック" charset="0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40" y="1010791"/>
            <a:ext cx="8221663" cy="3479800"/>
          </a:xfrm>
        </p:spPr>
        <p:txBody>
          <a:bodyPr/>
          <a:lstStyle>
            <a:lvl1pPr>
              <a:buClr>
                <a:srgbClr val="F26334"/>
              </a:buClr>
              <a:defRPr/>
            </a:lvl1pPr>
            <a:lvl2pPr>
              <a:buClr>
                <a:srgbClr val="F26334"/>
              </a:buClr>
              <a:defRPr/>
            </a:lvl2pPr>
            <a:lvl3pPr>
              <a:buClr>
                <a:srgbClr val="F26334"/>
              </a:buClr>
              <a:defRPr/>
            </a:lvl3pPr>
            <a:lvl4pPr>
              <a:buClr>
                <a:srgbClr val="F26334"/>
              </a:buClr>
              <a:defRPr/>
            </a:lvl4pPr>
            <a:lvl5pPr>
              <a:buClr>
                <a:srgbClr val="F26334"/>
              </a:buClr>
              <a:defRPr>
                <a:solidFill>
                  <a:srgbClr val="4C4C4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968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Robert.Beideman\Desktop\Picture2.pn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8355" b="-50509"/>
          <a:stretch/>
        </p:blipFill>
        <p:spPr bwMode="auto">
          <a:xfrm>
            <a:off x="2255" y="0"/>
            <a:ext cx="3362490" cy="323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23" y="4238344"/>
            <a:ext cx="9144000" cy="91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288295"/>
            <a:ext cx="6877050" cy="70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1" y="4972050"/>
            <a:ext cx="221932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900" dirty="0"/>
              <a:t>© </a:t>
            </a:r>
            <a:r>
              <a:rPr lang="fr-FR" sz="900" dirty="0" smtClean="0"/>
              <a:t>2013 </a:t>
            </a:r>
            <a:r>
              <a:rPr lang="fr-FR" sz="900" dirty="0"/>
              <a:t>GS1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4894349"/>
            <a:ext cx="9144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fld id="{D249112C-79D0-AB48-870C-227D4433F86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</p:txBody>
      </p:sp>
      <p:pic>
        <p:nvPicPr>
          <p:cNvPr id="9" name="Content Placeholder 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458" y="304624"/>
            <a:ext cx="729205" cy="6620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3" r:id="rId2"/>
    <p:sldLayoutId id="2147483720" r:id="rId3"/>
    <p:sldLayoutId id="2147483721" r:id="rId4"/>
    <p:sldLayoutId id="2147483722" r:id="rId5"/>
    <p:sldLayoutId id="2147483724" r:id="rId6"/>
    <p:sldLayoutId id="2147483727" r:id="rId7"/>
    <p:sldLayoutId id="2147483742" r:id="rId8"/>
    <p:sldLayoutId id="2147483746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baseline="0">
          <a:solidFill>
            <a:srgbClr val="002C6C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/>
        <a:buChar char="•"/>
        <a:defRPr sz="2400">
          <a:solidFill>
            <a:srgbClr val="002C6C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Char char="•"/>
        <a:defRPr sz="2000">
          <a:solidFill>
            <a:srgbClr val="002C6C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C6C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 descr="GS1us Text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05277"/>
            <a:ext cx="9144000" cy="91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288296"/>
            <a:ext cx="6877050" cy="70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fr-FR" dirty="0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5" y="4972050"/>
            <a:ext cx="221932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rgbClr val="002C6C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fr-FR" sz="900" dirty="0"/>
              <a:t>© </a:t>
            </a:r>
            <a:r>
              <a:rPr lang="fr-FR" sz="900" dirty="0" smtClean="0"/>
              <a:t>2012 </a:t>
            </a:r>
            <a:r>
              <a:rPr lang="fr-FR" sz="900" dirty="0"/>
              <a:t>GS1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4900612"/>
            <a:ext cx="9144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30ECA6F-7593-42C3-BF2F-9C121F7F9F1C}" type="slidenum">
              <a:rPr lang="en-US" smtClean="0">
                <a:solidFill>
                  <a:srgbClr val="002C6C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2C6C"/>
              </a:solidFill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</p:txBody>
      </p:sp>
      <p:pic>
        <p:nvPicPr>
          <p:cNvPr id="10" name="Content Placeholder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97" y="342724"/>
            <a:ext cx="846312" cy="56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78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 baseline="0">
          <a:solidFill>
            <a:srgbClr val="002C6C"/>
          </a:solidFill>
          <a:latin typeface="+mj-lt"/>
          <a:ea typeface="ＭＳ Ｐゴシック" charset="0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26334"/>
        </a:buClr>
        <a:buFont typeface="Arial"/>
        <a:buChar char="•"/>
        <a:defRPr sz="2400">
          <a:solidFill>
            <a:srgbClr val="002C6C"/>
          </a:solidFill>
          <a:latin typeface="+mn-lt"/>
          <a:ea typeface="ＭＳ Ｐゴシック" charset="0"/>
          <a:cs typeface="+mn-cs"/>
        </a:defRPr>
      </a:lvl1pPr>
      <a:lvl2pPr marL="914400" indent="-457200" algn="l" rtl="0" eaLnBrk="1" fontAlgn="base" hangingPunct="1">
        <a:spcBef>
          <a:spcPct val="20000"/>
        </a:spcBef>
        <a:spcAft>
          <a:spcPct val="0"/>
        </a:spcAft>
        <a:buClr>
          <a:srgbClr val="002C6C"/>
        </a:buClr>
        <a:buFont typeface="Arial" pitchFamily="34" charset="0"/>
        <a:buChar char="–"/>
        <a:defRPr sz="2000">
          <a:solidFill>
            <a:srgbClr val="002C6C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2C6C"/>
        </a:buClr>
        <a:buSzPct val="90000"/>
        <a:buFont typeface="Wingdings" pitchFamily="2" charset="2"/>
        <a:buChar char="Ø"/>
        <a:defRPr>
          <a:solidFill>
            <a:srgbClr val="002C6C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ü"/>
        <a:defRPr sz="1600">
          <a:solidFill>
            <a:srgbClr val="002C6C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809750" y="333375"/>
            <a:ext cx="68770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7" y="4972050"/>
            <a:ext cx="221932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fr-FR" sz="900" dirty="0"/>
              <a:t>© 2010 GS1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4900612"/>
            <a:ext cx="914400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9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0ECA6F-7593-42C3-BF2F-9C121F7F9F1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53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157290"/>
            <a:ext cx="792480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Content—Increase font to 24</a:t>
            </a:r>
          </a:p>
          <a:p>
            <a:pPr lvl="1"/>
            <a:r>
              <a:rPr lang="en-US" smtClean="0"/>
              <a:t>Leave bullet orange and change font to the blue (0 Red, 44 Green, 108 Blue)</a:t>
            </a:r>
          </a:p>
          <a:p>
            <a:pPr lvl="2"/>
            <a:r>
              <a:rPr lang="en-US" smtClean="0"/>
              <a:t>Use custom bullet as dash in orange and change font to the blue</a:t>
            </a:r>
          </a:p>
          <a:p>
            <a:pPr lvl="1"/>
            <a:r>
              <a:rPr lang="en-US" smtClean="0"/>
              <a:t>Second heading</a:t>
            </a:r>
          </a:p>
          <a:p>
            <a:pPr lvl="2"/>
            <a:r>
              <a:rPr lang="en-US" smtClean="0"/>
              <a:t>Third</a:t>
            </a:r>
          </a:p>
        </p:txBody>
      </p:sp>
      <p:pic>
        <p:nvPicPr>
          <p:cNvPr id="2054" name="Picture 13" descr="gs1_4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347664"/>
            <a:ext cx="857250" cy="57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7468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002C6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rgbClr val="002C6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Char char="•"/>
        <a:defRPr>
          <a:solidFill>
            <a:srgbClr val="002C6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26334"/>
        </a:buClr>
        <a:buFont typeface="Arial" charset="0"/>
        <a:buChar char="–"/>
        <a:defRPr>
          <a:solidFill>
            <a:srgbClr val="002C6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45241" y="1085850"/>
            <a:ext cx="5867546" cy="742950"/>
          </a:xfrm>
        </p:spPr>
        <p:txBody>
          <a:bodyPr/>
          <a:lstStyle/>
          <a:p>
            <a:r>
              <a:rPr lang="en-US" dirty="0" smtClean="0">
                <a:latin typeface="Calibri Light" panose="020F0302020204030204" pitchFamily="34" charset="0"/>
              </a:rPr>
              <a:t>OMA UMCSX </a:t>
            </a:r>
            <a:r>
              <a:rPr lang="en-US" dirty="0">
                <a:latin typeface="Calibri Light" panose="020F0302020204030204" pitchFamily="34" charset="0"/>
              </a:rPr>
              <a:t>Mobile Codes</a:t>
            </a:r>
            <a:br>
              <a:rPr lang="en-US" dirty="0">
                <a:latin typeface="Calibri Light" panose="020F0302020204030204" pitchFamily="34" charset="0"/>
              </a:rPr>
            </a:br>
            <a:r>
              <a:rPr lang="en-US" dirty="0" smtClean="0">
                <a:latin typeface="Calibri Light" panose="020F0302020204030204" pitchFamily="34" charset="0"/>
              </a:rPr>
              <a:t>GS1 Bar Codes &amp; Identification </a:t>
            </a:r>
            <a:r>
              <a:rPr lang="en-US" dirty="0" smtClean="0">
                <a:latin typeface="Calibri Light" panose="020F0302020204030204" pitchFamily="34" charset="0"/>
              </a:rPr>
              <a:t>DRAFT Recommendations</a:t>
            </a:r>
            <a:endParaRPr lang="en-US" dirty="0">
              <a:latin typeface="Calibri Light" panose="020F03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latin typeface="Calibri Light" panose="020F0302020204030204" pitchFamily="34" charset="0"/>
              </a:rPr>
              <a:t>OMA Meeting Las Vegas, NV</a:t>
            </a:r>
          </a:p>
          <a:p>
            <a:r>
              <a:rPr lang="en-US" dirty="0" smtClean="0">
                <a:latin typeface="Calibri Light" panose="020F0302020204030204" pitchFamily="34" charset="0"/>
              </a:rPr>
              <a:t>19-20 Nov 2013</a:t>
            </a:r>
          </a:p>
        </p:txBody>
      </p:sp>
    </p:spTree>
    <p:extLst>
      <p:ext uri="{BB962C8B-B14F-4D97-AF65-F5344CB8AC3E}">
        <p14:creationId xmlns:p14="http://schemas.microsoft.com/office/powerpoint/2010/main" val="174990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This enabler SHALL support </a:t>
            </a:r>
            <a:r>
              <a:rPr lang="en-US" b="1" dirty="0">
                <a:solidFill>
                  <a:srgbClr val="FF0000"/>
                </a:solidFill>
              </a:rPr>
              <a:t>GS1 DataMatrix </a:t>
            </a:r>
            <a:r>
              <a:rPr lang="en-US" dirty="0" smtClean="0"/>
              <a:t>bar </a:t>
            </a:r>
            <a:r>
              <a:rPr lang="en-US" dirty="0"/>
              <a:t>codes on consumer packaging as defined in GS1 General Specifications V13.1, Section 2 Applications Standards. </a:t>
            </a:r>
            <a:r>
              <a:rPr lang="en-GB" dirty="0"/>
              <a:t>See GS1 General Specifications </a:t>
            </a:r>
            <a:r>
              <a:rPr lang="en-US" dirty="0"/>
              <a:t>V13.1 </a:t>
            </a:r>
            <a:r>
              <a:rPr lang="en-GB" dirty="0"/>
              <a:t>Section 5.7 for technical specifications such as encode-decode algorithms.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86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/>
              <a:buChar char="•"/>
            </a:pPr>
            <a:r>
              <a:rPr lang="en-US" sz="2400" dirty="0"/>
              <a:t>This enabler SHALL support </a:t>
            </a:r>
            <a:r>
              <a:rPr lang="en-US" sz="2400" b="1" dirty="0" smtClean="0">
                <a:solidFill>
                  <a:srgbClr val="FF0000"/>
                </a:solidFill>
              </a:rPr>
              <a:t>GS1 </a:t>
            </a:r>
            <a:r>
              <a:rPr lang="en-US" sz="2400" b="1" dirty="0">
                <a:solidFill>
                  <a:srgbClr val="FF0000"/>
                </a:solidFill>
              </a:rPr>
              <a:t>QR </a:t>
            </a:r>
            <a:r>
              <a:rPr lang="en-US" sz="2400" b="1" dirty="0" smtClean="0">
                <a:solidFill>
                  <a:srgbClr val="FF0000"/>
                </a:solidFill>
              </a:rPr>
              <a:t>Code </a:t>
            </a:r>
            <a:r>
              <a:rPr lang="en-US" sz="2400" dirty="0" smtClean="0"/>
              <a:t>bar codes </a:t>
            </a:r>
            <a:r>
              <a:rPr lang="en-US" sz="2400" dirty="0"/>
              <a:t>on consumer packaging as defined in GS1 General Specifications V13.1, Section 2 Applications Standards. </a:t>
            </a:r>
            <a:r>
              <a:rPr lang="en-GB" sz="2400" dirty="0"/>
              <a:t>See GS1 General Specifications </a:t>
            </a:r>
            <a:r>
              <a:rPr lang="en-US" sz="2400" dirty="0"/>
              <a:t>V13.1 </a:t>
            </a:r>
            <a:r>
              <a:rPr lang="en-GB" sz="2400" dirty="0"/>
              <a:t>Section 5.9 for technical specifications such as encode-decode algorithms.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36955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This enabler SHALL support </a:t>
            </a:r>
            <a:r>
              <a:rPr lang="en-US" b="1" dirty="0" smtClean="0">
                <a:solidFill>
                  <a:srgbClr val="FF0000"/>
                </a:solidFill>
              </a:rPr>
              <a:t>GS1-128</a:t>
            </a:r>
            <a:r>
              <a:rPr lang="en-US" dirty="0" smtClean="0"/>
              <a:t> bar </a:t>
            </a:r>
            <a:r>
              <a:rPr lang="en-US" dirty="0"/>
              <a:t>codes on consumer packaging as defined in GS1 General Specifications V13.1, Section 2 Applications Standards. </a:t>
            </a:r>
            <a:r>
              <a:rPr lang="en-GB" dirty="0"/>
              <a:t>See GS1 General Specifications </a:t>
            </a:r>
            <a:r>
              <a:rPr lang="en-US" dirty="0"/>
              <a:t>V13.1 </a:t>
            </a:r>
            <a:r>
              <a:rPr lang="en-GB" dirty="0"/>
              <a:t>Section 5.4 for technical specifications such as encode-decode algorithms.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95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enabler SHALL support </a:t>
            </a:r>
            <a:r>
              <a:rPr lang="en-US" b="1" dirty="0" smtClean="0">
                <a:solidFill>
                  <a:srgbClr val="FF0000"/>
                </a:solidFill>
              </a:rPr>
              <a:t>ITF-14 </a:t>
            </a:r>
            <a:r>
              <a:rPr lang="en-US" b="1" dirty="0">
                <a:solidFill>
                  <a:srgbClr val="FF0000"/>
                </a:solidFill>
              </a:rPr>
              <a:t>(Interleaved 2-of-5 carrying a </a:t>
            </a:r>
            <a:r>
              <a:rPr lang="en-US" b="1" dirty="0" smtClean="0">
                <a:solidFill>
                  <a:srgbClr val="FF0000"/>
                </a:solidFill>
              </a:rPr>
              <a:t>GTIN)</a:t>
            </a:r>
            <a:r>
              <a:rPr lang="en-US" dirty="0" smtClean="0"/>
              <a:t> bar </a:t>
            </a:r>
            <a:r>
              <a:rPr lang="en-US" dirty="0"/>
              <a:t>codes on consumer packaging as defined in GS1 General Specifications V13.1, Section 2 Applications Standards. </a:t>
            </a:r>
            <a:r>
              <a:rPr lang="en-GB" dirty="0"/>
              <a:t>See GS1 General Specifications </a:t>
            </a:r>
            <a:r>
              <a:rPr lang="en-US" dirty="0"/>
              <a:t>V13.1 </a:t>
            </a:r>
            <a:r>
              <a:rPr lang="en-GB" dirty="0"/>
              <a:t>Section 5.3 for technical specifications such as encode-decode algorithms.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95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enabler SHALL support the following </a:t>
            </a:r>
            <a:r>
              <a:rPr lang="en-GB" dirty="0"/>
              <a:t>application standard specifications for bar code sizes used on consumer packaging. See Section 5.5.2 of the GS1 General Specifications. See also:</a:t>
            </a:r>
            <a:endParaRPr lang="en-US" dirty="0"/>
          </a:p>
          <a:p>
            <a:pPr lvl="1"/>
            <a:r>
              <a:rPr lang="en-GB" dirty="0"/>
              <a:t>OMA UMCSX V2.0 Annex A </a:t>
            </a:r>
            <a:r>
              <a:rPr lang="en-GB" dirty="0" smtClean="0"/>
              <a:t>presentation</a:t>
            </a:r>
            <a:endParaRPr lang="en-US" dirty="0"/>
          </a:p>
          <a:p>
            <a:pPr lvl="1"/>
            <a:r>
              <a:rPr lang="en-GB" i="1" dirty="0"/>
              <a:t>Figure 5.5.2.6.1 – 3. Summary of the Symbol Specification Tables per following Figure 5.5.2.6.1 - 2 GS1Symbology Operational Environment Decision Tree</a:t>
            </a:r>
            <a:r>
              <a:rPr lang="en-GB" dirty="0"/>
              <a:t>.  From this figure, the primary Symbol Specification Tables for consumer items are 1, 3, 6, 8, and 10.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695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40" y="1010790"/>
            <a:ext cx="8221663" cy="4018410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/>
              <a:t>This enabler SHALL support the following </a:t>
            </a:r>
            <a:r>
              <a:rPr lang="en-GB" sz="3400" dirty="0"/>
              <a:t>GS1 Application Identifiers as defined in GS1 General Specifications V13.1 Section 3. The numeric value for the Application Identifier is provided in parentheses. </a:t>
            </a:r>
            <a:endParaRPr lang="en-US" sz="3400" dirty="0"/>
          </a:p>
          <a:p>
            <a:pPr lvl="1"/>
            <a:r>
              <a:rPr lang="en-GB" dirty="0"/>
              <a:t>(</a:t>
            </a:r>
            <a:r>
              <a:rPr lang="en-GB" sz="2600" dirty="0"/>
              <a:t>01) Global Trade Item Number (GTIN)</a:t>
            </a:r>
            <a:endParaRPr lang="en-US" sz="2600" dirty="0"/>
          </a:p>
          <a:p>
            <a:pPr lvl="1"/>
            <a:r>
              <a:rPr lang="en-GB" sz="2600" dirty="0"/>
              <a:t>(10) Batch or Lot Number</a:t>
            </a:r>
            <a:endParaRPr lang="en-US" sz="2600" dirty="0"/>
          </a:p>
          <a:p>
            <a:pPr lvl="1"/>
            <a:r>
              <a:rPr lang="en-GB" sz="2600" dirty="0"/>
              <a:t>(11) Production Date</a:t>
            </a:r>
            <a:endParaRPr lang="en-US" sz="2600" dirty="0"/>
          </a:p>
          <a:p>
            <a:pPr lvl="1"/>
            <a:r>
              <a:rPr lang="en-GB" sz="2600" dirty="0"/>
              <a:t>(15) Best Before Date</a:t>
            </a:r>
            <a:endParaRPr lang="en-US" sz="2600" dirty="0"/>
          </a:p>
          <a:p>
            <a:pPr lvl="1"/>
            <a:r>
              <a:rPr lang="en-GB" sz="2600" dirty="0"/>
              <a:t>(17) Expiration Date</a:t>
            </a:r>
            <a:endParaRPr lang="en-US" sz="2600" dirty="0"/>
          </a:p>
          <a:p>
            <a:pPr lvl="1"/>
            <a:r>
              <a:rPr lang="en-GB" sz="2600" dirty="0"/>
              <a:t>(21) Serial Number</a:t>
            </a:r>
            <a:endParaRPr lang="en-US" sz="2600" dirty="0"/>
          </a:p>
          <a:p>
            <a:pPr lvl="1"/>
            <a:r>
              <a:rPr lang="en-GB" sz="2600" dirty="0"/>
              <a:t>(710-713) National Healthcare Reimbursement Numbers </a:t>
            </a:r>
            <a:endParaRPr lang="en-US" sz="2600" dirty="0"/>
          </a:p>
          <a:p>
            <a:pPr lvl="1"/>
            <a:r>
              <a:rPr lang="en-GB" sz="2600" dirty="0"/>
              <a:t>(8200) Extended Packaging URL (Product URL)</a:t>
            </a:r>
            <a:endParaRPr lang="en-US" sz="2600" dirty="0"/>
          </a:p>
          <a:p>
            <a:pPr lvl="1"/>
            <a:r>
              <a:rPr lang="en-GB" sz="2600" dirty="0"/>
              <a:t>(91 to 99) Company Internal Information (these AIs may be used by GS1 during pilots prior to approval of new AIs)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5136955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enabler SHOULD support the following GS1 Application Identifiers as defined in GS1 General Specifications V13.1 Section 3.</a:t>
            </a:r>
            <a:endParaRPr lang="en-US" dirty="0"/>
          </a:p>
          <a:p>
            <a:pPr lvl="1"/>
            <a:r>
              <a:rPr lang="en-GB" dirty="0"/>
              <a:t>(AI 12) Due Date</a:t>
            </a:r>
            <a:endParaRPr lang="en-US" dirty="0"/>
          </a:p>
          <a:p>
            <a:pPr lvl="1"/>
            <a:r>
              <a:rPr lang="en-GB" dirty="0"/>
              <a:t>(AI 13) Packaging Date</a:t>
            </a:r>
            <a:endParaRPr lang="en-US" dirty="0"/>
          </a:p>
          <a:p>
            <a:pPr lvl="1"/>
            <a:r>
              <a:rPr lang="en-GB" dirty="0"/>
              <a:t>(AI 30) Trade Item </a:t>
            </a:r>
            <a:r>
              <a:rPr lang="en-GB" dirty="0" err="1"/>
              <a:t>Quantty</a:t>
            </a:r>
            <a:r>
              <a:rPr lang="en-GB" dirty="0"/>
              <a:t> </a:t>
            </a:r>
            <a:endParaRPr lang="en-US" dirty="0"/>
          </a:p>
          <a:p>
            <a:pPr lvl="1"/>
            <a:r>
              <a:rPr lang="en-GB" dirty="0"/>
              <a:t>(AI 3nnn) Trade Item Measures</a:t>
            </a:r>
            <a:endParaRPr lang="en-US" dirty="0"/>
          </a:p>
          <a:p>
            <a:pPr lvl="1"/>
            <a:r>
              <a:rPr lang="en-GB" dirty="0"/>
              <a:t>AI (243) Packaging Component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133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enabler MAY support the balance of GS1 Application Identifiers not mentioned in Line Items ABC and XYZ as defined in GS1 General Specifications V13.1 Section 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3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enabler SHALL support GS1 processing rules for direct mode of the Extended Packaging URL per GS1 General Specifications V13.1 Section 2.1.8. </a:t>
            </a:r>
            <a:endParaRPr lang="en-GB" dirty="0" smtClean="0"/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Calibri Light" panose="020F0302020204030204" pitchFamily="34" charset="0"/>
              </a:rPr>
              <a:t>    </a:t>
            </a:r>
            <a:r>
              <a:rPr lang="en-US" sz="2800" b="1" dirty="0" smtClean="0">
                <a:latin typeface="Calibri Light" panose="020F0302020204030204" pitchFamily="34" charset="0"/>
              </a:rPr>
              <a:t>Identification </a:t>
            </a:r>
            <a:r>
              <a:rPr lang="en-US" sz="2800" b="1" dirty="0">
                <a:latin typeface="Calibri Light" panose="020F0302020204030204" pitchFamily="34" charset="0"/>
              </a:rPr>
              <a:t>V1 (NOW): URL “</a:t>
            </a:r>
            <a:r>
              <a:rPr lang="en-US" sz="2800" b="1" dirty="0">
                <a:solidFill>
                  <a:srgbClr val="F26336"/>
                </a:solidFill>
                <a:latin typeface="Calibri Light" panose="020F0302020204030204" pitchFamily="34" charset="0"/>
              </a:rPr>
              <a:t>prefix</a:t>
            </a:r>
            <a:r>
              <a:rPr lang="en-US" sz="2800" b="1" dirty="0">
                <a:latin typeface="Calibri Light" panose="020F0302020204030204" pitchFamily="34" charset="0"/>
              </a:rPr>
              <a:t>” with </a:t>
            </a:r>
            <a:r>
              <a:rPr lang="en-US" sz="2800" b="1" dirty="0">
                <a:solidFill>
                  <a:srgbClr val="00B050"/>
                </a:solidFill>
                <a:latin typeface="Calibri Light" panose="020F0302020204030204" pitchFamily="34" charset="0"/>
              </a:rPr>
              <a:t>GTIN</a:t>
            </a:r>
          </a:p>
          <a:p>
            <a:pPr lvl="2"/>
            <a:r>
              <a:rPr lang="en-US" sz="2000" b="1" dirty="0">
                <a:latin typeface="Calibri Light" panose="020F0302020204030204" pitchFamily="34" charset="0"/>
              </a:rPr>
              <a:t>Encoded in bar code and printed on label for key entry </a:t>
            </a:r>
          </a:p>
          <a:p>
            <a:pPr lvl="3"/>
            <a:r>
              <a:rPr lang="en-US" sz="1800" b="1" dirty="0">
                <a:latin typeface="Calibri Light" panose="020F0302020204030204" pitchFamily="34" charset="0"/>
              </a:rPr>
              <a:t>http://</a:t>
            </a:r>
            <a:r>
              <a:rPr lang="en-US" sz="1800" b="1" dirty="0">
                <a:solidFill>
                  <a:srgbClr val="F26336"/>
                </a:solidFill>
                <a:latin typeface="Calibri Light" panose="020F0302020204030204" pitchFamily="34" charset="0"/>
              </a:rPr>
              <a:t>example.com</a:t>
            </a:r>
            <a:r>
              <a:rPr lang="en-US" sz="1800" b="1" dirty="0">
                <a:latin typeface="Calibri Light" panose="020F0302020204030204" pitchFamily="34" charset="0"/>
              </a:rPr>
              <a:t>/</a:t>
            </a:r>
            <a:r>
              <a:rPr lang="en-US" sz="1800" b="1" dirty="0">
                <a:solidFill>
                  <a:srgbClr val="00B050"/>
                </a:solidFill>
                <a:latin typeface="Calibri Light" panose="020F0302020204030204" pitchFamily="34" charset="0"/>
              </a:rPr>
              <a:t>01234567890128</a:t>
            </a:r>
            <a:endParaRPr lang="en-US" sz="1800" b="1" dirty="0">
              <a:latin typeface="Calibri Light" panose="020F03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93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This enabler SHALL </a:t>
            </a:r>
            <a:r>
              <a:rPr lang="en-GB" dirty="0" smtClean="0"/>
              <a:t>support </a:t>
            </a:r>
            <a:r>
              <a:rPr lang="en-GB" b="1" dirty="0" smtClean="0">
                <a:solidFill>
                  <a:srgbClr val="FF0000"/>
                </a:solidFill>
              </a:rPr>
              <a:t>an update to </a:t>
            </a:r>
            <a:r>
              <a:rPr lang="en-GB" dirty="0"/>
              <a:t>GS1 processing rules for direct mode of the Extended Packaging URL per GS1 General Specifications V13.1 Section 2.1.8</a:t>
            </a:r>
            <a:r>
              <a:rPr lang="en-GB" dirty="0" smtClean="0"/>
              <a:t>.</a:t>
            </a:r>
          </a:p>
          <a:p>
            <a:endParaRPr lang="en-GB" dirty="0" smtClean="0"/>
          </a:p>
          <a:p>
            <a:pPr marL="0" indent="0">
              <a:buNone/>
            </a:pPr>
            <a:r>
              <a:rPr lang="en-US" dirty="0">
                <a:latin typeface="Calibri Light" panose="020F0302020204030204" pitchFamily="34" charset="0"/>
              </a:rPr>
              <a:t> </a:t>
            </a:r>
            <a:r>
              <a:rPr lang="en-US" dirty="0" smtClean="0">
                <a:latin typeface="Calibri Light" panose="020F0302020204030204" pitchFamily="34" charset="0"/>
              </a:rPr>
              <a:t>     </a:t>
            </a:r>
            <a:r>
              <a:rPr lang="en-US" sz="2800" b="1" dirty="0" smtClean="0">
                <a:latin typeface="Calibri Light" panose="020F0302020204030204" pitchFamily="34" charset="0"/>
              </a:rPr>
              <a:t>Identification </a:t>
            </a:r>
            <a:r>
              <a:rPr lang="en-US" sz="2800" b="1" dirty="0">
                <a:solidFill>
                  <a:srgbClr val="E83A74"/>
                </a:solidFill>
                <a:latin typeface="Calibri Light" panose="020F0302020204030204" pitchFamily="34" charset="0"/>
              </a:rPr>
              <a:t>V2 (WIP)</a:t>
            </a:r>
            <a:r>
              <a:rPr lang="en-US" sz="2800" b="1" dirty="0">
                <a:latin typeface="Calibri Light" panose="020F0302020204030204" pitchFamily="34" charset="0"/>
              </a:rPr>
              <a:t>: URL “</a:t>
            </a:r>
            <a:r>
              <a:rPr lang="en-US" sz="2800" b="1" dirty="0">
                <a:solidFill>
                  <a:srgbClr val="F26336"/>
                </a:solidFill>
                <a:latin typeface="Calibri Light" panose="020F0302020204030204" pitchFamily="34" charset="0"/>
              </a:rPr>
              <a:t>prefix</a:t>
            </a:r>
            <a:r>
              <a:rPr lang="en-US" sz="2800" b="1" dirty="0">
                <a:latin typeface="Calibri Light" panose="020F0302020204030204" pitchFamily="34" charset="0"/>
              </a:rPr>
              <a:t>” with </a:t>
            </a:r>
            <a:r>
              <a:rPr lang="en-US" sz="2800" b="1" dirty="0">
                <a:solidFill>
                  <a:srgbClr val="69B833"/>
                </a:solidFill>
                <a:latin typeface="Calibri Light" panose="020F0302020204030204" pitchFamily="34" charset="0"/>
              </a:rPr>
              <a:t>GTIN </a:t>
            </a:r>
            <a:r>
              <a:rPr lang="en-US" sz="2800" b="1" dirty="0" smtClean="0">
                <a:solidFill>
                  <a:srgbClr val="69B833"/>
                </a:solidFill>
                <a:latin typeface="Calibri Light" panose="020F0302020204030204" pitchFamily="34" charset="0"/>
              </a:rPr>
              <a:t>+ Serial #</a:t>
            </a:r>
            <a:endParaRPr lang="en-US" sz="2800" b="1" dirty="0">
              <a:solidFill>
                <a:srgbClr val="69B833"/>
              </a:solidFill>
              <a:latin typeface="Calibri Light" panose="020F0302020204030204" pitchFamily="34" charset="0"/>
            </a:endParaRPr>
          </a:p>
          <a:p>
            <a:pPr lvl="2" indent="-342900"/>
            <a:r>
              <a:rPr lang="en-US" sz="2000" b="1" dirty="0">
                <a:latin typeface="Calibri Light" panose="020F0302020204030204" pitchFamily="34" charset="0"/>
              </a:rPr>
              <a:t>Encoded in the bar code</a:t>
            </a:r>
          </a:p>
          <a:p>
            <a:pPr lvl="3" indent="-342900"/>
            <a:r>
              <a:rPr lang="en-US" sz="1800" b="1" dirty="0" smtClean="0">
                <a:latin typeface="Calibri Light" panose="020F0302020204030204" pitchFamily="34" charset="0"/>
              </a:rPr>
              <a:t>(01) 01234567890128 (21) 123abc (8200) http</a:t>
            </a:r>
            <a:r>
              <a:rPr lang="en-US" sz="1800" b="1" dirty="0">
                <a:latin typeface="Calibri Light" panose="020F0302020204030204" pitchFamily="34" charset="0"/>
              </a:rPr>
              <a:t>://</a:t>
            </a:r>
            <a:r>
              <a:rPr lang="en-US" sz="1800" b="1" dirty="0" smtClean="0">
                <a:latin typeface="Calibri Light" panose="020F0302020204030204" pitchFamily="34" charset="0"/>
              </a:rPr>
              <a:t>example.com</a:t>
            </a:r>
          </a:p>
          <a:p>
            <a:pPr lvl="2" indent="-342900"/>
            <a:r>
              <a:rPr lang="en-US" sz="2200" b="1" dirty="0" smtClean="0">
                <a:latin typeface="Calibri Light" panose="020F0302020204030204" pitchFamily="34" charset="0"/>
              </a:rPr>
              <a:t>The decode and printed  text on </a:t>
            </a:r>
            <a:r>
              <a:rPr lang="en-US" sz="2200" b="1" dirty="0">
                <a:latin typeface="Calibri Light" panose="020F0302020204030204" pitchFamily="34" charset="0"/>
              </a:rPr>
              <a:t>the label for key entry</a:t>
            </a:r>
          </a:p>
          <a:p>
            <a:pPr lvl="3" indent="-342900"/>
            <a:r>
              <a:rPr lang="en-US" sz="1800" b="1" dirty="0">
                <a:latin typeface="Calibri Light" panose="020F0302020204030204" pitchFamily="34" charset="0"/>
              </a:rPr>
              <a:t>http://</a:t>
            </a:r>
            <a:r>
              <a:rPr lang="en-US" sz="1800" b="1" dirty="0" smtClean="0">
                <a:solidFill>
                  <a:srgbClr val="F26336"/>
                </a:solidFill>
                <a:latin typeface="Calibri Light" panose="020F0302020204030204" pitchFamily="34" charset="0"/>
              </a:rPr>
              <a:t>example.com</a:t>
            </a:r>
            <a:r>
              <a:rPr lang="en-US" sz="1800" b="1" dirty="0" smtClean="0">
                <a:latin typeface="Calibri Light" panose="020F0302020204030204" pitchFamily="34" charset="0"/>
              </a:rPr>
              <a:t>/</a:t>
            </a:r>
            <a:r>
              <a:rPr lang="en-US" sz="1800" b="1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gtin</a:t>
            </a:r>
            <a:r>
              <a:rPr lang="en-US" sz="1800" b="1" dirty="0" smtClean="0">
                <a:latin typeface="Calibri Light" panose="020F0302020204030204" pitchFamily="34" charset="0"/>
              </a:rPr>
              <a:t>/</a:t>
            </a:r>
            <a:r>
              <a:rPr lang="en-US" sz="1800" b="1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01234567890128/</a:t>
            </a:r>
            <a:r>
              <a:rPr lang="en-US" sz="1800" b="1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ser</a:t>
            </a:r>
            <a:r>
              <a:rPr lang="en-US" sz="1800" b="1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/123abc/</a:t>
            </a:r>
            <a:endParaRPr lang="en-US" sz="1800" b="1" dirty="0">
              <a:latin typeface="Calibri Light" panose="020F0302020204030204" pitchFamily="34" charset="0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0725642">
            <a:off x="2061986" y="2301491"/>
            <a:ext cx="5278433" cy="1040285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GS1 to develop a brief for OMA </a:t>
            </a:r>
          </a:p>
          <a:p>
            <a:r>
              <a:rPr lang="en-US" sz="2800" dirty="0" smtClean="0"/>
              <a:t>on this additional requirement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2603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Arrow 9"/>
          <p:cNvSpPr/>
          <p:nvPr/>
        </p:nvSpPr>
        <p:spPr bwMode="auto">
          <a:xfrm rot="1294204">
            <a:off x="2510601" y="1988225"/>
            <a:ext cx="981635" cy="107577"/>
          </a:xfrm>
          <a:prstGeom prst="rightArrow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16200000">
            <a:off x="4136877" y="3610535"/>
            <a:ext cx="981635" cy="107577"/>
          </a:xfrm>
          <a:prstGeom prst="rightArrow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9179669">
            <a:off x="5753417" y="1880999"/>
            <a:ext cx="981635" cy="107577"/>
          </a:xfrm>
          <a:prstGeom prst="rightArrow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162275" y="281095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Three DRIVERS OF INDUSTRY NEED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6358758" y="950777"/>
            <a:ext cx="1371600" cy="1290917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HLT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941894" y="3496235"/>
            <a:ext cx="1371600" cy="1290917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GS1 Digital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1352374" y="1015254"/>
            <a:ext cx="1371600" cy="1290917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NGPI</a:t>
            </a:r>
            <a:endParaRPr kumimoji="0" lang="en-GB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3944" y="2025471"/>
            <a:ext cx="23987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libri Light" panose="020F0302020204030204" pitchFamily="34" charset="0"/>
              </a:rPr>
              <a:t>A similar emerging need for “pointers” to the Web to locate information about a “thing”</a:t>
            </a:r>
            <a:endParaRPr lang="en-GB" sz="1600" dirty="0">
              <a:latin typeface="Calibri Light" panose="020F03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3832" y="3002604"/>
            <a:ext cx="29317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 Light" panose="020F0302020204030204" pitchFamily="34" charset="0"/>
              </a:rPr>
              <a:t>The </a:t>
            </a:r>
            <a:r>
              <a:rPr lang="en-US" sz="2000" dirty="0" smtClean="0">
                <a:latin typeface="Calibri Light" panose="020F0302020204030204" pitchFamily="34" charset="0"/>
              </a:rPr>
              <a:t>need </a:t>
            </a:r>
            <a:r>
              <a:rPr lang="en-US" sz="2000" dirty="0" smtClean="0">
                <a:latin typeface="Calibri Light" panose="020F0302020204030204" pitchFamily="34" charset="0"/>
              </a:rPr>
              <a:t>spans initiatives and sectors and require one </a:t>
            </a:r>
            <a:r>
              <a:rPr lang="en-US" sz="2000" dirty="0" smtClean="0">
                <a:latin typeface="Calibri Light" panose="020F0302020204030204" pitchFamily="34" charset="0"/>
              </a:rPr>
              <a:t>solution </a:t>
            </a:r>
            <a:r>
              <a:rPr lang="en-US" sz="2000" dirty="0" smtClean="0">
                <a:latin typeface="Calibri Light" panose="020F0302020204030204" pitchFamily="34" charset="0"/>
              </a:rPr>
              <a:t>for all.</a:t>
            </a:r>
            <a:endParaRPr lang="en-GB" sz="2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60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GS1 Bar Code processing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982534"/>
              </p:ext>
            </p:extLst>
          </p:nvPr>
        </p:nvGraphicFramePr>
        <p:xfrm>
          <a:off x="0" y="1447800"/>
          <a:ext cx="91440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Worksheet" r:id="rId3" imgW="9334433" imgH="2648085" progId="Excel.Sheet.8">
                  <p:embed/>
                </p:oleObj>
              </mc:Choice>
              <mc:Fallback>
                <p:oleObj name="Worksheet" r:id="rId3" imgW="9334433" imgH="2648085" progId="Excel.Shee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47800"/>
                        <a:ext cx="9144000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 rot="20725642">
            <a:off x="512674" y="2301491"/>
            <a:ext cx="8377037" cy="1040285"/>
          </a:xfrm>
          <a:prstGeom prst="rect">
            <a:avLst/>
          </a:prstGeom>
          <a:solidFill>
            <a:schemeClr val="accent4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/>
              <a:t>GS1 to develop an adaption of this for OMA context</a:t>
            </a:r>
          </a:p>
          <a:p>
            <a:r>
              <a:rPr lang="en-US" sz="2800" dirty="0" smtClean="0"/>
              <a:t>And discuss use of delimiters between AIs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8956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OMA Bar Code Processing Requirement Principles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66747" y="1554897"/>
            <a:ext cx="7743825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Interoperate across technologies such as Web, bar code,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RFDI tag</a:t>
            </a: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, message, data base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Reciprocally accepted across geographies where applicable (multi-market packs,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Web)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Interoperate across sectors where applicable (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retail, healthcare, foodservice) 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Governed </a:t>
            </a: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by standardized rules for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allocation, AIDC encoding/decoding, processing, use, storage</a:t>
            </a:r>
          </a:p>
          <a:p>
            <a:pPr marL="34290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Be </a:t>
            </a: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dumb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within one data field (unparsed </a:t>
            </a: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at the application level)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Decode is consistent with human-readable </a:t>
            </a: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text for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URL on pack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  <a:p>
            <a:pPr marL="342900" marR="0" lvl="0" indent="-342900" algn="just">
              <a:spcBef>
                <a:spcPts val="600"/>
              </a:spcBef>
              <a:spcAft>
                <a:spcPts val="0"/>
              </a:spcAft>
              <a:buClr>
                <a:srgbClr val="F26334"/>
              </a:buClr>
              <a:buSzPts val="900"/>
              <a:buFont typeface="Times New Roman"/>
              <a:buChar char="■"/>
              <a:tabLst>
                <a:tab pos="228600" algn="l"/>
              </a:tabLst>
            </a:pPr>
            <a:r>
              <a:rPr lang="en-GB" sz="1400" kern="1100" spc="20" dirty="0">
                <a:latin typeface="Arial"/>
                <a:ea typeface="Times New Roman"/>
                <a:cs typeface="Times New Roman"/>
              </a:rPr>
              <a:t>Provide for </a:t>
            </a:r>
            <a:r>
              <a:rPr lang="en-GB" sz="1400" kern="1100" spc="20" dirty="0" smtClean="0">
                <a:latin typeface="Arial"/>
                <a:ea typeface="Times New Roman"/>
                <a:cs typeface="Times New Roman"/>
              </a:rPr>
              <a:t>data field </a:t>
            </a:r>
            <a:r>
              <a:rPr lang="en-US" sz="1400" kern="1100" spc="20" dirty="0" smtClean="0">
                <a:latin typeface="Arial"/>
                <a:ea typeface="Times New Roman"/>
                <a:cs typeface="Times New Roman"/>
              </a:rPr>
              <a:t>context </a:t>
            </a:r>
            <a:r>
              <a:rPr lang="en-US" sz="1400" kern="1100" spc="20" dirty="0">
                <a:latin typeface="Arial"/>
                <a:ea typeface="Times New Roman"/>
                <a:cs typeface="Times New Roman"/>
              </a:rPr>
              <a:t>to be known and </a:t>
            </a:r>
            <a:r>
              <a:rPr lang="en-US" sz="1400" kern="1100" spc="20" dirty="0" smtClean="0">
                <a:latin typeface="Arial"/>
                <a:ea typeface="Times New Roman"/>
                <a:cs typeface="Times New Roman"/>
              </a:rPr>
              <a:t>retained within the application as required</a:t>
            </a:r>
            <a:endParaRPr lang="en-US" sz="1400" kern="1100" spc="20" dirty="0">
              <a:latin typeface="Arial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652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076312" y="837616"/>
            <a:ext cx="3429000" cy="522685"/>
          </a:xfrm>
        </p:spPr>
        <p:txBody>
          <a:bodyPr/>
          <a:lstStyle/>
          <a:p>
            <a:pPr eaLnBrk="1" hangingPunct="1"/>
            <a:r>
              <a:rPr lang="en-US" sz="2850">
                <a:latin typeface="Calibri Light" panose="020F0302020204030204" pitchFamily="34" charset="0"/>
              </a:rPr>
              <a:t>Contact Details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76312" y="1400175"/>
            <a:ext cx="4324738" cy="1543049"/>
          </a:xfrm>
        </p:spPr>
        <p:txBody>
          <a:bodyPr>
            <a:normAutofit fontScale="25000" lnSpcReduction="20000"/>
          </a:bodyPr>
          <a:lstStyle/>
          <a:p>
            <a:pPr eaLnBrk="1" hangingPunct="1"/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Scott Gray</a:t>
            </a:r>
          </a:p>
          <a:p>
            <a:pPr eaLnBrk="1" hangingPunct="1"/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Technology Strategy</a:t>
            </a:r>
          </a:p>
          <a:p>
            <a:pPr eaLnBrk="1" hangingPunct="1"/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GS1 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Global 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Office</a:t>
            </a:r>
            <a:endParaRPr lang="en-US" sz="5500" b="0" dirty="0" smtClean="0">
              <a:solidFill>
                <a:srgbClr val="002C6C"/>
              </a:solidFill>
              <a:latin typeface="Calibri Light" panose="020F0302020204030204" pitchFamily="34" charset="0"/>
            </a:endParaRPr>
          </a:p>
          <a:p>
            <a:pPr eaLnBrk="1" hangingPunct="1"/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Brussels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, 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Belgium </a:t>
            </a:r>
            <a:r>
              <a:rPr lang="en-US" sz="3400" b="0" dirty="0" smtClean="0">
                <a:solidFill>
                  <a:srgbClr val="FF0000"/>
                </a:solidFill>
                <a:latin typeface="Calibri Light" panose="020F0302020204030204" pitchFamily="34" charset="0"/>
              </a:rPr>
              <a:t>●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 Princeton, NJ, USA</a:t>
            </a:r>
            <a:endParaRPr lang="en-US" sz="5500" b="0" dirty="0" smtClean="0">
              <a:solidFill>
                <a:srgbClr val="002C6C"/>
              </a:solidFill>
              <a:latin typeface="Calibri Light" panose="020F0302020204030204" pitchFamily="34" charset="0"/>
            </a:endParaRPr>
          </a:p>
          <a:p>
            <a:pPr eaLnBrk="1" hangingPunct="1"/>
            <a:r>
              <a:rPr lang="en-US" sz="5500" b="0" dirty="0" smtClean="0">
                <a:latin typeface="Calibri Light" panose="020F0302020204030204" pitchFamily="34" charset="0"/>
              </a:rPr>
              <a:t>T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  + 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1 609 439 3975</a:t>
            </a:r>
          </a:p>
          <a:p>
            <a:r>
              <a:rPr lang="en-US" sz="5500" b="0" dirty="0" smtClean="0">
                <a:latin typeface="Calibri Light" panose="020F0302020204030204" pitchFamily="34" charset="0"/>
              </a:rPr>
              <a:t>E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  scott.gray@gs1.org </a:t>
            </a:r>
            <a:endParaRPr lang="en-US" sz="5500" b="0" dirty="0" smtClean="0">
              <a:solidFill>
                <a:srgbClr val="002C6C"/>
              </a:solidFill>
              <a:latin typeface="Calibri Light" panose="020F0302020204030204" pitchFamily="34" charset="0"/>
            </a:endParaRPr>
          </a:p>
          <a:p>
            <a:pPr eaLnBrk="1" hangingPunct="1"/>
            <a:r>
              <a:rPr lang="en-US" sz="5500" b="0" dirty="0" smtClean="0">
                <a:latin typeface="Calibri Light" panose="020F0302020204030204" pitchFamily="34" charset="0"/>
              </a:rPr>
              <a:t>W</a:t>
            </a:r>
            <a:r>
              <a:rPr lang="en-US" sz="5500" b="0" dirty="0" smtClean="0">
                <a:solidFill>
                  <a:srgbClr val="002C6C"/>
                </a:solidFill>
                <a:latin typeface="Calibri Light" panose="020F0302020204030204" pitchFamily="34" charset="0"/>
              </a:rPr>
              <a:t>  www.gs1.org</a:t>
            </a:r>
          </a:p>
          <a:p>
            <a:pPr eaLnBrk="1" hangingPunct="1"/>
            <a:endParaRPr lang="en-US" b="0" i="1" dirty="0" smtClean="0">
              <a:solidFill>
                <a:srgbClr val="002C6C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96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Arrow 9"/>
          <p:cNvSpPr/>
          <p:nvPr/>
        </p:nvSpPr>
        <p:spPr bwMode="auto">
          <a:xfrm rot="5400000">
            <a:off x="4411031" y="3173109"/>
            <a:ext cx="437192" cy="192101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16200000">
            <a:off x="4370179" y="1757605"/>
            <a:ext cx="518905" cy="192101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885730" y="1722904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OMA / Mobile Device Industry</a:t>
            </a:r>
            <a:endParaRPr kumimoji="0" lang="en-GB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818069" y="3533773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Web Standards Organizations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3944" y="2243665"/>
            <a:ext cx="2398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libri Light" panose="020F0302020204030204" pitchFamily="34" charset="0"/>
              </a:rPr>
              <a:t>One solution </a:t>
            </a:r>
            <a:r>
              <a:rPr lang="en-US" sz="1600" dirty="0" smtClean="0">
                <a:latin typeface="Calibri Light" panose="020F0302020204030204" pitchFamily="34" charset="0"/>
              </a:rPr>
              <a:t>to address needs of </a:t>
            </a:r>
            <a:r>
              <a:rPr lang="en-US" sz="1600" dirty="0" smtClean="0">
                <a:latin typeface="Calibri Light" panose="020F0302020204030204" pitchFamily="34" charset="0"/>
              </a:rPr>
              <a:t>many…</a:t>
            </a:r>
            <a:endParaRPr lang="en-US" sz="1600" dirty="0" smtClean="0">
              <a:latin typeface="Calibri Light" panose="020F0302020204030204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5712638" y="2447367"/>
            <a:ext cx="895631" cy="199786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10800000">
            <a:off x="2578891" y="2451205"/>
            <a:ext cx="895631" cy="199786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8437364">
            <a:off x="3049044" y="3160184"/>
            <a:ext cx="895631" cy="199786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9033307">
            <a:off x="5262213" y="1665917"/>
            <a:ext cx="895631" cy="199786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 rot="1858099">
            <a:off x="5336565" y="3109182"/>
            <a:ext cx="895631" cy="199786"/>
          </a:xfrm>
          <a:prstGeom prst="rightArrow">
            <a:avLst/>
          </a:prstGeom>
          <a:solidFill>
            <a:srgbClr val="F2633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rgbClr val="002C6C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1787898" y="3384398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Digital Marketing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 Teams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6648850" y="1730351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Potentia</a:t>
            </a:r>
            <a:r>
              <a:rPr lang="en-US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l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Traceability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5847733" y="3308128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Online Marketplace</a:t>
            </a:r>
            <a:r>
              <a:rPr lang="en-GB" sz="1400" dirty="0">
                <a:solidFill>
                  <a:schemeClr val="bg1"/>
                </a:solidFill>
                <a:latin typeface="Calibri Light" panose="020F0302020204030204" pitchFamily="34" charset="0"/>
              </a:rPr>
              <a:t> </a:t>
            </a:r>
            <a:r>
              <a:rPr lang="en-GB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Owners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1162275" y="281095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Relevant </a:t>
            </a:r>
            <a:br>
              <a:rPr lang="en-US" sz="2400" b="0" cap="all" dirty="0" smtClean="0">
                <a:latin typeface="Calibri Light" panose="020F0302020204030204" pitchFamily="34" charset="0"/>
              </a:rPr>
            </a:br>
            <a:r>
              <a:rPr lang="en-US" sz="2400" b="0" cap="all" dirty="0" smtClean="0">
                <a:latin typeface="Calibri Light" panose="020F0302020204030204" pitchFamily="34" charset="0"/>
              </a:rPr>
              <a:t>Constituents</a:t>
            </a:r>
          </a:p>
        </p:txBody>
      </p:sp>
      <p:sp>
        <p:nvSpPr>
          <p:cNvPr id="24" name="Oval 23"/>
          <p:cNvSpPr/>
          <p:nvPr/>
        </p:nvSpPr>
        <p:spPr bwMode="auto">
          <a:xfrm>
            <a:off x="5868667" y="91283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Retail Regulatory 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Compliance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baseline="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EU</a:t>
            </a:r>
            <a:r>
              <a:rPr lang="en-US" sz="14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 (No) 1169.2011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3815473" y="-62420"/>
            <a:ext cx="1645920" cy="1645920"/>
          </a:xfrm>
          <a:prstGeom prst="ellipse">
            <a:avLst/>
          </a:prstGeom>
          <a:solidFill>
            <a:srgbClr val="002C6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Healthcare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 (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 Light" panose="020F0302020204030204" pitchFamily="34" charset="0"/>
              </a:rPr>
              <a:t>Package Insert {PI})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56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591" y="280834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B2C Extended Packaging Standard</a:t>
            </a:r>
            <a:endParaRPr lang="en-US" sz="2400" b="0" cap="all" dirty="0">
              <a:latin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40" y="1058416"/>
            <a:ext cx="8221663" cy="3479800"/>
          </a:xfrm>
        </p:spPr>
        <p:txBody>
          <a:bodyPr>
            <a:normAutofit/>
          </a:bodyPr>
          <a:lstStyle/>
          <a:p>
            <a:r>
              <a:rPr lang="en-US" sz="1600" dirty="0">
                <a:latin typeface="Calibri Light" panose="020F0302020204030204" pitchFamily="34" charset="0"/>
              </a:rPr>
              <a:t>Identification V1 (NOW): URL “</a:t>
            </a:r>
            <a:r>
              <a:rPr lang="en-US" sz="1600" dirty="0">
                <a:solidFill>
                  <a:srgbClr val="F26336"/>
                </a:solidFill>
                <a:latin typeface="Calibri Light" panose="020F0302020204030204" pitchFamily="34" charset="0"/>
              </a:rPr>
              <a:t>prefix</a:t>
            </a:r>
            <a:r>
              <a:rPr lang="en-US" sz="1600" dirty="0">
                <a:latin typeface="Calibri Light" panose="020F0302020204030204" pitchFamily="34" charset="0"/>
              </a:rPr>
              <a:t>” with </a:t>
            </a:r>
            <a:r>
              <a:rPr lang="en-US" sz="1600" dirty="0">
                <a:solidFill>
                  <a:srgbClr val="00B050"/>
                </a:solidFill>
                <a:latin typeface="Calibri Light" panose="020F0302020204030204" pitchFamily="34" charset="0"/>
              </a:rPr>
              <a:t>GTIN</a:t>
            </a:r>
          </a:p>
          <a:p>
            <a:pPr lvl="1"/>
            <a:r>
              <a:rPr lang="en-US" sz="1600" dirty="0">
                <a:latin typeface="Calibri Light" panose="020F0302020204030204" pitchFamily="34" charset="0"/>
              </a:rPr>
              <a:t>Encoded in bar code </a:t>
            </a:r>
          </a:p>
          <a:p>
            <a:pPr lvl="2"/>
            <a:r>
              <a:rPr lang="en-US" sz="1600" dirty="0">
                <a:latin typeface="Calibri Light" panose="020F0302020204030204" pitchFamily="34" charset="0"/>
              </a:rPr>
              <a:t>(01) 01234567890128 (8200) http://example.com</a:t>
            </a:r>
          </a:p>
          <a:p>
            <a:pPr lvl="1" indent="-342900"/>
            <a:r>
              <a:rPr lang="en-US" sz="1600" dirty="0">
                <a:latin typeface="Calibri Light" panose="020F0302020204030204" pitchFamily="34" charset="0"/>
              </a:rPr>
              <a:t>The decode and printed  text on the label for key entry</a:t>
            </a:r>
          </a:p>
          <a:p>
            <a:pPr lvl="2"/>
            <a:r>
              <a:rPr lang="en-US" sz="1600" dirty="0">
                <a:solidFill>
                  <a:srgbClr val="F26334"/>
                </a:solidFill>
                <a:latin typeface="Calibri Light" panose="020F0302020204030204" pitchFamily="34" charset="0"/>
              </a:rPr>
              <a:t>http://examp</a:t>
            </a:r>
            <a:r>
              <a:rPr lang="en-US" sz="1600" dirty="0">
                <a:solidFill>
                  <a:srgbClr val="F26336"/>
                </a:solidFill>
                <a:latin typeface="Calibri Light" panose="020F0302020204030204" pitchFamily="34" charset="0"/>
              </a:rPr>
              <a:t>le.com</a:t>
            </a:r>
            <a:r>
              <a:rPr lang="en-US" sz="1600" dirty="0">
                <a:latin typeface="Calibri Light" panose="020F0302020204030204" pitchFamily="34" charset="0"/>
              </a:rPr>
              <a:t>/</a:t>
            </a:r>
            <a:r>
              <a:rPr lang="en-US" sz="1600" dirty="0">
                <a:solidFill>
                  <a:srgbClr val="00B050"/>
                </a:solidFill>
                <a:latin typeface="Calibri Light" panose="020F0302020204030204" pitchFamily="34" charset="0"/>
              </a:rPr>
              <a:t>01234567890128</a:t>
            </a:r>
            <a:endParaRPr lang="en-US" sz="1600" dirty="0">
              <a:latin typeface="Calibri Light" panose="020F0302020204030204" pitchFamily="34" charset="0"/>
            </a:endParaRPr>
          </a:p>
          <a:p>
            <a:endParaRPr lang="en-US" dirty="0" smtClean="0">
              <a:latin typeface="Calibri Light" panose="020F0302020204030204" pitchFamily="34" charset="0"/>
            </a:endParaRPr>
          </a:p>
          <a:p>
            <a:r>
              <a:rPr lang="en-US" dirty="0" smtClean="0">
                <a:latin typeface="Calibri Light" panose="020F0302020204030204" pitchFamily="34" charset="0"/>
              </a:rPr>
              <a:t>Bar Codes:</a:t>
            </a:r>
            <a:endParaRPr lang="en-US" dirty="0" smtClean="0">
              <a:latin typeface="Calibri Light" panose="020F0302020204030204" pitchFamily="34" charset="0"/>
            </a:endParaRPr>
          </a:p>
        </p:txBody>
      </p:sp>
      <p:sp>
        <p:nvSpPr>
          <p:cNvPr id="4" name="Content Placeholder 5"/>
          <p:cNvSpPr txBox="1">
            <a:spLocks/>
          </p:cNvSpPr>
          <p:nvPr/>
        </p:nvSpPr>
        <p:spPr>
          <a:xfrm>
            <a:off x="1448348" y="3340738"/>
            <a:ext cx="4032000" cy="22667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/>
              <a:buChar char="•"/>
              <a:defRPr sz="2400">
                <a:solidFill>
                  <a:srgbClr val="002C6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•"/>
              <a:defRPr sz="2000">
                <a:solidFill>
                  <a:srgbClr val="002C6C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 charset="0"/>
              <a:buChar char="–"/>
              <a:defRPr>
                <a:solidFill>
                  <a:srgbClr val="002C6C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–"/>
              <a:defRPr sz="1600">
                <a:solidFill>
                  <a:srgbClr val="002C6C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»"/>
              <a:defRPr sz="1600">
                <a:solidFill>
                  <a:srgbClr val="4C4C4C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>
                <a:latin typeface="Calibri Light" panose="020F0302020204030204" pitchFamily="34" charset="0"/>
              </a:rPr>
              <a:t>Direct mode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 QR Code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 </a:t>
            </a:r>
            <a:r>
              <a:rPr lang="en-US" sz="1400" kern="0" dirty="0" err="1" smtClean="0">
                <a:latin typeface="Calibri Light" panose="020F0302020204030204" pitchFamily="34" charset="0"/>
              </a:rPr>
              <a:t>DataMatrix</a:t>
            </a:r>
            <a:endParaRPr lang="en-US" sz="1400" kern="0" dirty="0">
              <a:latin typeface="Calibri Light" panose="020F0302020204030204" pitchFamily="34" charset="0"/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>
          <a:xfrm>
            <a:off x="3954302" y="3351443"/>
            <a:ext cx="4000967" cy="2266791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/>
              <a:buChar char="•"/>
              <a:defRPr sz="2400">
                <a:solidFill>
                  <a:srgbClr val="002C6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•"/>
              <a:defRPr sz="2000">
                <a:solidFill>
                  <a:srgbClr val="002C6C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 charset="0"/>
              <a:buChar char="–"/>
              <a:defRPr>
                <a:solidFill>
                  <a:srgbClr val="002C6C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C6C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 smtClean="0">
                <a:latin typeface="Calibri Light" panose="020F0302020204030204" pitchFamily="34" charset="0"/>
              </a:rPr>
              <a:t>Indirect mode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 QR Code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 </a:t>
            </a:r>
            <a:r>
              <a:rPr lang="en-US" sz="1400" kern="0" dirty="0" err="1" smtClean="0">
                <a:latin typeface="Calibri Light" panose="020F0302020204030204" pitchFamily="34" charset="0"/>
              </a:rPr>
              <a:t>DataMatrix</a:t>
            </a:r>
            <a:endParaRPr lang="en-US" sz="1400" kern="0" dirty="0" smtClean="0">
              <a:latin typeface="Calibri Light" panose="020F0302020204030204" pitchFamily="34" charset="0"/>
            </a:endParaRP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 </a:t>
            </a:r>
            <a:r>
              <a:rPr lang="en-US" sz="1400" kern="0" dirty="0" err="1" smtClean="0">
                <a:latin typeface="Calibri Light" panose="020F0302020204030204" pitchFamily="34" charset="0"/>
              </a:rPr>
              <a:t>DataBar</a:t>
            </a:r>
            <a:endParaRPr lang="en-US" sz="1400" kern="0" dirty="0" smtClean="0">
              <a:latin typeface="Calibri Light" panose="020F0302020204030204" pitchFamily="34" charset="0"/>
            </a:endParaRP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5871867" y="3750032"/>
            <a:ext cx="4000967" cy="2266791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/>
              <a:buChar char="•"/>
              <a:defRPr sz="2400">
                <a:solidFill>
                  <a:srgbClr val="002C6C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Char char="•"/>
              <a:defRPr sz="2000">
                <a:solidFill>
                  <a:srgbClr val="002C6C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26334"/>
              </a:buClr>
              <a:buFont typeface="Arial" charset="0"/>
              <a:buChar char="–"/>
              <a:defRPr>
                <a:solidFill>
                  <a:srgbClr val="002C6C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rgbClr val="002C6C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EAN/UPC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GS1-128</a:t>
            </a:r>
          </a:p>
          <a:p>
            <a:pPr lvl="1"/>
            <a:r>
              <a:rPr lang="en-US" sz="1400" kern="0" dirty="0" smtClean="0">
                <a:latin typeface="Calibri Light" panose="020F0302020204030204" pitchFamily="34" charset="0"/>
              </a:rPr>
              <a:t>ITF-14</a:t>
            </a:r>
            <a:endParaRPr lang="en-US" sz="1400" kern="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0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446" y="280798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Looking Beyond GTIN…</a:t>
            </a:r>
            <a:endParaRPr lang="en-US" sz="2400" b="0" cap="all" dirty="0">
              <a:latin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40" y="1010790"/>
            <a:ext cx="8221663" cy="377075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Calibri Light" panose="020F0302020204030204" pitchFamily="34" charset="0"/>
              </a:rPr>
              <a:t>In packaging artwork (focus 2014-2018)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 smtClean="0">
                <a:latin typeface="Calibri Light" panose="020F0302020204030204" pitchFamily="34" charset="0"/>
              </a:rPr>
              <a:t>URLs</a:t>
            </a:r>
            <a:endParaRPr lang="en-US" dirty="0">
              <a:latin typeface="Calibri Light" panose="020F0302020204030204" pitchFamily="34" charset="0"/>
            </a:endParaRPr>
          </a:p>
          <a:p>
            <a:pPr marL="857250" lvl="1" indent="-457200">
              <a:buFont typeface="+mj-lt"/>
              <a:buAutoNum type="arabicPeriod"/>
            </a:pPr>
            <a:r>
              <a:rPr lang="en-US" dirty="0">
                <a:solidFill>
                  <a:srgbClr val="E83A74"/>
                </a:solidFill>
                <a:latin typeface="Calibri Light" panose="020F0302020204030204" pitchFamily="34" charset="0"/>
              </a:rPr>
              <a:t>New</a:t>
            </a:r>
            <a:r>
              <a:rPr lang="en-US" dirty="0">
                <a:latin typeface="Calibri Light" panose="020F0302020204030204" pitchFamily="34" charset="0"/>
              </a:rPr>
              <a:t> Application Identifier coming…</a:t>
            </a:r>
          </a:p>
          <a:p>
            <a:pPr lvl="2"/>
            <a:r>
              <a:rPr lang="en-US" dirty="0">
                <a:latin typeface="Calibri Light" panose="020F0302020204030204" pitchFamily="34" charset="0"/>
              </a:rPr>
              <a:t>Package Variation Number</a:t>
            </a:r>
          </a:p>
          <a:p>
            <a:pPr lvl="2"/>
            <a:r>
              <a:rPr lang="en-US" dirty="0">
                <a:latin typeface="Calibri Light" panose="020F0302020204030204" pitchFamily="34" charset="0"/>
              </a:rPr>
              <a:t>Critical to managing consumer communication of minor packaging changes </a:t>
            </a:r>
          </a:p>
          <a:p>
            <a:pPr lvl="2"/>
            <a:r>
              <a:rPr lang="en-US" dirty="0">
                <a:latin typeface="Calibri Light" panose="020F0302020204030204" pitchFamily="34" charset="0"/>
              </a:rPr>
              <a:t>Part of web </a:t>
            </a:r>
            <a:r>
              <a:rPr lang="en-US" dirty="0" smtClean="0">
                <a:latin typeface="Calibri Light" panose="020F0302020204030204" pitchFamily="34" charset="0"/>
              </a:rPr>
              <a:t>strategy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>
                <a:latin typeface="Calibri Light" panose="020F0302020204030204" pitchFamily="34" charset="0"/>
              </a:rPr>
              <a:t>For regulated healthcare, National Health Reimbursement Number</a:t>
            </a:r>
            <a:endParaRPr lang="en-US" dirty="0">
              <a:latin typeface="Calibri Light" panose="020F0302020204030204" pitchFamily="34" charset="0"/>
            </a:endParaRPr>
          </a:p>
          <a:p>
            <a:endParaRPr lang="en-US" dirty="0" smtClean="0">
              <a:latin typeface="Calibri Light" panose="020F0302020204030204" pitchFamily="34" charset="0"/>
            </a:endParaRPr>
          </a:p>
          <a:p>
            <a:r>
              <a:rPr lang="en-US" dirty="0" smtClean="0">
                <a:latin typeface="Calibri Light" panose="020F0302020204030204" pitchFamily="34" charset="0"/>
              </a:rPr>
              <a:t>Printed inline (category-specific timelines for implementation)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 smtClean="0">
                <a:latin typeface="Calibri Light" panose="020F0302020204030204" pitchFamily="34" charset="0"/>
              </a:rPr>
              <a:t>Serialization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 smtClean="0">
                <a:latin typeface="Calibri Light" panose="020F0302020204030204" pitchFamily="34" charset="0"/>
              </a:rPr>
              <a:t>Lot control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 smtClean="0">
                <a:latin typeface="Calibri Light" panose="020F0302020204030204" pitchFamily="34" charset="0"/>
              </a:rPr>
              <a:t>Dates, specifically product expiration</a:t>
            </a:r>
          </a:p>
          <a:p>
            <a:pPr marL="857250" lvl="1" indent="-457200">
              <a:buFont typeface="+mj-lt"/>
              <a:buAutoNum type="arabicPeriod"/>
            </a:pPr>
            <a:endParaRPr lang="en-US" dirty="0">
              <a:latin typeface="Calibri Light" panose="020F0302020204030204" pitchFamily="34" charset="0"/>
            </a:endParaRPr>
          </a:p>
          <a:p>
            <a:pPr marL="400050" lvl="1" indent="0">
              <a:buNone/>
            </a:pPr>
            <a:r>
              <a:rPr lang="en-US" dirty="0" smtClean="0">
                <a:latin typeface="Calibri Light" panose="020F0302020204030204" pitchFamily="34" charset="0"/>
              </a:rPr>
              <a:t>The </a:t>
            </a:r>
            <a:r>
              <a:rPr lang="en-US" dirty="0">
                <a:latin typeface="Calibri Light" panose="020F0302020204030204" pitchFamily="34" charset="0"/>
              </a:rPr>
              <a:t>GS1 Application Identifiers </a:t>
            </a:r>
            <a:r>
              <a:rPr lang="en-US" dirty="0" smtClean="0">
                <a:latin typeface="Calibri Light" panose="020F0302020204030204" pitchFamily="34" charset="0"/>
              </a:rPr>
              <a:t>(AIs) above have been designated by retail and healthcare industry for use with URLs, see GS1 General Specifications, Section 3 for a full list of AIs</a:t>
            </a:r>
          </a:p>
        </p:txBody>
      </p:sp>
    </p:spTree>
    <p:extLst>
      <p:ext uri="{BB962C8B-B14F-4D97-AF65-F5344CB8AC3E}">
        <p14:creationId xmlns:p14="http://schemas.microsoft.com/office/powerpoint/2010/main" val="92264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7446" y="288295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B2C Extended Packaging Standard</a:t>
            </a:r>
            <a:endParaRPr lang="en-US" sz="2400" b="0" cap="all" dirty="0">
              <a:latin typeface="Calibri Light" panose="020F03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40" y="1058416"/>
            <a:ext cx="8221663" cy="3479800"/>
          </a:xfrm>
        </p:spPr>
        <p:txBody>
          <a:bodyPr>
            <a:noAutofit/>
          </a:bodyPr>
          <a:lstStyle/>
          <a:p>
            <a:r>
              <a:rPr lang="en-US" sz="1600" dirty="0" smtClean="0">
                <a:latin typeface="Calibri Light" panose="020F0302020204030204" pitchFamily="34" charset="0"/>
              </a:rPr>
              <a:t>Identification V1 (NOW): URL “</a:t>
            </a:r>
            <a:r>
              <a:rPr lang="en-US" sz="1600" dirty="0" smtClean="0">
                <a:solidFill>
                  <a:srgbClr val="F26336"/>
                </a:solidFill>
                <a:latin typeface="Calibri Light" panose="020F0302020204030204" pitchFamily="34" charset="0"/>
              </a:rPr>
              <a:t>prefix</a:t>
            </a:r>
            <a:r>
              <a:rPr lang="en-US" sz="1600" dirty="0" smtClean="0">
                <a:latin typeface="Calibri Light" panose="020F0302020204030204" pitchFamily="34" charset="0"/>
              </a:rPr>
              <a:t>” with </a:t>
            </a:r>
            <a:r>
              <a:rPr lang="en-US" sz="16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GTIN</a:t>
            </a:r>
          </a:p>
          <a:p>
            <a:pPr lvl="1"/>
            <a:r>
              <a:rPr lang="en-US" sz="1600" dirty="0" smtClean="0">
                <a:latin typeface="Calibri Light" panose="020F0302020204030204" pitchFamily="34" charset="0"/>
              </a:rPr>
              <a:t>Encoded in bar code </a:t>
            </a:r>
            <a:endParaRPr lang="en-US" sz="1600" dirty="0" smtClean="0">
              <a:latin typeface="Calibri Light" panose="020F0302020204030204" pitchFamily="34" charset="0"/>
            </a:endParaRPr>
          </a:p>
          <a:p>
            <a:pPr lvl="2"/>
            <a:r>
              <a:rPr lang="en-US" sz="1600" dirty="0">
                <a:latin typeface="Calibri Light" panose="020F0302020204030204" pitchFamily="34" charset="0"/>
              </a:rPr>
              <a:t>(01) 01234567890128 </a:t>
            </a:r>
            <a:r>
              <a:rPr lang="en-US" sz="1600" dirty="0" smtClean="0">
                <a:latin typeface="Calibri Light" panose="020F0302020204030204" pitchFamily="34" charset="0"/>
              </a:rPr>
              <a:t>(8200</a:t>
            </a:r>
            <a:r>
              <a:rPr lang="en-US" sz="1600" dirty="0">
                <a:latin typeface="Calibri Light" panose="020F0302020204030204" pitchFamily="34" charset="0"/>
              </a:rPr>
              <a:t>) http://</a:t>
            </a:r>
            <a:r>
              <a:rPr lang="en-US" sz="1600" dirty="0" smtClean="0">
                <a:latin typeface="Calibri Light" panose="020F0302020204030204" pitchFamily="34" charset="0"/>
              </a:rPr>
              <a:t>example.com</a:t>
            </a:r>
            <a:endParaRPr lang="en-US" sz="1600" dirty="0" smtClean="0">
              <a:latin typeface="Calibri Light" panose="020F0302020204030204" pitchFamily="34" charset="0"/>
            </a:endParaRPr>
          </a:p>
          <a:p>
            <a:pPr lvl="1" indent="-342900"/>
            <a:r>
              <a:rPr lang="en-US" sz="1600" dirty="0">
                <a:latin typeface="Calibri Light" panose="020F0302020204030204" pitchFamily="34" charset="0"/>
              </a:rPr>
              <a:t>The decode and printed  text on the label for key entry</a:t>
            </a:r>
          </a:p>
          <a:p>
            <a:pPr lvl="2"/>
            <a:r>
              <a:rPr lang="en-US" sz="1600" dirty="0" smtClean="0">
                <a:solidFill>
                  <a:srgbClr val="F26334"/>
                </a:solidFill>
                <a:latin typeface="Calibri Light" panose="020F0302020204030204" pitchFamily="34" charset="0"/>
              </a:rPr>
              <a:t>http</a:t>
            </a:r>
            <a:r>
              <a:rPr lang="en-US" sz="1600" dirty="0" smtClean="0">
                <a:solidFill>
                  <a:srgbClr val="F26334"/>
                </a:solidFill>
                <a:latin typeface="Calibri Light" panose="020F0302020204030204" pitchFamily="34" charset="0"/>
              </a:rPr>
              <a:t>://</a:t>
            </a:r>
            <a:r>
              <a:rPr lang="en-US" sz="1600" dirty="0" smtClean="0">
                <a:solidFill>
                  <a:srgbClr val="F26336"/>
                </a:solidFill>
                <a:latin typeface="Calibri Light" panose="020F0302020204030204" pitchFamily="34" charset="0"/>
              </a:rPr>
              <a:t>example.com</a:t>
            </a:r>
            <a:r>
              <a:rPr lang="en-US" sz="1600" dirty="0" smtClean="0">
                <a:latin typeface="Calibri Light" panose="020F0302020204030204" pitchFamily="34" charset="0"/>
              </a:rPr>
              <a:t>/</a:t>
            </a:r>
            <a:r>
              <a:rPr lang="en-US" sz="16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01234567890128</a:t>
            </a:r>
            <a:endParaRPr lang="en-US" sz="1600" dirty="0" smtClean="0">
              <a:latin typeface="Calibri Light" panose="020F0302020204030204" pitchFamily="34" charset="0"/>
            </a:endParaRPr>
          </a:p>
          <a:p>
            <a:endParaRPr lang="en-US" sz="1600" dirty="0" smtClean="0">
              <a:latin typeface="Calibri Light" panose="020F0302020204030204" pitchFamily="34" charset="0"/>
            </a:endParaRPr>
          </a:p>
          <a:p>
            <a:r>
              <a:rPr lang="en-US" sz="1600" dirty="0" smtClean="0">
                <a:latin typeface="Calibri Light" panose="020F0302020204030204" pitchFamily="34" charset="0"/>
              </a:rPr>
              <a:t>Identification </a:t>
            </a:r>
            <a:r>
              <a:rPr lang="en-US" sz="1600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V2 (WIP)</a:t>
            </a:r>
            <a:r>
              <a:rPr lang="en-US" sz="1600" dirty="0" smtClean="0">
                <a:latin typeface="Calibri Light" panose="020F0302020204030204" pitchFamily="34" charset="0"/>
              </a:rPr>
              <a:t>: </a:t>
            </a:r>
            <a:r>
              <a:rPr lang="en-US" sz="1600" dirty="0">
                <a:latin typeface="Calibri Light" panose="020F0302020204030204" pitchFamily="34" charset="0"/>
              </a:rPr>
              <a:t>URL “</a:t>
            </a:r>
            <a:r>
              <a:rPr lang="en-US" sz="1600" dirty="0">
                <a:solidFill>
                  <a:srgbClr val="F26336"/>
                </a:solidFill>
                <a:latin typeface="Calibri Light" panose="020F0302020204030204" pitchFamily="34" charset="0"/>
              </a:rPr>
              <a:t>prefix</a:t>
            </a:r>
            <a:r>
              <a:rPr lang="en-US" sz="1600" dirty="0">
                <a:latin typeface="Calibri Light" panose="020F0302020204030204" pitchFamily="34" charset="0"/>
              </a:rPr>
              <a:t>” with </a:t>
            </a:r>
            <a:r>
              <a:rPr lang="en-US" sz="16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GTIN </a:t>
            </a:r>
            <a:r>
              <a:rPr lang="en-US" sz="1600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+</a:t>
            </a:r>
            <a:endParaRPr lang="en-US" sz="1600" dirty="0" smtClean="0">
              <a:latin typeface="Calibri Light" panose="020F0302020204030204" pitchFamily="34" charset="0"/>
            </a:endParaRPr>
          </a:p>
          <a:p>
            <a:pPr lvl="1" indent="-342900"/>
            <a:r>
              <a:rPr lang="en-US" sz="1600" dirty="0" smtClean="0">
                <a:latin typeface="Calibri Light" panose="020F0302020204030204" pitchFamily="34" charset="0"/>
              </a:rPr>
              <a:t>Encoded in the bar code</a:t>
            </a:r>
          </a:p>
          <a:p>
            <a:pPr lvl="2" indent="-342900"/>
            <a:r>
              <a:rPr lang="en-US" sz="1600" dirty="0">
                <a:latin typeface="Calibri Light" panose="020F0302020204030204" pitchFamily="34" charset="0"/>
              </a:rPr>
              <a:t>(01) 01234567890128 (21) 123abc (8200) http://</a:t>
            </a:r>
            <a:r>
              <a:rPr lang="en-US" sz="1600" dirty="0" smtClean="0">
                <a:latin typeface="Calibri Light" panose="020F0302020204030204" pitchFamily="34" charset="0"/>
              </a:rPr>
              <a:t>example.com</a:t>
            </a:r>
            <a:endParaRPr lang="en-US" sz="1600" dirty="0" smtClean="0">
              <a:latin typeface="Calibri Light" panose="020F0302020204030204" pitchFamily="34" charset="0"/>
            </a:endParaRPr>
          </a:p>
          <a:p>
            <a:pPr lvl="1" indent="-342900"/>
            <a:r>
              <a:rPr lang="en-US" sz="1600" dirty="0">
                <a:latin typeface="Calibri Light" panose="020F0302020204030204" pitchFamily="34" charset="0"/>
              </a:rPr>
              <a:t>The decode and printed  text on the label for key entry</a:t>
            </a:r>
          </a:p>
          <a:p>
            <a:pPr lvl="2" indent="-342900"/>
            <a:r>
              <a:rPr lang="en-US" sz="1600" dirty="0" smtClean="0">
                <a:solidFill>
                  <a:srgbClr val="F26334"/>
                </a:solidFill>
                <a:latin typeface="Calibri Light" panose="020F0302020204030204" pitchFamily="34" charset="0"/>
              </a:rPr>
              <a:t>http</a:t>
            </a:r>
            <a:r>
              <a:rPr lang="en-US" sz="1600" dirty="0">
                <a:solidFill>
                  <a:srgbClr val="F26334"/>
                </a:solidFill>
                <a:latin typeface="Calibri Light" panose="020F0302020204030204" pitchFamily="34" charset="0"/>
              </a:rPr>
              <a:t>://</a:t>
            </a:r>
            <a:r>
              <a:rPr lang="en-US" sz="1600" dirty="0" smtClean="0">
                <a:solidFill>
                  <a:srgbClr val="F26336"/>
                </a:solidFill>
                <a:latin typeface="Calibri Light" panose="020F0302020204030204" pitchFamily="34" charset="0"/>
              </a:rPr>
              <a:t>example.com</a:t>
            </a:r>
            <a:r>
              <a:rPr lang="en-US" sz="1600" dirty="0" smtClean="0">
                <a:latin typeface="Calibri Light" panose="020F0302020204030204" pitchFamily="34" charset="0"/>
              </a:rPr>
              <a:t>/</a:t>
            </a:r>
            <a:r>
              <a:rPr lang="en-US" sz="1600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gtin</a:t>
            </a:r>
            <a:r>
              <a:rPr lang="en-US" sz="1600" dirty="0" smtClean="0">
                <a:latin typeface="Calibri Light" panose="020F0302020204030204" pitchFamily="34" charset="0"/>
              </a:rPr>
              <a:t>/</a:t>
            </a:r>
            <a:r>
              <a:rPr lang="en-US" sz="16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01234567890128/</a:t>
            </a:r>
            <a:r>
              <a:rPr lang="en-US" sz="1600" dirty="0" smtClean="0">
                <a:solidFill>
                  <a:srgbClr val="E83A74"/>
                </a:solidFill>
                <a:latin typeface="Calibri Light" panose="020F0302020204030204" pitchFamily="34" charset="0"/>
              </a:rPr>
              <a:t>ser</a:t>
            </a:r>
            <a:r>
              <a:rPr lang="en-US" sz="1600" dirty="0" smtClean="0">
                <a:solidFill>
                  <a:srgbClr val="00B050"/>
                </a:solidFill>
                <a:latin typeface="Calibri Light" panose="020F0302020204030204" pitchFamily="34" charset="0"/>
              </a:rPr>
              <a:t>/123abc</a:t>
            </a:r>
            <a:endParaRPr lang="en-US" sz="16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1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293736" y="1077223"/>
            <a:ext cx="8487193" cy="34290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>
                <a:latin typeface="Calibri Light" panose="020F0302020204030204" pitchFamily="34" charset="0"/>
              </a:rPr>
              <a:t>GS1: Update B2C </a:t>
            </a:r>
            <a:r>
              <a:rPr lang="en-US" sz="1800" dirty="0">
                <a:latin typeface="Calibri Light" panose="020F0302020204030204" pitchFamily="34" charset="0"/>
              </a:rPr>
              <a:t>Extended Packaging Application </a:t>
            </a:r>
            <a:r>
              <a:rPr lang="en-US" sz="1800" dirty="0" smtClean="0">
                <a:latin typeface="Calibri Light" panose="020F0302020204030204" pitchFamily="34" charset="0"/>
              </a:rPr>
              <a:t>Standard, including:</a:t>
            </a:r>
            <a:endParaRPr lang="en-GB" sz="1800" dirty="0">
              <a:latin typeface="Calibri Light" panose="020F0302020204030204" pitchFamily="34" charset="0"/>
            </a:endParaRPr>
          </a:p>
          <a:p>
            <a:pPr lvl="1"/>
            <a:r>
              <a:rPr lang="en-US" sz="1400" dirty="0">
                <a:latin typeface="Calibri Light" panose="020F0302020204030204" pitchFamily="34" charset="0"/>
              </a:rPr>
              <a:t>A set of standard short strings to be used to introduce a URI component for each relevant AI</a:t>
            </a:r>
          </a:p>
          <a:p>
            <a:pPr lvl="2"/>
            <a:r>
              <a:rPr lang="en-US" sz="1200" dirty="0">
                <a:latin typeface="Calibri Light" panose="020F0302020204030204" pitchFamily="34" charset="0"/>
              </a:rPr>
              <a:t>e.g. “</a:t>
            </a:r>
            <a:r>
              <a:rPr lang="en-US" sz="1200" dirty="0" err="1">
                <a:latin typeface="Calibri Light" panose="020F0302020204030204" pitchFamily="34" charset="0"/>
              </a:rPr>
              <a:t>ser</a:t>
            </a:r>
            <a:r>
              <a:rPr lang="en-US" sz="1200" dirty="0">
                <a:latin typeface="Calibri Light" panose="020F0302020204030204" pitchFamily="34" charset="0"/>
              </a:rPr>
              <a:t>” in a URI refers to AI 21.</a:t>
            </a:r>
            <a:endParaRPr lang="en-GB" sz="1200" dirty="0">
              <a:latin typeface="Calibri Light" panose="020F0302020204030204" pitchFamily="34" charset="0"/>
            </a:endParaRPr>
          </a:p>
          <a:p>
            <a:pPr lvl="1"/>
            <a:r>
              <a:rPr lang="en-US" sz="1400" dirty="0">
                <a:latin typeface="Calibri Light" panose="020F0302020204030204" pitchFamily="34" charset="0"/>
              </a:rPr>
              <a:t>A new AI for encoding the URI prefix with precise rules addressing </a:t>
            </a:r>
            <a:endParaRPr lang="en-GB" sz="1400" dirty="0">
              <a:latin typeface="Calibri Light" panose="020F0302020204030204" pitchFamily="34" charset="0"/>
            </a:endParaRPr>
          </a:p>
          <a:p>
            <a:pPr lvl="2"/>
            <a:r>
              <a:rPr lang="en-US" sz="1400" dirty="0">
                <a:latin typeface="Calibri Light" panose="020F0302020204030204" pitchFamily="34" charset="0"/>
              </a:rPr>
              <a:t>validation</a:t>
            </a:r>
            <a:endParaRPr lang="en-GB" sz="1400" dirty="0">
              <a:latin typeface="Calibri Light" panose="020F0302020204030204" pitchFamily="34" charset="0"/>
            </a:endParaRPr>
          </a:p>
          <a:p>
            <a:pPr lvl="2"/>
            <a:r>
              <a:rPr lang="en-US" sz="1400" dirty="0">
                <a:latin typeface="Calibri Light" panose="020F0302020204030204" pitchFamily="34" charset="0"/>
              </a:rPr>
              <a:t>the mapping of AIs to URI components</a:t>
            </a:r>
            <a:endParaRPr lang="en-GB" sz="1400" dirty="0">
              <a:latin typeface="Calibri Light" panose="020F0302020204030204" pitchFamily="34" charset="0"/>
            </a:endParaRPr>
          </a:p>
          <a:p>
            <a:pPr lvl="2"/>
            <a:r>
              <a:rPr lang="en-US" sz="1400" dirty="0">
                <a:latin typeface="Calibri Light" panose="020F0302020204030204" pitchFamily="34" charset="0"/>
              </a:rPr>
              <a:t>the format of the web-developer-friendly URI string</a:t>
            </a:r>
            <a:endParaRPr lang="en-GB" sz="1400" dirty="0">
              <a:latin typeface="Calibri Light" panose="020F0302020204030204" pitchFamily="34" charset="0"/>
            </a:endParaRPr>
          </a:p>
          <a:p>
            <a:pPr lvl="1"/>
            <a:r>
              <a:rPr lang="en-US" sz="1400" dirty="0" smtClean="0">
                <a:latin typeface="Calibri Light" panose="020F0302020204030204" pitchFamily="34" charset="0"/>
              </a:rPr>
              <a:t>Update </a:t>
            </a:r>
            <a:r>
              <a:rPr lang="en-US" sz="1400" dirty="0">
                <a:latin typeface="Calibri Light" panose="020F0302020204030204" pitchFamily="34" charset="0"/>
              </a:rPr>
              <a:t>to AIDC Validation </a:t>
            </a:r>
            <a:r>
              <a:rPr lang="en-US" sz="1400" dirty="0" smtClean="0">
                <a:latin typeface="Calibri Light" panose="020F0302020204030204" pitchFamily="34" charset="0"/>
              </a:rPr>
              <a:t>Rules</a:t>
            </a:r>
          </a:p>
          <a:p>
            <a:r>
              <a:rPr lang="en-US" sz="2000" dirty="0" smtClean="0">
                <a:latin typeface="Calibri Light" panose="020F0302020204030204" pitchFamily="34" charset="0"/>
              </a:rPr>
              <a:t>OMA</a:t>
            </a:r>
            <a:endParaRPr lang="en-US" sz="1200" dirty="0" smtClean="0">
              <a:latin typeface="Calibri Light" panose="020F0302020204030204" pitchFamily="34" charset="0"/>
            </a:endParaRPr>
          </a:p>
          <a:p>
            <a:pPr marL="457200" lvl="1" indent="0">
              <a:buNone/>
            </a:pPr>
            <a:endParaRPr lang="en-US" sz="1400" dirty="0" smtClean="0">
              <a:latin typeface="Calibri Light" panose="020F0302020204030204" pitchFamily="34" charset="0"/>
            </a:endParaRPr>
          </a:p>
          <a:p>
            <a:pPr marL="457200" lvl="1" indent="0">
              <a:buNone/>
            </a:pPr>
            <a:endParaRPr lang="en-US" sz="1400" dirty="0">
              <a:latin typeface="Calibri Light" panose="020F0302020204030204" pitchFamily="34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162275" y="281095"/>
            <a:ext cx="6877050" cy="701999"/>
          </a:xfrm>
        </p:spPr>
        <p:txBody>
          <a:bodyPr/>
          <a:lstStyle/>
          <a:p>
            <a:r>
              <a:rPr lang="en-US" sz="2400" b="0" cap="all" dirty="0" smtClean="0">
                <a:latin typeface="Calibri Light" panose="020F0302020204030204" pitchFamily="34" charset="0"/>
              </a:rPr>
              <a:t>Standards WORK</a:t>
            </a:r>
          </a:p>
        </p:txBody>
      </p:sp>
    </p:spTree>
    <p:extLst>
      <p:ext uri="{BB962C8B-B14F-4D97-AF65-F5344CB8AC3E}">
        <p14:creationId xmlns:p14="http://schemas.microsoft.com/office/powerpoint/2010/main" val="36704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 OMA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enabler SHALL support the following </a:t>
            </a:r>
            <a:r>
              <a:rPr lang="en-US" b="1" dirty="0" smtClean="0">
                <a:solidFill>
                  <a:srgbClr val="F26334"/>
                </a:solidFill>
              </a:rPr>
              <a:t>EAN/UPC</a:t>
            </a:r>
            <a:r>
              <a:rPr lang="en-US" dirty="0" smtClean="0"/>
              <a:t> bar </a:t>
            </a:r>
            <a:r>
              <a:rPr lang="en-US" dirty="0"/>
              <a:t>codes on consumer packaging as defined in GS1 General Specifications V13.1, Section 2 Applications Standards. </a:t>
            </a:r>
            <a:r>
              <a:rPr lang="en-GB" dirty="0"/>
              <a:t>See GS1 General Specifications </a:t>
            </a:r>
            <a:r>
              <a:rPr lang="en-US" dirty="0"/>
              <a:t>V13.1 </a:t>
            </a:r>
            <a:r>
              <a:rPr lang="en-GB" dirty="0"/>
              <a:t>Section 5.2 for technical specifications such as encode-decode algorithms. </a:t>
            </a:r>
            <a:endParaRPr lang="en-US" sz="1800" dirty="0"/>
          </a:p>
          <a:p>
            <a:pPr lvl="1"/>
            <a:r>
              <a:rPr lang="en-US" dirty="0" smtClean="0"/>
              <a:t>UPC-A</a:t>
            </a:r>
            <a:endParaRPr lang="en-US" sz="4000" dirty="0"/>
          </a:p>
          <a:p>
            <a:pPr lvl="1"/>
            <a:r>
              <a:rPr lang="en-US" dirty="0"/>
              <a:t>EAN-13</a:t>
            </a:r>
            <a:endParaRPr lang="en-US" sz="4000" dirty="0"/>
          </a:p>
          <a:p>
            <a:pPr lvl="1"/>
            <a:r>
              <a:rPr lang="en-US" dirty="0"/>
              <a:t>UPC-E</a:t>
            </a:r>
            <a:endParaRPr lang="en-US" sz="4000" dirty="0"/>
          </a:p>
          <a:p>
            <a:pPr lvl="1"/>
            <a:r>
              <a:rPr lang="en-US" dirty="0" smtClean="0"/>
              <a:t>EAN-8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769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OMA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enabler SHALL support the following </a:t>
            </a:r>
            <a:r>
              <a:rPr lang="en-US" b="1" dirty="0">
                <a:solidFill>
                  <a:srgbClr val="FF0000"/>
                </a:solidFill>
              </a:rPr>
              <a:t>GS1 DataBar </a:t>
            </a:r>
            <a:r>
              <a:rPr lang="en-US" dirty="0" smtClean="0"/>
              <a:t>bar </a:t>
            </a:r>
            <a:r>
              <a:rPr lang="en-US" dirty="0"/>
              <a:t>codes on consumer packaging as defined in GS1 General Specifications V13.1, Section 2 Applications Standards. </a:t>
            </a:r>
            <a:r>
              <a:rPr lang="en-GB" dirty="0"/>
              <a:t>See GS1 General Specifications </a:t>
            </a:r>
            <a:r>
              <a:rPr lang="en-US" dirty="0"/>
              <a:t>V13.1 </a:t>
            </a:r>
            <a:r>
              <a:rPr lang="en-GB" dirty="0"/>
              <a:t>Section 5.6 for technical specifications such as encode-decode algorithms. </a:t>
            </a:r>
            <a:endParaRPr lang="en-US" sz="1800" dirty="0"/>
          </a:p>
          <a:p>
            <a:pPr lvl="1"/>
            <a:r>
              <a:rPr lang="en-US" dirty="0" smtClean="0"/>
              <a:t>GS1 </a:t>
            </a:r>
            <a:r>
              <a:rPr lang="en-US" dirty="0"/>
              <a:t>DataBar Omnidirectional</a:t>
            </a:r>
            <a:endParaRPr lang="en-US" sz="4000" dirty="0"/>
          </a:p>
          <a:p>
            <a:pPr lvl="1"/>
            <a:r>
              <a:rPr lang="en-US" dirty="0"/>
              <a:t>GS1 DataBar Stacked Omnidirectional </a:t>
            </a:r>
            <a:endParaRPr lang="en-US" sz="4000" dirty="0"/>
          </a:p>
          <a:p>
            <a:pPr lvl="1"/>
            <a:r>
              <a:rPr lang="en-US" dirty="0"/>
              <a:t>GS1 DataBar Expanded </a:t>
            </a:r>
            <a:endParaRPr lang="en-US" sz="4000" dirty="0"/>
          </a:p>
          <a:p>
            <a:pPr lvl="1"/>
            <a:r>
              <a:rPr lang="en-US" dirty="0"/>
              <a:t>GS1 DataBar Expanded Stacked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74966104"/>
      </p:ext>
    </p:extLst>
  </p:cSld>
  <p:clrMapOvr>
    <a:masterClrMapping/>
  </p:clrMapOvr>
</p:sld>
</file>

<file path=ppt/theme/theme1.xml><?xml version="1.0" encoding="utf-8"?>
<a:theme xmlns:a="http://schemas.openxmlformats.org/drawingml/2006/main" name="GS1_PPT_Template_2011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Theme">
  <a:themeElements>
    <a:clrScheme name="GS1_PPT_Final 14">
      <a:dk1>
        <a:srgbClr val="002C6C"/>
      </a:dk1>
      <a:lt1>
        <a:srgbClr val="FFFFFF"/>
      </a:lt1>
      <a:dk2>
        <a:srgbClr val="002C6C"/>
      </a:dk2>
      <a:lt2>
        <a:srgbClr val="808080"/>
      </a:lt2>
      <a:accent1>
        <a:srgbClr val="BBE0E3"/>
      </a:accent1>
      <a:accent2>
        <a:srgbClr val="F26334"/>
      </a:accent2>
      <a:accent3>
        <a:srgbClr val="FFFFFF"/>
      </a:accent3>
      <a:accent4>
        <a:srgbClr val="00245B"/>
      </a:accent4>
      <a:accent5>
        <a:srgbClr val="DAEDEF"/>
      </a:accent5>
      <a:accent6>
        <a:srgbClr val="DB592E"/>
      </a:accent6>
      <a:hlink>
        <a:srgbClr val="F26334"/>
      </a:hlink>
      <a:folHlink>
        <a:srgbClr val="F26334"/>
      </a:folHlink>
    </a:clrScheme>
    <a:fontScheme name="GS1_PPT_Fin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1_PPT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1_PPT_Final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1_PPT_Final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resentation Template 01">
  <a:themeElements>
    <a:clrScheme name="1_Presentation Template 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Presentation Template 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2C6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Presentation Template 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esentation Template 01 13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esentation Template 01 14">
        <a:dk1>
          <a:srgbClr val="002C6C"/>
        </a:dk1>
        <a:lt1>
          <a:srgbClr val="FFFFFF"/>
        </a:lt1>
        <a:dk2>
          <a:srgbClr val="002C6C"/>
        </a:dk2>
        <a:lt2>
          <a:srgbClr val="808080"/>
        </a:lt2>
        <a:accent1>
          <a:srgbClr val="BBE0E3"/>
        </a:accent1>
        <a:accent2>
          <a:srgbClr val="F26334"/>
        </a:accent2>
        <a:accent3>
          <a:srgbClr val="FFFFFF"/>
        </a:accent3>
        <a:accent4>
          <a:srgbClr val="00245B"/>
        </a:accent4>
        <a:accent5>
          <a:srgbClr val="DAEDEF"/>
        </a:accent5>
        <a:accent6>
          <a:srgbClr val="DB592E"/>
        </a:accent6>
        <a:hlink>
          <a:srgbClr val="F26334"/>
        </a:hlink>
        <a:folHlink>
          <a:srgbClr val="F2633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45393</TotalTime>
  <Words>1271</Words>
  <Application>Microsoft Office PowerPoint</Application>
  <PresentationFormat>On-screen Show (16:9)</PresentationFormat>
  <Paragraphs>154</Paragraphs>
  <Slides>22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GS1_PPT_Template_2011</vt:lpstr>
      <vt:lpstr>Default Theme</vt:lpstr>
      <vt:lpstr>1_Presentation Template 01</vt:lpstr>
      <vt:lpstr>Worksheet</vt:lpstr>
      <vt:lpstr>OMA UMCSX Mobile Codes GS1 Bar Codes &amp; Identification DRAFT Recommendations</vt:lpstr>
      <vt:lpstr>Three DRIVERS OF INDUSTRY NEED</vt:lpstr>
      <vt:lpstr>Relevant  Constituents</vt:lpstr>
      <vt:lpstr>B2C Extended Packaging Standard</vt:lpstr>
      <vt:lpstr>Looking Beyond GTIN…</vt:lpstr>
      <vt:lpstr>B2C Extended Packaging Standard</vt:lpstr>
      <vt:lpstr>Standards WORK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DRAFT OMA Requirements</vt:lpstr>
      <vt:lpstr>GS1 Bar Code processing</vt:lpstr>
      <vt:lpstr>OMA Bar Code Processing Requirement Principles</vt:lpstr>
      <vt:lpstr>Contact Details</vt:lpstr>
    </vt:vector>
  </TitlesOfParts>
  <Company>GS1 Global Office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GS1 Digital - IE Interest Group</dc:title>
  <dc:subject>GS1 Digital - Industry Engagement</dc:subject>
  <dc:creator>robert.beideman@gs1.org</dc:creator>
  <cp:lastModifiedBy>Scott Gray</cp:lastModifiedBy>
  <cp:revision>731</cp:revision>
  <cp:lastPrinted>2013-04-08T19:17:22Z</cp:lastPrinted>
  <dcterms:created xsi:type="dcterms:W3CDTF">2011-08-02T09:34:59Z</dcterms:created>
  <dcterms:modified xsi:type="dcterms:W3CDTF">2013-11-21T00:36:20Z</dcterms:modified>
</cp:coreProperties>
</file>