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1"/>
  </p:notesMasterIdLst>
  <p:handoutMasterIdLst>
    <p:handoutMasterId r:id="rId12"/>
  </p:handoutMasterIdLst>
  <p:sldIdLst>
    <p:sldId id="293" r:id="rId2"/>
    <p:sldId id="365" r:id="rId3"/>
    <p:sldId id="371" r:id="rId4"/>
    <p:sldId id="372" r:id="rId5"/>
    <p:sldId id="373" r:id="rId6"/>
    <p:sldId id="375" r:id="rId7"/>
    <p:sldId id="374" r:id="rId8"/>
    <p:sldId id="376" r:id="rId9"/>
    <p:sldId id="351" r:id="rId10"/>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100" d="100"/>
          <a:sy n="100" d="100"/>
        </p:scale>
        <p:origin x="-264" y="3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a:p>
        </p:txBody>
      </p:sp>
    </p:spTree>
    <p:extLst>
      <p:ext uri="{BB962C8B-B14F-4D97-AF65-F5344CB8AC3E}">
        <p14:creationId xmlns=""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771900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a:t>
            </a:r>
            <a:r>
              <a:rPr lang="en-US" altLang="zh-CN" sz="1800" b="1" dirty="0" smtClean="0">
                <a:latin typeface="Arial Narrow" charset="0"/>
                <a:ea typeface="ＭＳ Ｐゴシック" charset="-128"/>
              </a:rPr>
              <a:t>52R01</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CD-MobAR, </a:t>
            </a:r>
            <a:r>
              <a:rPr lang="en-US" altLang="zh-CN" b="1" dirty="0" smtClean="0">
                <a:latin typeface="Tahoma" pitchFamily="34" charset="0"/>
              </a:rPr>
              <a:t>Beijing</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0</a:t>
            </a:r>
            <a:r>
              <a:rPr lang="en-US" altLang="zh-CN" b="1" dirty="0" smtClean="0">
                <a:latin typeface="Tahoma" pitchFamily="34" charset="0"/>
              </a:rPr>
              <a:t>6</a:t>
            </a:r>
            <a:r>
              <a:rPr lang="en-US" altLang="ko-KR" b="1" dirty="0" smtClean="0">
                <a:latin typeface="Tahoma" pitchFamily="34" charset="0"/>
              </a:rPr>
              <a:t> </a:t>
            </a:r>
            <a:r>
              <a:rPr lang="en-US" altLang="ko-KR" b="1" dirty="0" smtClean="0">
                <a:latin typeface="Tahoma" pitchFamily="34" charset="0"/>
              </a:rPr>
              <a:t>Nov 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endParaRPr lang="en-US" altLang="ko-KR" b="1" dirty="0" smtClean="0">
              <a:latin typeface="Tahoma" pitchFamily="34" charset="0"/>
            </a:endParaRPr>
          </a:p>
          <a:p>
            <a:pPr defTabSz="762000">
              <a:lnSpc>
                <a:spcPct val="95000"/>
              </a:lnSpc>
              <a:spcAft>
                <a:spcPct val="35000"/>
              </a:spcAft>
              <a:tabLst>
                <a:tab pos="1827213" algn="r"/>
                <a:tab pos="1939925" algn="l"/>
              </a:tabLst>
            </a:pPr>
            <a:r>
              <a:rPr lang="en-US" altLang="ko-KR" b="1" dirty="0" smtClean="0">
                <a:latin typeface="Tahoma" pitchFamily="34" charset="0"/>
              </a:rPr>
              <a:t>                          Jia Ting, </a:t>
            </a:r>
            <a:r>
              <a:rPr lang="en-US" altLang="ko-KR" b="1" dirty="0" smtClean="0">
                <a:latin typeface="Tahoma" pitchFamily="34" charset="0"/>
                <a:hlinkClick r:id="rId3"/>
              </a:rPr>
              <a:t>Jiating1@chinaunicom.cn</a:t>
            </a:r>
            <a:r>
              <a:rPr lang="en-US" altLang="ko-KR" b="1" dirty="0" smtClean="0">
                <a:latin typeface="Tahoma" pitchFamily="34" charset="0"/>
              </a:rPr>
              <a:t>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 China Unicom</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a:t>
            </a:r>
            <a:r>
              <a:rPr lang="en-US" altLang="zh-CN" sz="2000" dirty="0" smtClean="0">
                <a:ea typeface="ＭＳ Ｐゴシック" pitchFamily="34" charset="-128"/>
              </a:rPr>
              <a:t>52R01</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2000" dirty="0" smtClean="0">
                <a:ea typeface="ＭＳ Ｐゴシック" pitchFamily="34" charset="-128"/>
              </a:rPr>
              <a:t>INP</a:t>
            </a:r>
            <a:r>
              <a:rPr lang="en-US" altLang="zh-CN" sz="2000" dirty="0" smtClean="0"/>
              <a:t>_Proposals_for_MobAR_Gap_Analysis</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Proposals for MobAR Gap Analysis</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400" dirty="0" smtClean="0">
                <a:ea typeface="宋体" charset="-122"/>
              </a:rPr>
              <a:t>The MobAR group has decided to start Gap Analysis:</a:t>
            </a:r>
          </a:p>
          <a:p>
            <a:pPr marL="682625" lvl="1" indent="-457200">
              <a:buFont typeface="Arial" pitchFamily="34" charset="0"/>
              <a:buChar char="•"/>
            </a:pPr>
            <a:r>
              <a:rPr lang="en-US" altLang="zh-CN" sz="1800" dirty="0" smtClean="0">
                <a:ea typeface="宋体" charset="-122"/>
              </a:rPr>
              <a:t>To d</a:t>
            </a:r>
            <a:r>
              <a:rPr lang="it-IT" altLang="zh-CN" sz="1800" dirty="0" smtClean="0">
                <a:ea typeface="宋体" charset="-122"/>
              </a:rPr>
              <a:t>istinguish and Agree dependent/independent aspects for OMA TS development, </a:t>
            </a:r>
          </a:p>
          <a:p>
            <a:pPr marL="682625" lvl="1" indent="-457200">
              <a:buFont typeface="Arial" pitchFamily="34" charset="0"/>
              <a:buChar char="•"/>
            </a:pPr>
            <a:r>
              <a:rPr lang="en-US" altLang="zh-CN" sz="1800" dirty="0" smtClean="0">
                <a:ea typeface="宋体" charset="-122"/>
              </a:rPr>
              <a:t>And use one single document as TS for MobAR plus informative sections where adding specifications considerations or the result of gap analysis</a:t>
            </a:r>
          </a:p>
          <a:p>
            <a:endParaRPr lang="en-US" altLang="zh-CN" sz="2000" dirty="0" smtClean="0"/>
          </a:p>
          <a:p>
            <a:r>
              <a:rPr lang="en-US" altLang="zh-CN" sz="2400" dirty="0" smtClean="0">
                <a:ea typeface="宋体" charset="-122"/>
              </a:rPr>
              <a:t>To start such analysis, this contribution wants to share some information with the group of existing standards or industry features related to the </a:t>
            </a:r>
            <a:r>
              <a:rPr lang="en-GB" altLang="zh-CN" sz="2400" dirty="0" smtClean="0">
                <a:ea typeface="宋体" charset="-122"/>
              </a:rPr>
              <a:t>specific technical aspects under consideration for OMA MobAR Enabler</a:t>
            </a:r>
            <a:r>
              <a:rPr lang="en-US" altLang="zh-CN" sz="2400" dirty="0" smtClean="0">
                <a:ea typeface="宋体" charset="-122"/>
              </a:rPr>
              <a:t>:</a:t>
            </a:r>
          </a:p>
          <a:p>
            <a:pPr marL="682625" lvl="1" indent="-457200">
              <a:buFont typeface="Arial" pitchFamily="34" charset="0"/>
              <a:buChar char="•"/>
            </a:pPr>
            <a:r>
              <a:rPr lang="en-US" altLang="zh-CN" sz="1800" dirty="0" smtClean="0">
                <a:ea typeface="宋体" charset="-122"/>
              </a:rPr>
              <a:t>AR Content Data format </a:t>
            </a:r>
          </a:p>
          <a:p>
            <a:pPr marL="682625" lvl="1" indent="-457200">
              <a:buFont typeface="Arial" pitchFamily="34" charset="0"/>
              <a:buChar char="•"/>
            </a:pPr>
            <a:r>
              <a:rPr lang="en-US" altLang="zh-CN" sz="1800" dirty="0" smtClean="0">
                <a:ea typeface="宋体" charset="-122"/>
              </a:rPr>
              <a:t>AR Transport and Interfaces</a:t>
            </a:r>
          </a:p>
          <a:p>
            <a:pPr marL="682625" lvl="1" indent="-457200">
              <a:buFont typeface="Arial" pitchFamily="34" charset="0"/>
              <a:buChar char="•"/>
            </a:pPr>
            <a:r>
              <a:rPr lang="en-US" altLang="zh-CN" sz="1800" dirty="0" smtClean="0">
                <a:ea typeface="宋体" charset="-122"/>
              </a:rPr>
              <a:t>AR Client features</a:t>
            </a:r>
          </a:p>
          <a:p>
            <a:pPr marL="682625" lvl="1" indent="-457200">
              <a:buFont typeface="Arial" pitchFamily="34" charset="0"/>
              <a:buChar char="•"/>
            </a:pPr>
            <a:r>
              <a:rPr lang="en-US" altLang="zh-CN" sz="1800" dirty="0" smtClean="0">
                <a:ea typeface="宋体" charset="-122"/>
              </a:rPr>
              <a:t>Security &amp; Privacy</a:t>
            </a:r>
          </a:p>
          <a:p>
            <a:pPr marL="682625" lvl="1" indent="-457200">
              <a:buFont typeface="Arial" pitchFamily="34" charset="0"/>
              <a:buChar char="•"/>
            </a:pPr>
            <a:endParaRPr lang="en-US" altLang="zh-CN" dirty="0" smtClean="0">
              <a:ea typeface="宋体" charset="-122"/>
            </a:endParaRPr>
          </a:p>
          <a:p>
            <a:endParaRPr lang="en-US" altLang="zh-CN" sz="2000" dirty="0" smtClean="0"/>
          </a:p>
        </p:txBody>
      </p:sp>
      <p:sp>
        <p:nvSpPr>
          <p:cNvPr id="3" name="标题 2"/>
          <p:cNvSpPr>
            <a:spLocks noGrp="1"/>
          </p:cNvSpPr>
          <p:nvPr>
            <p:ph type="title"/>
          </p:nvPr>
        </p:nvSpPr>
        <p:spPr/>
        <p:txBody>
          <a:bodyPr/>
          <a:lstStyle/>
          <a:p>
            <a:r>
              <a:rPr lang="en-US" altLang="ko-KR" dirty="0" smtClean="0">
                <a:ea typeface="ＭＳ Ｐゴシック" pitchFamily="34" charset="-128"/>
              </a:rPr>
              <a:t>Overview</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Content Data format </a:t>
            </a:r>
          </a:p>
        </p:txBody>
      </p:sp>
      <p:graphicFrame>
        <p:nvGraphicFramePr>
          <p:cNvPr id="4" name="内容占位符 3"/>
          <p:cNvGraphicFramePr>
            <a:graphicFrameLocks noGrp="1"/>
          </p:cNvGraphicFramePr>
          <p:nvPr>
            <p:ph idx="1"/>
          </p:nvPr>
        </p:nvGraphicFramePr>
        <p:xfrm>
          <a:off x="320231" y="1065416"/>
          <a:ext cx="8780905" cy="4590744"/>
        </p:xfrm>
        <a:graphic>
          <a:graphicData uri="http://schemas.openxmlformats.org/drawingml/2006/table">
            <a:tbl>
              <a:tblPr firstRow="1" bandRow="1">
                <a:tableStyleId>{5C22544A-7EE6-4342-B048-85BDC9FD1C3A}</a:tableStyleId>
              </a:tblPr>
              <a:tblGrid>
                <a:gridCol w="1694306"/>
                <a:gridCol w="1066800"/>
                <a:gridCol w="838200"/>
                <a:gridCol w="4419600"/>
                <a:gridCol w="761999"/>
              </a:tblGrid>
              <a:tr h="464934">
                <a:tc>
                  <a:txBody>
                    <a:bodyPr/>
                    <a:lstStyle/>
                    <a:p>
                      <a:pPr algn="l"/>
                      <a:r>
                        <a:rPr lang="en-US" altLang="zh-CN" sz="1600" b="1" dirty="0" smtClean="0"/>
                        <a:t>Technical Aspects</a:t>
                      </a:r>
                      <a:endParaRPr lang="zh-CN" altLang="en-US" sz="1600" b="1" dirty="0"/>
                    </a:p>
                  </a:txBody>
                  <a:tcPr marL="93631" marR="93631" marT="46821" marB="46821"/>
                </a:tc>
                <a:tc gridSpan="2">
                  <a:txBody>
                    <a:bodyPr/>
                    <a:lstStyle/>
                    <a:p>
                      <a:pPr algn="l"/>
                      <a:r>
                        <a:rPr lang="en-US" altLang="zh-CN" sz="1600" b="1" dirty="0" smtClean="0"/>
                        <a:t>Relevant SDOs</a:t>
                      </a:r>
                      <a:endParaRPr lang="zh-CN" altLang="en-US" sz="1600" b="1" dirty="0"/>
                    </a:p>
                  </a:txBody>
                  <a:tcPr marL="93631" marR="93631" marT="46821" marB="46821"/>
                </a:tc>
                <a:tc hMerge="1">
                  <a:txBody>
                    <a:bodyPr/>
                    <a:lstStyle/>
                    <a:p>
                      <a:endParaRPr lang="zh-CN" altLang="en-US" b="0" dirty="0"/>
                    </a:p>
                  </a:txBody>
                  <a:tcPr/>
                </a:tc>
                <a:tc>
                  <a:txBody>
                    <a:bodyPr/>
                    <a:lstStyle/>
                    <a:p>
                      <a:pPr algn="l"/>
                      <a:r>
                        <a:rPr lang="en-US" altLang="zh-CN" sz="1600" b="1" dirty="0" smtClean="0"/>
                        <a:t>Developing Emphasis</a:t>
                      </a:r>
                    </a:p>
                    <a:p>
                      <a:pPr algn="l"/>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2138">
                <a:tc rowSpan="4">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Markup Language</a:t>
                      </a:r>
                    </a:p>
                  </a:txBody>
                  <a:tcPr marL="93631" marR="93631" marT="46821" marB="46821" anchor="ctr">
                    <a:solidFill>
                      <a:schemeClr val="accent5">
                        <a:alpha val="60000"/>
                      </a:schemeClr>
                    </a:solidFill>
                  </a:tcPr>
                </a:tc>
                <a:tc>
                  <a: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dirty="0" smtClean="0">
                          <a:solidFill>
                            <a:schemeClr val="accent1"/>
                          </a:solidFill>
                        </a:rPr>
                        <a:t>GML</a:t>
                      </a: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0" indent="-342900" algn="l" defTabSz="914400" rtl="0" eaLnBrk="1" latinLnBrk="0" hangingPunct="1">
                        <a:buFont typeface="+mj-lt"/>
                        <a:buNone/>
                      </a:pPr>
                      <a:r>
                        <a:rPr lang="en-US" altLang="zh-CN" sz="1200" kern="1200" dirty="0" smtClean="0">
                          <a:solidFill>
                            <a:schemeClr val="dk1"/>
                          </a:solidFill>
                          <a:latin typeface="+mn-lt"/>
                          <a:ea typeface="+mn-ea"/>
                          <a:cs typeface="+mn-cs"/>
                        </a:rPr>
                        <a:t>Geography Markup Language is an XML grammar written in XML Schema for the description of application schemas as well as the transport and storage of geographic information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GML/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3.2.1</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sz="1400" b="1" kern="1200" dirty="0" smtClean="0">
                          <a:solidFill>
                            <a:schemeClr val="accent1"/>
                          </a:solidFill>
                          <a:latin typeface="+mn-lt"/>
                          <a:ea typeface="+mn-ea"/>
                          <a:cs typeface="+mn-cs"/>
                        </a:rPr>
                        <a:t>KML</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Google </a:t>
                      </a:r>
                    </a:p>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&amp; OGC</a:t>
                      </a:r>
                    </a:p>
                  </a:txBody>
                  <a:tcPr marL="93631" marR="93631" marT="46821" marB="46821"/>
                </a:tc>
                <a:tc>
                  <a:txBody>
                    <a:bodyPr/>
                    <a:lstStyle/>
                    <a:p>
                      <a:pPr marL="0" indent="-342900" algn="l" defTabSz="914400" rtl="0" eaLnBrk="1" latinLnBrk="0" hangingPunct="1">
                        <a:buFont typeface="+mj-lt"/>
                        <a:buNone/>
                      </a:pPr>
                      <a:r>
                        <a:rPr lang="en-US" altLang="zh-CN" sz="1200" dirty="0" smtClean="0"/>
                        <a:t>KML is a file format used to display geographic data in an Earth browser such as Google Earth, Google Maps, and Google Maps for mobile. KML uses a tag-based structure with nested elements and attributes and is based on the XML standard</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KML/2.2</a:t>
                      </a:r>
                    </a:p>
                    <a:p>
                      <a:pPr marL="342900" marR="0" indent="-342900" algn="l" defTabSz="914400" rtl="0" eaLnBrk="1" fontAlgn="auto" latinLnBrk="0" hangingPunct="1">
                        <a:lnSpc>
                          <a:spcPct val="100000"/>
                        </a:lnSpc>
                        <a:spcBef>
                          <a:spcPts val="0"/>
                        </a:spcBef>
                        <a:spcAft>
                          <a:spcPts val="0"/>
                        </a:spcAft>
                        <a:buClrTx/>
                        <a:buSzTx/>
                        <a:buFont typeface="+mj-lt"/>
                        <a:buNone/>
                        <a:tabLst/>
                        <a:defRPr/>
                      </a:pPr>
                      <a:endParaRPr lang="en-US" altLang="zh-CN" sz="1200" kern="1200" dirty="0" smtClean="0">
                        <a:solidFill>
                          <a:schemeClr val="dk1"/>
                        </a:solidFill>
                        <a:latin typeface="+mn-lt"/>
                        <a:ea typeface="+mn-ea"/>
                        <a:cs typeface="+mn-cs"/>
                      </a:endParaRP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400" b="1" kern="1200" dirty="0" smtClean="0">
                          <a:solidFill>
                            <a:schemeClr val="accent1"/>
                          </a:solidFill>
                          <a:latin typeface="+mn-lt"/>
                          <a:ea typeface="+mn-ea"/>
                          <a:cs typeface="+mn-cs"/>
                        </a:rPr>
                        <a:t>ARML</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Mobilizy</a:t>
                      </a:r>
                    </a:p>
                  </a:txBody>
                  <a:tcPr marL="93631" marR="93631" marT="46821" marB="46821"/>
                </a:tc>
                <a:tc>
                  <a:txBody>
                    <a:bodyPr/>
                    <a:lstStyle/>
                    <a:p>
                      <a:r>
                        <a:rPr lang="en-US" altLang="zh-CN" sz="1200" dirty="0" smtClean="0"/>
                        <a:t>ARML (augmented reality markup language) is a specification that allows content developers create content that is displayed on various mobile AR browsers. ARML is built on a subset of KML, a set of common tags supported across all browsers and some browser specific extensions. </a:t>
                      </a:r>
                      <a:endParaRPr lang="en-US" altLang="zh-CN" sz="1200" dirty="0"/>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ARML/2.0</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altLang="zh-CN" sz="1400" b="1" kern="1200" dirty="0" smtClean="0">
                          <a:solidFill>
                            <a:schemeClr val="accent1"/>
                          </a:solidFill>
                          <a:latin typeface="+mn-lt"/>
                          <a:ea typeface="+mn-ea"/>
                          <a:cs typeface="+mn-cs"/>
                        </a:rPr>
                        <a:t>K</a:t>
                      </a:r>
                      <a:r>
                        <a:rPr lang="en-US" sz="1400" b="1" kern="1200" dirty="0" smtClean="0">
                          <a:solidFill>
                            <a:schemeClr val="accent1"/>
                          </a:solidFill>
                          <a:latin typeface="+mn-lt"/>
                          <a:ea typeface="+mn-ea"/>
                          <a:cs typeface="+mn-cs"/>
                        </a:rPr>
                        <a:t>ARML</a:t>
                      </a:r>
                      <a:r>
                        <a:rPr lang="en-US" sz="1400" b="1" dirty="0" smtClean="0">
                          <a:solidFill>
                            <a:schemeClr val="accent1"/>
                          </a:solidFill>
                        </a:rPr>
                        <a:t> </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KHARMA</a:t>
                      </a:r>
                    </a:p>
                  </a:txBody>
                  <a:tcPr marL="93631" marR="93631" marT="46821" marB="46821"/>
                </a:tc>
                <a:tc>
                  <a:txBody>
                    <a:bodyPr/>
                    <a:lstStyle/>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KARML is extension to KML seeks to make as few modifications as necessary to author and display AR experiences</a:t>
                      </a:r>
                      <a:r>
                        <a:rPr lang="en-US" altLang="zh-CN" sz="1200" kern="1200" baseline="0" dirty="0" smtClean="0">
                          <a:solidFill>
                            <a:schemeClr val="dk1"/>
                          </a:solidFill>
                          <a:latin typeface="+mn-lt"/>
                          <a:ea typeface="+mn-ea"/>
                          <a:cs typeface="+mn-cs"/>
                        </a:rPr>
                        <a:t> such as d</a:t>
                      </a:r>
                      <a:r>
                        <a:rPr lang="en-US" altLang="zh-CN" sz="1200" dirty="0" smtClean="0"/>
                        <a:t>ecoration</a:t>
                      </a:r>
                    </a:p>
                    <a:p>
                      <a:pPr marL="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style, location mode, direction mode, zoom mode.</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r>
              <a:tr h="312138">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Data types and Structures </a:t>
                      </a:r>
                      <a:endParaRPr lang="zh-CN" altLang="en-US"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kern="1200" dirty="0" smtClean="0">
                          <a:solidFill>
                            <a:schemeClr val="accent1"/>
                          </a:solidFill>
                          <a:latin typeface="+mn-lt"/>
                          <a:ea typeface="+mn-ea"/>
                          <a:cs typeface="+mn-cs"/>
                        </a:rPr>
                        <a:t>POI</a:t>
                      </a:r>
                      <a:endParaRPr lang="en-US" altLang="zh-CN" sz="1400" b="1" kern="1200" dirty="0" smtClean="0">
                        <a:solidFill>
                          <a:schemeClr val="accent1"/>
                        </a:solidFill>
                        <a:latin typeface="+mn-lt"/>
                        <a:ea typeface="+mn-ea"/>
                        <a:cs typeface="+mn-cs"/>
                      </a:endParaRPr>
                    </a:p>
                  </a:txBody>
                  <a:tcPr marL="93631" marR="93631" marT="46821" marB="46821"/>
                </a:tc>
                <a:tc>
                  <a:txBody>
                    <a:bodyPr/>
                    <a:lstStyle/>
                    <a:p>
                      <a:pPr marL="0" indent="-342900" algn="l" defTabSz="914400" rtl="0" eaLnBrk="1" latinLnBrk="0" hangingPunct="1">
                        <a:buFont typeface="+mj-lt"/>
                        <a:buNone/>
                      </a:pPr>
                      <a:r>
                        <a:rPr lang="en-US" altLang="zh-CN" sz="1200" kern="1200" dirty="0" smtClean="0">
                          <a:solidFill>
                            <a:schemeClr val="dk1"/>
                          </a:solidFill>
                          <a:latin typeface="+mn-lt"/>
                          <a:ea typeface="+mn-ea"/>
                          <a:cs typeface="+mn-cs"/>
                        </a:rPr>
                        <a:t>W3C</a:t>
                      </a:r>
                    </a:p>
                  </a:txBody>
                  <a:tcPr marL="93631" marR="93631" marT="46821" marB="46821"/>
                </a:tc>
                <a:tc>
                  <a:txBody>
                    <a:bodyPr/>
                    <a:lstStyle/>
                    <a:p>
                      <a:r>
                        <a:rPr lang="en-US" altLang="zh-CN" sz="1200" dirty="0" smtClean="0"/>
                        <a:t>A POI can be as simple as a set of coordinates and an identifier, or more complex such as a three dimensional model of a building with names in various languages, information about open and closed hours, and a civic address. POI data has many uses including augmented reality browsers, location-based social networking games, geocaching, mapping, and navigation systems.</a:t>
                      </a:r>
                      <a:endParaRPr lang="en-US" altLang="zh-CN" sz="1200" dirty="0"/>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WD-poi-</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core-</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20110512</a:t>
                      </a: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Transport and Interfaces</a:t>
            </a:r>
          </a:p>
        </p:txBody>
      </p:sp>
      <p:graphicFrame>
        <p:nvGraphicFramePr>
          <p:cNvPr id="4" name="内容占位符 3"/>
          <p:cNvGraphicFramePr>
            <a:graphicFrameLocks noGrp="1"/>
          </p:cNvGraphicFramePr>
          <p:nvPr>
            <p:ph idx="1"/>
          </p:nvPr>
        </p:nvGraphicFramePr>
        <p:xfrm>
          <a:off x="320231" y="1055351"/>
          <a:ext cx="8780905" cy="5302848"/>
        </p:xfrm>
        <a:graphic>
          <a:graphicData uri="http://schemas.openxmlformats.org/drawingml/2006/table">
            <a:tbl>
              <a:tblPr firstRow="1" bandRow="1">
                <a:tableStyleId>{5C22544A-7EE6-4342-B048-85BDC9FD1C3A}</a:tableStyleId>
              </a:tblPr>
              <a:tblGrid>
                <a:gridCol w="1694306"/>
                <a:gridCol w="1600200"/>
                <a:gridCol w="762000"/>
                <a:gridCol w="3886200"/>
                <a:gridCol w="838199"/>
              </a:tblGrid>
              <a:tr h="398799">
                <a:tc>
                  <a:txBody>
                    <a:bodyPr/>
                    <a:lstStyle/>
                    <a:p>
                      <a:pPr marL="0" algn="l" defTabSz="914400" rtl="0" eaLnBrk="1" latinLnBrk="0" hangingPunct="1"/>
                      <a:r>
                        <a:rPr lang="en-US" altLang="zh-CN" sz="1600" b="1" kern="1200" dirty="0" smtClean="0">
                          <a:solidFill>
                            <a:schemeClr val="lt1"/>
                          </a:solidFill>
                          <a:latin typeface="+mn-lt"/>
                          <a:ea typeface="+mn-ea"/>
                          <a:cs typeface="+mn-cs"/>
                        </a:rPr>
                        <a:t>Technical Aspects</a:t>
                      </a:r>
                      <a:endParaRPr lang="zh-CN" altLang="en-US" sz="1600" b="1" kern="1200" dirty="0">
                        <a:solidFill>
                          <a:schemeClr val="lt1"/>
                        </a:solidFill>
                        <a:latin typeface="+mn-lt"/>
                        <a:ea typeface="+mn-ea"/>
                        <a:cs typeface="+mn-cs"/>
                      </a:endParaRPr>
                    </a:p>
                  </a:txBody>
                  <a:tcPr marL="93631" marR="93631" marT="46821" marB="46821"/>
                </a:tc>
                <a:tc gridSpan="2">
                  <a:txBody>
                    <a:bodyPr/>
                    <a:lstStyle/>
                    <a:p>
                      <a:pPr marL="0" algn="l" defTabSz="914400" rtl="0" eaLnBrk="1" latinLnBrk="0" hangingPunct="1"/>
                      <a:r>
                        <a:rPr lang="en-US" altLang="zh-CN" sz="1600" b="1" kern="1200" dirty="0" smtClean="0">
                          <a:solidFill>
                            <a:schemeClr val="lt1"/>
                          </a:solidFill>
                          <a:latin typeface="+mn-lt"/>
                          <a:ea typeface="+mn-ea"/>
                          <a:cs typeface="+mn-cs"/>
                        </a:rPr>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pPr marL="0" algn="l" defTabSz="914400" rtl="0" eaLnBrk="1" latinLnBrk="0" hangingPunct="1"/>
                      <a:r>
                        <a:rPr lang="en-US" altLang="zh-CN" sz="1600" b="1" kern="1200" dirty="0" smtClean="0">
                          <a:solidFill>
                            <a:schemeClr val="lt1"/>
                          </a:solidFill>
                          <a:latin typeface="+mn-lt"/>
                          <a:ea typeface="+mn-ea"/>
                          <a:cs typeface="+mn-cs"/>
                        </a:rPr>
                        <a:t>Developing Emphasis</a:t>
                      </a:r>
                    </a:p>
                    <a:p>
                      <a:pPr marL="0" algn="l" defTabSz="914400" rtl="0" eaLnBrk="1" latinLnBrk="0" hangingPunct="1"/>
                      <a:endParaRPr lang="zh-CN" altLang="en-US" sz="800" b="1" kern="1200" dirty="0">
                        <a:solidFill>
                          <a:schemeClr val="lt1"/>
                        </a:solidFill>
                        <a:latin typeface="+mn-lt"/>
                        <a:ea typeface="+mn-ea"/>
                        <a:cs typeface="+mn-cs"/>
                      </a:endParaRPr>
                    </a:p>
                  </a:txBody>
                  <a:tcPr marL="93631" marR="93631" marT="46821" marB="46821"/>
                </a:tc>
                <a:tc>
                  <a:txBody>
                    <a:bodyPr/>
                    <a:lstStyle/>
                    <a:p>
                      <a:pPr marL="0" algn="l" defTabSz="914400" rtl="0" eaLnBrk="1" latinLnBrk="0" hangingPunct="1"/>
                      <a:r>
                        <a:rPr lang="en-US" altLang="zh-CN" sz="1600" b="1" kern="1200" dirty="0" smtClean="0">
                          <a:solidFill>
                            <a:schemeClr val="lt1"/>
                          </a:solidFill>
                          <a:latin typeface="+mn-lt"/>
                          <a:ea typeface="+mn-ea"/>
                          <a:cs typeface="+mn-cs"/>
                        </a:rPr>
                        <a:t>Status</a:t>
                      </a:r>
                      <a:endParaRPr lang="zh-CN" altLang="en-US" sz="1600" b="1" kern="1200" dirty="0">
                        <a:solidFill>
                          <a:schemeClr val="lt1"/>
                        </a:solidFill>
                        <a:latin typeface="+mn-lt"/>
                        <a:ea typeface="+mn-ea"/>
                        <a:cs typeface="+mn-cs"/>
                      </a:endParaRPr>
                    </a:p>
                  </a:txBody>
                  <a:tcPr marL="93631" marR="93631" marT="46821" marB="46821"/>
                </a:tc>
              </a:tr>
              <a:tr h="384035">
                <a:tc rowSpan="5">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Content Transport/</a:t>
                      </a: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Interaction method</a:t>
                      </a: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Hypertext Transfer Protocol </a:t>
                      </a: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IETF</a:t>
                      </a:r>
                    </a:p>
                  </a:txBody>
                  <a:tcPr marL="93631" marR="93631" marT="46821" marB="46821"/>
                </a:tc>
                <a:tc>
                  <a:txBody>
                    <a:bodyPr/>
                    <a:lstStyle/>
                    <a:p>
                      <a:r>
                        <a:rPr lang="en-US" altLang="zh-CN" sz="1200" dirty="0" smtClean="0"/>
                        <a:t>The Hypertext Transfer Protocol (HTTP) is an application-level protocol for distributed, collaborative, hypermedia information systems.</a:t>
                      </a:r>
                      <a:endParaRPr lang="en-US" altLang="zh-CN" sz="1200" kern="1200" dirty="0" smtClean="0">
                        <a:solidFill>
                          <a:schemeClr val="tx1"/>
                        </a:solidFill>
                        <a:latin typeface="+mn-lt"/>
                        <a:ea typeface="+mn-ea"/>
                        <a:cs typeface="+mn-cs"/>
                      </a:endParaRPr>
                    </a:p>
                  </a:txBody>
                  <a:tcPr marL="93631" marR="93631" marT="46821" marB="46821"/>
                </a:tc>
                <a:tc>
                  <a:txBody>
                    <a:bodyPr/>
                    <a:lstStyle/>
                    <a:p>
                      <a:pPr marL="342900" lvl="0" indent="-342900" algn="l" defTabSz="914400" rtl="0" eaLnBrk="1" latinLnBrk="0" hangingPunct="1">
                        <a:buFont typeface="+mj-lt"/>
                        <a:buNone/>
                      </a:pPr>
                      <a:r>
                        <a:rPr lang="en-US" altLang="zh-CN" sz="1200" kern="1200" dirty="0" smtClean="0">
                          <a:solidFill>
                            <a:schemeClr val="dk1"/>
                          </a:solidFill>
                          <a:latin typeface="+mn-lt"/>
                          <a:ea typeface="+mn-ea"/>
                          <a:cs typeface="+mn-cs"/>
                        </a:rPr>
                        <a:t>HTTP/1.1 </a:t>
                      </a:r>
                    </a:p>
                  </a:txBody>
                  <a:tcPr marL="93631" marR="93631" marT="46821" marB="46821"/>
                </a:tc>
              </a:tr>
              <a:tr h="312138">
                <a:tc vMerge="1">
                  <a:txBody>
                    <a:bodyPr/>
                    <a:lstStyle/>
                    <a:p>
                      <a:endParaRPr lang="zh-CN" altLang="en-US"/>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GB" altLang="zh-CN" sz="1200" b="1" kern="1200" dirty="0" smtClean="0">
                          <a:solidFill>
                            <a:schemeClr val="accent1"/>
                          </a:solidFill>
                          <a:latin typeface="+mn-lt"/>
                          <a:ea typeface="+mn-ea"/>
                          <a:cs typeface="+mn-cs"/>
                        </a:rPr>
                        <a:t>WAP-Push</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OMA</a:t>
                      </a:r>
                    </a:p>
                  </a:txBody>
                  <a:tcPr marL="93631" marR="93631" marT="46821" marB="46821"/>
                </a:tc>
                <a:tc>
                  <a:txBody>
                    <a:bodyPr/>
                    <a:lstStyle/>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The Push OTA protocol is used for delivery of content to a mobile</a:t>
                      </a:r>
                    </a:p>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 terminal from a Push Proxy Gateway (PPG). </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lvl="0" indent="-342900" algn="l" defTabSz="914400" rtl="0" eaLnBrk="1" latinLnBrk="0" hangingPunct="1">
                        <a:buFont typeface="+mj-lt"/>
                        <a:buNone/>
                      </a:pPr>
                      <a:r>
                        <a:rPr lang="en-GB" altLang="zh-CN" sz="1200" kern="1200" dirty="0" smtClean="0">
                          <a:solidFill>
                            <a:schemeClr val="dk1"/>
                          </a:solidFill>
                          <a:latin typeface="+mn-lt"/>
                          <a:ea typeface="+mn-ea"/>
                          <a:cs typeface="+mn-cs"/>
                        </a:rPr>
                        <a:t>PushOTA</a:t>
                      </a:r>
                      <a:r>
                        <a:rPr lang="en-GB" altLang="zh-CN" sz="1200" kern="1200" baseline="0" dirty="0" smtClean="0">
                          <a:solidFill>
                            <a:schemeClr val="dk1"/>
                          </a:solidFill>
                          <a:latin typeface="+mn-lt"/>
                          <a:ea typeface="+mn-ea"/>
                          <a:cs typeface="+mn-cs"/>
                        </a:rPr>
                        <a:t> </a:t>
                      </a:r>
                    </a:p>
                    <a:p>
                      <a:pPr marL="342900" lvl="0" indent="-342900" algn="l" defTabSz="914400" rtl="0" eaLnBrk="1" latinLnBrk="0" hangingPunct="1">
                        <a:buFont typeface="+mj-lt"/>
                        <a:buNone/>
                      </a:pPr>
                      <a:r>
                        <a:rPr lang="en-US" altLang="zh-CN" sz="1200" kern="1200" baseline="0" dirty="0" smtClean="0">
                          <a:solidFill>
                            <a:schemeClr val="dk1"/>
                          </a:solidFill>
                          <a:latin typeface="+mn-lt"/>
                          <a:ea typeface="+mn-ea"/>
                          <a:cs typeface="+mn-cs"/>
                        </a:rPr>
                        <a:t>/</a:t>
                      </a:r>
                      <a:r>
                        <a:rPr lang="en-GB" altLang="zh-CN" sz="1200" kern="1200" dirty="0" smtClean="0">
                          <a:solidFill>
                            <a:schemeClr val="dk1"/>
                          </a:solidFill>
                          <a:latin typeface="+mn-lt"/>
                          <a:ea typeface="+mn-ea"/>
                          <a:cs typeface="+mn-cs"/>
                        </a:rPr>
                        <a:t>V2.1</a:t>
                      </a:r>
                      <a:endParaRPr lang="en-US" altLang="zh-CN" sz="1200" kern="1200" dirty="0" smtClean="0">
                        <a:solidFill>
                          <a:schemeClr val="dk1"/>
                        </a:solidFill>
                        <a:latin typeface="+mn-lt"/>
                        <a:ea typeface="+mn-ea"/>
                        <a:cs typeface="+mn-cs"/>
                      </a:endParaRP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GB" altLang="zh-CN" sz="1200" b="1" kern="1200" dirty="0" smtClean="0">
                          <a:solidFill>
                            <a:schemeClr val="accent1"/>
                          </a:solidFill>
                          <a:latin typeface="+mn-lt"/>
                          <a:ea typeface="+mn-ea"/>
                          <a:cs typeface="+mn-cs"/>
                        </a:rPr>
                        <a:t>Dynamic Content Delivery</a:t>
                      </a:r>
                      <a:endParaRPr lang="en-US"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OMA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DCD</a:t>
                      </a:r>
                      <a:r>
                        <a:rPr lang="en-GB" altLang="zh-CN" sz="1200" kern="1200" baseline="0" dirty="0" smtClean="0">
                          <a:solidFill>
                            <a:schemeClr val="dk1"/>
                          </a:solidFill>
                          <a:latin typeface="+mn-lt"/>
                          <a:ea typeface="+mn-ea"/>
                          <a:cs typeface="+mn-cs"/>
                        </a:rPr>
                        <a:t> </a:t>
                      </a:r>
                      <a:r>
                        <a:rPr lang="en-GB" altLang="zh-CN" sz="1200" kern="1200" dirty="0" smtClean="0">
                          <a:solidFill>
                            <a:schemeClr val="dk1"/>
                          </a:solidFill>
                          <a:latin typeface="+mn-lt"/>
                          <a:ea typeface="+mn-ea"/>
                          <a:cs typeface="+mn-cs"/>
                        </a:rPr>
                        <a:t>is designed to enable subscription, personalization, and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delivery of content to mobile users on a one-to-one (point-to-point)</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kern="1200" dirty="0" smtClean="0">
                          <a:solidFill>
                            <a:schemeClr val="dk1"/>
                          </a:solidFill>
                          <a:latin typeface="+mn-lt"/>
                          <a:ea typeface="+mn-ea"/>
                          <a:cs typeface="+mn-cs"/>
                        </a:rPr>
                        <a:t> or one-to-many (broadcast) basis.</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DCD/1.0</a:t>
                      </a:r>
                    </a:p>
                  </a:txBody>
                  <a:tcPr marL="93631" marR="93631" marT="46821" marB="46821"/>
                </a:tc>
              </a:tr>
              <a:tr h="530634">
                <a:tc vMerge="1">
                  <a:txBody>
                    <a:bodyPr/>
                    <a:lstStyle/>
                    <a:p>
                      <a:endParaRPr lang="zh-CN" altLang="en-US"/>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200" b="1" kern="1200" dirty="0" smtClean="0">
                          <a:solidFill>
                            <a:schemeClr val="accent1"/>
                          </a:solidFill>
                          <a:latin typeface="+mn-lt"/>
                          <a:ea typeface="+mn-ea"/>
                          <a:cs typeface="+mn-cs"/>
                        </a:rPr>
                        <a:t>CatalogService</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Catalogue services specifies the interfaces, bindings, and a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framework for defining application profiles required to publish and</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access digital catalogues of metadata for geospatial data, services,</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and related resource information.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V2.0.2</a:t>
                      </a: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5"/>
                        <a:tabLst/>
                        <a:defRPr/>
                      </a:pPr>
                      <a:r>
                        <a:rPr lang="en-US" altLang="zh-CN" sz="1200" b="1" kern="1200" dirty="0" smtClean="0">
                          <a:solidFill>
                            <a:schemeClr val="accent1"/>
                          </a:solidFill>
                          <a:latin typeface="+mn-lt"/>
                          <a:ea typeface="+mn-ea"/>
                          <a:cs typeface="+mn-cs"/>
                        </a:rPr>
                        <a:t>Open</a:t>
                      </a:r>
                      <a:r>
                        <a:rPr lang="en-US" altLang="zh-CN" sz="1200" b="1" kern="1200" baseline="0" dirty="0" smtClean="0">
                          <a:solidFill>
                            <a:schemeClr val="accent1"/>
                          </a:solidFill>
                          <a:latin typeface="+mn-lt"/>
                          <a:ea typeface="+mn-ea"/>
                          <a:cs typeface="+mn-cs"/>
                        </a:rPr>
                        <a:t> Data protocol</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Mobilizy</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Open Data Protocol (OData) is a Web protocol for querying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and updating data that provides a way to unlock your data and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free it from silos that exist in applications today.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Odata/?</a:t>
                      </a:r>
                    </a:p>
                  </a:txBody>
                  <a:tcPr marL="93631" marR="93631" marT="46821" marB="46821"/>
                </a:tc>
              </a:tr>
              <a:tr h="530634">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Content  Management </a:t>
                      </a: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200" b="0" kern="1200" dirty="0" smtClean="0">
                          <a:solidFill>
                            <a:schemeClr val="tx2"/>
                          </a:solidFill>
                          <a:latin typeface="+mn-lt"/>
                          <a:ea typeface="+mn-ea"/>
                          <a:cs typeface="+mn-cs"/>
                        </a:rPr>
                        <a:t>(</a:t>
                      </a:r>
                      <a:r>
                        <a:rPr lang="en-US" altLang="zh-CN" sz="1200" kern="1200" dirty="0" smtClean="0">
                          <a:solidFill>
                            <a:schemeClr val="dk1"/>
                          </a:solidFill>
                          <a:latin typeface="+mn-lt"/>
                          <a:ea typeface="+mn-ea"/>
                          <a:cs typeface="+mn-cs"/>
                        </a:rPr>
                        <a:t>search, filtering aggregation</a:t>
                      </a:r>
                      <a:r>
                        <a:rPr lang="en-US" altLang="zh-CN" sz="1200" b="0" kern="1200" dirty="0" smtClean="0">
                          <a:solidFill>
                            <a:schemeClr val="tx2"/>
                          </a:solidFill>
                          <a:latin typeface="+mn-lt"/>
                          <a:ea typeface="+mn-ea"/>
                          <a:cs typeface="+mn-cs"/>
                        </a:rPr>
                        <a:t>)</a:t>
                      </a: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XPath</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XMLQuery</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W3C </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XPath is a language for addressing parts of an XML document,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designed to be used by both XSLT and XPointer.</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XQuery is a standardized language for combining documents,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databases, Web pages and almost anything else.</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XQuery 1.0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XPath 2.0</a:t>
                      </a:r>
                    </a:p>
                  </a:txBody>
                  <a:tcPr marL="93631" marR="93631" marT="46821" marB="46821"/>
                </a:tc>
              </a:tr>
              <a:tr h="530634">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Service APIs </a:t>
                      </a:r>
                      <a:r>
                        <a:rPr lang="en-US" altLang="zh-CN" sz="1200" kern="1200" dirty="0" smtClean="0">
                          <a:solidFill>
                            <a:schemeClr val="dk1"/>
                          </a:solidFill>
                          <a:latin typeface="+mn-lt"/>
                          <a:ea typeface="+mn-ea"/>
                          <a:cs typeface="+mn-cs"/>
                        </a:rPr>
                        <a:t>(content publishing, app development)</a:t>
                      </a: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indent="-342900" algn="ctr" defTabSz="914400" rtl="0" eaLnBrk="1" latinLnBrk="0" hangingPunct="1">
                        <a:buFont typeface="+mj-lt"/>
                        <a:buNone/>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tx1"/>
                          </a:solidFill>
                          <a:latin typeface="+mn-lt"/>
                          <a:ea typeface="+mn-ea"/>
                          <a:cs typeface="+mn-cs"/>
                        </a:rPr>
                        <a:t>——</a:t>
                      </a:r>
                    </a:p>
                  </a:txBody>
                  <a:tcPr marL="93631" marR="93631" marT="46821" marB="46821" anchor="ctr" anchorCtr="1"/>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Client features</a:t>
            </a:r>
            <a:r>
              <a:rPr lang="zh-CN" altLang="en-US" dirty="0" smtClean="0">
                <a:ea typeface="ＭＳ Ｐゴシック" pitchFamily="34" charset="-128"/>
              </a:rPr>
              <a:t>（</a:t>
            </a:r>
            <a:r>
              <a:rPr lang="en-US" altLang="zh-CN" dirty="0" smtClean="0">
                <a:ea typeface="ＭＳ Ｐゴシック" pitchFamily="34" charset="-128"/>
              </a:rPr>
              <a:t>1/2</a:t>
            </a:r>
            <a:r>
              <a:rPr lang="zh-CN" altLang="en-US" dirty="0" smtClean="0">
                <a:ea typeface="ＭＳ Ｐゴシック" pitchFamily="34" charset="-128"/>
              </a:rPr>
              <a:t>）</a:t>
            </a:r>
            <a:endParaRPr lang="en-US" altLang="zh-CN" dirty="0" smtClean="0">
              <a:ea typeface="ＭＳ Ｐゴシック" pitchFamily="34" charset="-128"/>
            </a:endParaRPr>
          </a:p>
        </p:txBody>
      </p:sp>
      <p:graphicFrame>
        <p:nvGraphicFramePr>
          <p:cNvPr id="4" name="内容占位符 3"/>
          <p:cNvGraphicFramePr>
            <a:graphicFrameLocks noGrp="1"/>
          </p:cNvGraphicFramePr>
          <p:nvPr>
            <p:ph idx="1"/>
          </p:nvPr>
        </p:nvGraphicFramePr>
        <p:xfrm>
          <a:off x="338137" y="1059809"/>
          <a:ext cx="8735422" cy="5044614"/>
        </p:xfrm>
        <a:graphic>
          <a:graphicData uri="http://schemas.openxmlformats.org/drawingml/2006/table">
            <a:tbl>
              <a:tblPr firstRow="1" bandRow="1">
                <a:tableStyleId>{5C22544A-7EE6-4342-B048-85BDC9FD1C3A}</a:tableStyleId>
              </a:tblPr>
              <a:tblGrid>
                <a:gridCol w="1676400"/>
                <a:gridCol w="1295400"/>
                <a:gridCol w="762000"/>
                <a:gridCol w="4191000"/>
                <a:gridCol w="810622"/>
              </a:tblGrid>
              <a:tr h="318141">
                <a:tc>
                  <a:txBody>
                    <a:bodyPr/>
                    <a:lstStyle/>
                    <a:p>
                      <a:r>
                        <a:rPr lang="en-US" altLang="zh-CN" sz="1600" b="1" dirty="0" smtClean="0"/>
                        <a:t>Technical Aspects</a:t>
                      </a:r>
                      <a:endParaRPr lang="zh-CN" altLang="en-US" sz="1600" b="1" dirty="0"/>
                    </a:p>
                  </a:txBody>
                  <a:tcPr marL="93631" marR="93631" marT="46821" marB="46821"/>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Developing Emphasis</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2138">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Markup Engine and Caching</a:t>
                      </a: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HTML+JS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          ECMA</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CSS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          </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HyperText Markup Language (HTML), the publishing language of the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World Wide </a:t>
                      </a:r>
                      <a:r>
                        <a:rPr lang="en-US" altLang="zh-CN" sz="1200" kern="1200" dirty="0" smtClean="0">
                          <a:solidFill>
                            <a:schemeClr val="dk1"/>
                          </a:solidFill>
                          <a:latin typeface="+mn-lt"/>
                          <a:ea typeface="+mn-ea"/>
                          <a:cs typeface="+mn-cs"/>
                        </a:rPr>
                        <a:t>Web</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CSS is a simple style sheet mechanism that allows authors and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readers to attach style (e.g. fonts, colors and spacing) to HTML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documents. </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HTML5</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ECMA-262</a:t>
                      </a:r>
                      <a:endParaRPr lang="en-US" altLang="zh-CN" sz="1200" b="0" kern="1200" dirty="0" smtClean="0">
                        <a:solidFill>
                          <a:schemeClr val="tx1"/>
                        </a:solidFill>
                        <a:latin typeface="+mn-lt"/>
                        <a:ea typeface="+mn-ea"/>
                        <a:cs typeface="+mn-cs"/>
                      </a:endParaRP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CSS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Level 2 R1 </a:t>
                      </a:r>
                      <a:endParaRPr lang="en-US" altLang="zh-CN" sz="1200" b="0" kern="1200" dirty="0" smtClean="0">
                        <a:solidFill>
                          <a:schemeClr val="tx1"/>
                        </a:solidFill>
                        <a:latin typeface="+mn-lt"/>
                        <a:ea typeface="+mn-ea"/>
                        <a:cs typeface="+mn-cs"/>
                      </a:endParaRPr>
                    </a:p>
                  </a:txBody>
                  <a:tcPr marL="93631" marR="93631" marT="46821" marB="46821"/>
                </a:tc>
              </a:tr>
              <a:tr h="530634">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altLang="zh-CN" sz="1200" b="1" kern="1200" dirty="0" smtClean="0">
                          <a:solidFill>
                            <a:schemeClr val="accent1"/>
                          </a:solidFill>
                          <a:latin typeface="+mn-lt"/>
                          <a:ea typeface="+mn-ea"/>
                          <a:cs typeface="+mn-cs"/>
                        </a:rPr>
                        <a:t>DOM</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ISO</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Document Object Model, a platform- and language-neutral interface that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allows programs and scripts to dynamically access and update the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content, structure and style of documents</a:t>
                      </a:r>
                      <a:r>
                        <a:rPr lang="en-US" altLang="zh-CN" sz="1200" kern="1200" dirty="0" smtClean="0">
                          <a:solidFill>
                            <a:schemeClr val="dk1"/>
                          </a:solidFill>
                          <a:latin typeface="+mn-lt"/>
                          <a:ea typeface="+mn-ea"/>
                          <a:cs typeface="+mn-cs"/>
                        </a:rPr>
                        <a:t>.</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DOM</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Level 3</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endParaRPr lang="en-US" altLang="zh-CN" sz="1200" b="0" kern="1200" dirty="0" smtClean="0">
                        <a:solidFill>
                          <a:schemeClr val="tx1"/>
                        </a:solidFill>
                        <a:latin typeface="+mn-lt"/>
                        <a:ea typeface="+mn-ea"/>
                        <a:cs typeface="+mn-cs"/>
                      </a:endParaRPr>
                    </a:p>
                    <a:p>
                      <a:pPr marL="342900" indent="-342900" algn="l" defTabSz="914400" rtl="0" eaLnBrk="1" latinLnBrk="0" hangingPunct="1">
                        <a:buFont typeface="+mj-lt"/>
                        <a:buNone/>
                      </a:pPr>
                      <a:endParaRPr lang="en-US" altLang="zh-CN" sz="1200" b="0" kern="1200" dirty="0" smtClean="0">
                        <a:solidFill>
                          <a:schemeClr val="tx1"/>
                        </a:solidFill>
                        <a:latin typeface="+mn-lt"/>
                        <a:ea typeface="+mn-ea"/>
                        <a:cs typeface="+mn-cs"/>
                      </a:endParaRPr>
                    </a:p>
                  </a:txBody>
                  <a:tcPr marL="93631" marR="93631" marT="46821" marB="46821"/>
                </a:tc>
              </a:tr>
              <a:tr h="374565">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altLang="zh-CN" sz="1200" b="1" kern="1200" dirty="0" smtClean="0">
                          <a:solidFill>
                            <a:schemeClr val="accent1"/>
                          </a:solidFill>
                          <a:latin typeface="+mn-lt"/>
                          <a:ea typeface="+mn-ea"/>
                          <a:cs typeface="+mn-cs"/>
                        </a:rPr>
                        <a:t>WebGL</a:t>
                      </a:r>
                      <a:endParaRPr lang="zh-CN" altLang="en-US" sz="1200" b="1" kern="1200" dirty="0" smtClean="0">
                        <a:solidFill>
                          <a:schemeClr val="accent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Khronos </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WebGL is a royalty-free, cross-platform </a:t>
                      </a:r>
                      <a:r>
                        <a:rPr lang="en-US" altLang="zh-CN" sz="1200" kern="1200" dirty="0" smtClean="0">
                          <a:solidFill>
                            <a:schemeClr val="dk1"/>
                          </a:solidFill>
                          <a:latin typeface="+mn-lt"/>
                          <a:ea typeface="+mn-ea"/>
                          <a:cs typeface="+mn-cs"/>
                        </a:rPr>
                        <a:t> API </a:t>
                      </a:r>
                      <a:r>
                        <a:rPr lang="en-US" altLang="zh-CN" sz="1200" kern="1200" dirty="0" smtClean="0">
                          <a:solidFill>
                            <a:schemeClr val="dk1"/>
                          </a:solidFill>
                          <a:latin typeface="+mn-lt"/>
                          <a:ea typeface="+mn-ea"/>
                          <a:cs typeface="+mn-cs"/>
                        </a:rPr>
                        <a:t>that brings OpenGL ES 2.0</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to the web as a 3D drawing context within HTML, exposed as low-level</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Document Object Model interfaces.</a:t>
                      </a:r>
                      <a:endParaRPr lang="zh-CN" altLang="en-US" sz="1200" kern="1200" dirty="0">
                        <a:solidFill>
                          <a:schemeClr val="dk1"/>
                        </a:solidFill>
                        <a:latin typeface="+mn-lt"/>
                        <a:ea typeface="+mn-ea"/>
                        <a:cs typeface="+mn-cs"/>
                      </a:endParaRPr>
                    </a:p>
                  </a:txBody>
                  <a:tcPr marL="93631" marR="93631" marT="46821" marB="46821"/>
                </a:tc>
                <a:tc>
                  <a:txBody>
                    <a:bodyPr/>
                    <a:lstStyle/>
                    <a:p>
                      <a:r>
                        <a:rPr lang="en-US" altLang="zh-CN" sz="1200" b="0" kern="1200" dirty="0" smtClean="0">
                          <a:solidFill>
                            <a:schemeClr val="tx1"/>
                          </a:solidFill>
                          <a:latin typeface="+mn-lt"/>
                          <a:ea typeface="+mn-ea"/>
                          <a:cs typeface="+mn-cs"/>
                        </a:rPr>
                        <a:t>WebGL1.0</a:t>
                      </a:r>
                      <a:endParaRPr lang="zh-CN" altLang="en-US" sz="1200" b="0" kern="1200" dirty="0">
                        <a:solidFill>
                          <a:schemeClr val="tx1"/>
                        </a:solidFill>
                        <a:latin typeface="+mn-lt"/>
                        <a:ea typeface="+mn-ea"/>
                        <a:cs typeface="+mn-cs"/>
                      </a:endParaRPr>
                    </a:p>
                  </a:txBody>
                  <a:tcPr marL="93631" marR="93631" marT="46821" marB="46821"/>
                </a:tc>
              </a:tr>
              <a:tr h="0">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kern="1200" dirty="0" smtClean="0">
                        <a:solidFill>
                          <a:schemeClr val="tx2"/>
                        </a:solidFill>
                        <a:latin typeface="+mn-lt"/>
                        <a:ea typeface="+mn-ea"/>
                        <a:cs typeface="+mn-cs"/>
                      </a:endParaRPr>
                    </a:p>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AR Rendering Engine (text, 2D/3D, live view contents)</a:t>
                      </a: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OpenGL </a:t>
                      </a:r>
                      <a:r>
                        <a:rPr lang="en-US" altLang="zh-CN" sz="1200" b="1" kern="1200" dirty="0" smtClean="0">
                          <a:solidFill>
                            <a:schemeClr val="accent1"/>
                          </a:solidFill>
                          <a:latin typeface="+mn-lt"/>
                          <a:ea typeface="+mn-ea"/>
                          <a:cs typeface="+mn-cs"/>
                        </a:rPr>
                        <a:t>ES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          OpenSL</a:t>
                      </a:r>
                      <a:r>
                        <a:rPr lang="en-US" altLang="zh-CN" sz="1200" b="1" kern="1200" baseline="0" dirty="0" smtClean="0">
                          <a:solidFill>
                            <a:schemeClr val="accent1"/>
                          </a:solidFill>
                          <a:latin typeface="+mn-lt"/>
                          <a:ea typeface="+mn-ea"/>
                          <a:cs typeface="+mn-cs"/>
                        </a:rPr>
                        <a:t> ES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rPr>
                        <a:t>          OpenMAX </a:t>
                      </a:r>
                      <a:endParaRPr lang="en-US" altLang="zh-CN" sz="1200" b="1" kern="1200" dirty="0" smtClean="0">
                        <a:solidFill>
                          <a:schemeClr val="accent1"/>
                        </a:solidFill>
                        <a:latin typeface="+mn-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Khronos </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OpenGL® ES is a royalty-free, cross-platform API for full-function 2D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and 3D graphics on embedded systems</a:t>
                      </a:r>
                      <a:r>
                        <a:rPr lang="en-US" altLang="zh-CN" sz="1200" kern="1200" smtClean="0">
                          <a:solidFill>
                            <a:schemeClr val="dk1"/>
                          </a:solidFill>
                          <a:latin typeface="+mn-lt"/>
                          <a:ea typeface="+mn-ea"/>
                          <a:cs typeface="+mn-cs"/>
                        </a:rPr>
                        <a:t>. </a:t>
                      </a:r>
                      <a:endParaRPr lang="en-US" altLang="zh-CN" sz="1200" kern="1200" smtClean="0">
                        <a:solidFill>
                          <a:schemeClr val="dk1"/>
                        </a:solidFill>
                        <a:latin typeface="+mn-lt"/>
                        <a:ea typeface="+mn-ea"/>
                        <a:cs typeface="+mn-cs"/>
                      </a:endParaRP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smtClean="0"/>
                        <a:t>OpenSL ES™ is a royalty-free, cross-platform, hardware-accelerated</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smtClean="0"/>
                        <a:t> audio API tuned for embedded systems.</a:t>
                      </a:r>
                      <a:endParaRPr lang="en-US" altLang="zh-CN" sz="1200" kern="1200" smtClean="0">
                        <a:solidFill>
                          <a:schemeClr val="dk1"/>
                        </a:solidFill>
                        <a:latin typeface="+mn-lt"/>
                        <a:ea typeface="+mn-ea"/>
                        <a:cs typeface="+mn-cs"/>
                      </a:endParaRP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smtClean="0"/>
                        <a:t>OpenMAX™ is a royalty-free, cross-platform API that provides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smtClean="0"/>
                        <a:t>comprehensive streaming media codec and application portability.</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OpenGL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ES </a:t>
                      </a:r>
                      <a:r>
                        <a:rPr lang="en-US" altLang="zh-CN" sz="1200" kern="1200" dirty="0" smtClean="0">
                          <a:solidFill>
                            <a:schemeClr val="dk1"/>
                          </a:solidFill>
                          <a:latin typeface="+mn-lt"/>
                          <a:ea typeface="+mn-ea"/>
                          <a:cs typeface="+mn-cs"/>
                        </a:rPr>
                        <a:t>2.0</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OpenSL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ES 1.1</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OpenMAX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AL 1.1</a:t>
                      </a:r>
                      <a:endParaRPr lang="en-US" altLang="zh-CN" sz="1200" kern="1200" dirty="0" smtClean="0">
                        <a:solidFill>
                          <a:schemeClr val="dk1"/>
                        </a:solidFill>
                        <a:latin typeface="+mn-lt"/>
                        <a:ea typeface="+mn-ea"/>
                        <a:cs typeface="+mn-cs"/>
                      </a:endParaRPr>
                    </a:p>
                  </a:txBody>
                  <a:tcPr marL="93631" marR="93631" marT="46821" marB="46821"/>
                </a:tc>
              </a:tr>
              <a:tr h="0">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kern="1200" dirty="0" smtClean="0">
                        <a:solidFill>
                          <a:schemeClr val="dk1"/>
                        </a:solidFill>
                        <a:latin typeface="+mn-lt"/>
                        <a:ea typeface="+mn-ea"/>
                        <a:cs typeface="+mn-cs"/>
                      </a:endParaRPr>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X3D</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ISO </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Web3D</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X3D is a royalty-free open standard file format and run-time architecture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to represent and communicate 3D scenes and objects using XML</a:t>
                      </a:r>
                    </a:p>
                  </a:txBody>
                  <a:tcPr marL="93631" marR="93631" marT="46821" marB="46821"/>
                </a:tc>
                <a:tc>
                  <a:txBody>
                    <a:bodyPr/>
                    <a:lstStyle/>
                    <a:p>
                      <a:pPr marL="342900" indent="-342900" algn="l" defTabSz="914400" rtl="0" eaLnBrk="1" latinLnBrk="0" hangingPunct="1">
                        <a:buFont typeface="+mj-lt"/>
                        <a:buNone/>
                      </a:pPr>
                      <a:r>
                        <a:rPr lang="en-US" altLang="zh-CN" sz="1200" dirty="0" smtClean="0"/>
                        <a:t>ISO/IEC-</a:t>
                      </a:r>
                    </a:p>
                    <a:p>
                      <a:pPr marL="342900" indent="-342900" algn="l" defTabSz="914400" rtl="0" eaLnBrk="1" latinLnBrk="0" hangingPunct="1">
                        <a:buFont typeface="+mj-lt"/>
                        <a:buNone/>
                      </a:pPr>
                      <a:r>
                        <a:rPr lang="en-US" altLang="zh-CN" sz="1200" dirty="0" smtClean="0"/>
                        <a:t>19774</a:t>
                      </a:r>
                      <a:endParaRPr lang="en-US" altLang="zh-CN" sz="1200" b="0" kern="1200" dirty="0" smtClean="0">
                        <a:solidFill>
                          <a:schemeClr val="tx1"/>
                        </a:solidFill>
                        <a:latin typeface="+mn-lt"/>
                        <a:ea typeface="+mn-ea"/>
                        <a:cs typeface="+mn-cs"/>
                      </a:endParaRPr>
                    </a:p>
                  </a:txBody>
                  <a:tcPr marL="93631" marR="93631" marT="46821" marB="46821"/>
                </a:tc>
              </a:tr>
              <a:tr h="386829">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altLang="zh-CN" sz="1200" b="1" kern="1200" dirty="0" smtClean="0">
                          <a:solidFill>
                            <a:schemeClr val="accent1"/>
                          </a:solidFill>
                          <a:latin typeface="+mn-lt"/>
                          <a:ea typeface="+mn-ea"/>
                          <a:cs typeface="+mn-cs"/>
                        </a:rPr>
                        <a:t>COLLADA</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Khronos </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COLLADA is a COLLAborative Design Activity for establishing an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interchange file format for interactive 3D applications. </a:t>
                      </a: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COLLADA </a:t>
                      </a:r>
                    </a:p>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1.5</a:t>
                      </a:r>
                      <a:endParaRPr lang="en-US" altLang="zh-CN" sz="1200" b="0" kern="1200" dirty="0" smtClean="0">
                        <a:solidFill>
                          <a:schemeClr val="tx1"/>
                        </a:solidFill>
                        <a:latin typeface="+mn-lt"/>
                        <a:ea typeface="+mn-ea"/>
                        <a:cs typeface="+mn-cs"/>
                      </a:endParaRP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495300" defTabSz="914400" eaLnBrk="1" hangingPunct="1"/>
            <a:r>
              <a:rPr lang="en-US" altLang="zh-CN" dirty="0" smtClean="0">
                <a:ea typeface="ＭＳ Ｐゴシック" pitchFamily="34" charset="-128"/>
              </a:rPr>
              <a:t>AR Client features</a:t>
            </a:r>
            <a:r>
              <a:rPr lang="zh-CN" altLang="en-US" dirty="0" smtClean="0">
                <a:ea typeface="ＭＳ Ｐゴシック" pitchFamily="34" charset="-128"/>
              </a:rPr>
              <a:t>（</a:t>
            </a:r>
            <a:r>
              <a:rPr lang="en-US" altLang="zh-CN" dirty="0" smtClean="0">
                <a:ea typeface="ＭＳ Ｐゴシック" pitchFamily="34" charset="-128"/>
              </a:rPr>
              <a:t>2/2</a:t>
            </a:r>
            <a:r>
              <a:rPr lang="zh-CN" altLang="en-US" dirty="0" smtClean="0">
                <a:ea typeface="ＭＳ Ｐゴシック" pitchFamily="34" charset="-128"/>
              </a:rPr>
              <a:t>）</a:t>
            </a:r>
            <a:endParaRPr lang="en-US" altLang="zh-CN" dirty="0" smtClean="0">
              <a:ea typeface="ＭＳ Ｐゴシック" pitchFamily="34" charset="-128"/>
            </a:endParaRPr>
          </a:p>
        </p:txBody>
      </p:sp>
      <p:graphicFrame>
        <p:nvGraphicFramePr>
          <p:cNvPr id="4" name="内容占位符 3"/>
          <p:cNvGraphicFramePr>
            <a:graphicFrameLocks noGrp="1"/>
          </p:cNvGraphicFramePr>
          <p:nvPr>
            <p:ph idx="1"/>
          </p:nvPr>
        </p:nvGraphicFramePr>
        <p:xfrm>
          <a:off x="338137" y="1059809"/>
          <a:ext cx="8735422" cy="4366602"/>
        </p:xfrm>
        <a:graphic>
          <a:graphicData uri="http://schemas.openxmlformats.org/drawingml/2006/table">
            <a:tbl>
              <a:tblPr firstRow="1" bandRow="1">
                <a:tableStyleId>{5C22544A-7EE6-4342-B048-85BDC9FD1C3A}</a:tableStyleId>
              </a:tblPr>
              <a:tblGrid>
                <a:gridCol w="1676400"/>
                <a:gridCol w="1295400"/>
                <a:gridCol w="762000"/>
                <a:gridCol w="4191000"/>
                <a:gridCol w="810622"/>
              </a:tblGrid>
              <a:tr h="241941">
                <a:tc>
                  <a:txBody>
                    <a:bodyPr/>
                    <a:lstStyle/>
                    <a:p>
                      <a:r>
                        <a:rPr lang="en-US" altLang="zh-CN" sz="1600" b="1" dirty="0" smtClean="0"/>
                        <a:t>Technical Aspects</a:t>
                      </a:r>
                      <a:endParaRPr lang="zh-CN" altLang="en-US" sz="1600" b="1" dirty="0"/>
                    </a:p>
                  </a:txBody>
                  <a:tcPr marL="93631" marR="93631" marT="46821" marB="46821"/>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Relevant SDOs</a:t>
                      </a:r>
                      <a:endParaRPr lang="zh-CN" altLang="en-US" sz="1600" b="1" kern="1200" dirty="0">
                        <a:solidFill>
                          <a:schemeClr val="lt1"/>
                        </a:solidFill>
                        <a:latin typeface="+mn-lt"/>
                        <a:ea typeface="+mn-ea"/>
                        <a:cs typeface="+mn-cs"/>
                      </a:endParaRPr>
                    </a:p>
                  </a:txBody>
                  <a:tcPr marL="93631" marR="93631" marT="46821" marB="46821"/>
                </a:tc>
                <a:tc hMerge="1">
                  <a:txBody>
                    <a:bodyPr/>
                    <a:lstStyle/>
                    <a:p>
                      <a:endParaRPr lang="zh-CN" altLang="en-US" b="0" dirty="0"/>
                    </a:p>
                  </a:txBody>
                  <a:tcPr/>
                </a:tc>
                <a:tc>
                  <a:txBody>
                    <a:bodyPr/>
                    <a:lstStyle/>
                    <a:p>
                      <a:r>
                        <a:rPr lang="en-US" altLang="zh-CN" sz="1600" b="1" dirty="0" smtClean="0"/>
                        <a:t>Developing Emphasis</a:t>
                      </a:r>
                    </a:p>
                    <a:p>
                      <a:endParaRPr lang="zh-CN" altLang="en-US" sz="800" b="1" dirty="0"/>
                    </a:p>
                  </a:txBody>
                  <a:tcPr marL="93631" marR="93631" marT="46821" marB="468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t>Status</a:t>
                      </a:r>
                      <a:endParaRPr lang="zh-CN" altLang="en-US" sz="1600" b="1" dirty="0"/>
                    </a:p>
                  </a:txBody>
                  <a:tcPr marL="93631" marR="93631" marT="46821" marB="46821"/>
                </a:tc>
              </a:tr>
              <a:tr h="315939">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User interactivity support and feedback collection</a:t>
                      </a:r>
                      <a:endParaRPr lang="zh-CN" altLang="en-US" sz="1400" b="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endParaRPr lang="en-US" altLang="zh-CN" sz="1200" kern="1200" dirty="0" smtClean="0">
                        <a:solidFill>
                          <a:schemeClr val="dk1"/>
                        </a:solidFill>
                        <a:latin typeface="+mn-lt"/>
                        <a:ea typeface="+mn-ea"/>
                        <a:cs typeface="+mn-cs"/>
                      </a:endParaRPr>
                    </a:p>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MPEG-U</a:t>
                      </a:r>
                      <a:endParaRPr lang="zh-CN" altLang="zh-CN" sz="1200" b="0" kern="1200" dirty="0" smtClean="0">
                        <a:solidFill>
                          <a:schemeClr val="dk1"/>
                        </a:solidFill>
                        <a:latin typeface="+mn-lt"/>
                        <a:ea typeface="+mn-ea"/>
                        <a:cs typeface="+mn-cs"/>
                      </a:endParaRPr>
                    </a:p>
                  </a:txBody>
                  <a:tcPr marL="93631" marR="93631" marT="46821" marB="46821" anchor="ctr"/>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Rich Media User Interface</a:t>
                      </a:r>
                    </a:p>
                  </a:txBody>
                  <a:tcPr marL="93631" marR="93631" marT="46821" marB="46821" anchor="ct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nchor="ctr" anchorCtr="1"/>
                </a:tc>
              </a:tr>
              <a:tr h="1382739">
                <a:tc rowSpan="2">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i="0" kern="1200" dirty="0" smtClean="0">
                          <a:solidFill>
                            <a:schemeClr val="tx2"/>
                          </a:solidFill>
                          <a:latin typeface="+mn-lt"/>
                          <a:ea typeface="+mn-ea"/>
                          <a:cs typeface="+mn-cs"/>
                        </a:rPr>
                        <a:t>Access to Device Capabilities</a:t>
                      </a: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Camera input JS API</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Geolocation API </a:t>
                      </a:r>
                      <a:endParaRPr lang="zh-CN" altLang="zh-CN" sz="1200" b="1" kern="1200" dirty="0" smtClean="0">
                        <a:solidFill>
                          <a:schemeClr val="accent1"/>
                        </a:solidFill>
                        <a:latin typeface="+mn-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Device Orientation Events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endParaRPr lang="en-US" altLang="zh-CN"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W3C</a:t>
                      </a:r>
                    </a:p>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dirty="0" smtClean="0"/>
                        <a:t>WHATWG</a:t>
                      </a:r>
                      <a:endParaRPr lang="en-US" altLang="zh-CN" sz="1200" b="0" kern="1200" dirty="0" smtClean="0">
                        <a:solidFill>
                          <a:schemeClr val="dk1"/>
                        </a:solidFill>
                        <a:latin typeface="+mn-lt"/>
                        <a:ea typeface="+mn-ea"/>
                        <a:cs typeface="+mn-cs"/>
                      </a:endParaRP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mission of the Device APIs Working Group is to create client-side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APIs that enable the development of Web Applications that interact with</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device hardware, services and applications such as the camera,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microphone, system sensors, native address books, calendars and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native messaging applications.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The mission of the Geolocation Working Group, part of the Ubiquitous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Web Applications Activity, is to define a secure and privacy-sensitive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interface for using client-side location information in location-aware Web</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applications. </a:t>
                      </a:r>
                      <a:endParaRPr lang="en-US" altLang="zh-CN" sz="120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-geolocation-</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API-2010</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0907/</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-battery-</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status-</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dirty="0" smtClean="0"/>
                        <a:t>20110915/</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kern="1200" dirty="0" smtClean="0">
                          <a:solidFill>
                            <a:schemeClr val="dk1"/>
                          </a:solidFill>
                          <a:latin typeface="+mn-lt"/>
                          <a:ea typeface="+mn-ea"/>
                          <a:cs typeface="+mn-cs"/>
                        </a:rPr>
                        <a:t>-contacts-</a:t>
                      </a:r>
                      <a:r>
                        <a:rPr lang="en-US" altLang="zh-CN" sz="1000" kern="1200" dirty="0" err="1" smtClean="0">
                          <a:solidFill>
                            <a:schemeClr val="dk1"/>
                          </a:solidFill>
                          <a:latin typeface="+mn-lt"/>
                          <a:ea typeface="+mn-ea"/>
                          <a:cs typeface="+mn-cs"/>
                        </a:rPr>
                        <a:t>api</a:t>
                      </a:r>
                      <a:endParaRPr lang="en-US" altLang="zh-CN" sz="1000" kern="1200" dirty="0" smtClean="0">
                        <a:solidFill>
                          <a:schemeClr val="dk1"/>
                        </a:solidFill>
                        <a:latin typeface="+mn-lt"/>
                        <a:ea typeface="+mn-ea"/>
                        <a:cs typeface="+mn-cs"/>
                      </a:endParaRP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kern="1200" dirty="0" smtClean="0">
                          <a:solidFill>
                            <a:schemeClr val="dk1"/>
                          </a:solidFill>
                          <a:latin typeface="+mn-lt"/>
                          <a:ea typeface="+mn-ea"/>
                          <a:cs typeface="+mn-cs"/>
                        </a:rPr>
                        <a:t>20110616/</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kern="1200" dirty="0" smtClean="0">
                          <a:solidFill>
                            <a:schemeClr val="dk1"/>
                          </a:solidFill>
                          <a:latin typeface="+mn-lt"/>
                          <a:ea typeface="+mn-ea"/>
                          <a:cs typeface="+mn-cs"/>
                        </a:rPr>
                        <a:t>-html-media-</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kern="1200" dirty="0" smtClean="0">
                          <a:solidFill>
                            <a:schemeClr val="dk1"/>
                          </a:solidFill>
                          <a:latin typeface="+mn-lt"/>
                          <a:ea typeface="+mn-ea"/>
                          <a:cs typeface="+mn-cs"/>
                        </a:rPr>
                        <a:t>capture-</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000" kern="1200" dirty="0" smtClean="0">
                          <a:solidFill>
                            <a:schemeClr val="dk1"/>
                          </a:solidFill>
                          <a:latin typeface="+mn-lt"/>
                          <a:ea typeface="+mn-ea"/>
                          <a:cs typeface="+mn-cs"/>
                        </a:rPr>
                        <a:t>20110414/</a:t>
                      </a:r>
                      <a:endParaRPr lang="en-US" altLang="zh-CN" sz="1000" b="0" kern="1200" dirty="0" smtClean="0">
                        <a:solidFill>
                          <a:schemeClr val="tx1"/>
                        </a:solidFill>
                        <a:latin typeface="+mn-lt"/>
                        <a:ea typeface="+mn-ea"/>
                        <a:cs typeface="+mn-cs"/>
                      </a:endParaRPr>
                    </a:p>
                  </a:txBody>
                  <a:tcPr marL="93631" marR="93631" marT="46821" marB="46821"/>
                </a:tc>
              </a:tr>
              <a:tr h="0">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en-US" altLang="zh-CN" sz="1400" b="0" i="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endParaRPr lang="de-DE" altLang="zh-CN" sz="1200" b="1" kern="1200" dirty="0" smtClean="0">
                        <a:solidFill>
                          <a:schemeClr val="accent1"/>
                        </a:solidFill>
                        <a:latin typeface="+mn-lt"/>
                        <a:ea typeface="+mn-ea"/>
                        <a:cs typeface="+mn-cs"/>
                      </a:endParaRPr>
                    </a:p>
                  </a:txBody>
                  <a:tcPr marL="93631" marR="93631" marT="46821" marB="46821"/>
                </a:tc>
                <a:tc>
                  <a:txBody>
                    <a:bodyPr/>
                    <a:lstStyle/>
                    <a:p>
                      <a:pPr marL="342900" marR="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dk1"/>
                          </a:solidFill>
                          <a:latin typeface="+mn-lt"/>
                          <a:ea typeface="+mn-ea"/>
                          <a:cs typeface="+mn-cs"/>
                        </a:rPr>
                        <a:t>MPEG-V</a:t>
                      </a:r>
                      <a:endParaRPr lang="zh-CN" altLang="zh-CN" sz="1200" b="0" kern="1200" dirty="0" smtClean="0">
                        <a:solidFill>
                          <a:schemeClr val="dk1"/>
                        </a:solidFill>
                        <a:latin typeface="+mn-lt"/>
                        <a:ea typeface="+mn-ea"/>
                        <a:cs typeface="+mn-cs"/>
                      </a:endParaRP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Information Exchange with Virtual Worlds</a:t>
                      </a:r>
                    </a:p>
                  </a:txBody>
                  <a:tcPr marL="93631" marR="93631" marT="46821" marB="46821"/>
                </a:tc>
                <a:tc>
                  <a:txBody>
                    <a:bodyPr/>
                    <a:lstStyle/>
                    <a:p>
                      <a:pPr marL="342900" marR="0" lvl="1" indent="-342900" algn="ctr"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t>
                      </a:r>
                    </a:p>
                  </a:txBody>
                  <a:tcPr marL="93631" marR="93631" marT="46821" marB="46821"/>
                </a:tc>
              </a:tr>
              <a:tr h="749131">
                <a:tc>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i="0" kern="1200" dirty="0" smtClean="0">
                          <a:solidFill>
                            <a:schemeClr val="tx2"/>
                          </a:solidFill>
                          <a:latin typeface="+mn-lt"/>
                          <a:ea typeface="+mn-ea"/>
                          <a:cs typeface="+mn-cs"/>
                        </a:rPr>
                        <a:t>AR Web APIs</a:t>
                      </a:r>
                      <a:endParaRPr lang="zh-CN" altLang="en-US" sz="1400" b="0" i="0" kern="1200" dirty="0" smtClean="0">
                        <a:solidFill>
                          <a:schemeClr val="tx2"/>
                        </a:solidFill>
                        <a:latin typeface="+mn-lt"/>
                        <a:ea typeface="+mn-ea"/>
                        <a:cs typeface="+mn-cs"/>
                      </a:endParaRPr>
                    </a:p>
                  </a:txBody>
                  <a:tcPr marL="93631" marR="93631" marT="46821" marB="46821" anchor="ctr">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WCS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WMS/SLD</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endParaRPr lang="en-US" altLang="zh-CN" sz="1200" b="1" kern="1200" dirty="0" smtClean="0">
                        <a:solidFill>
                          <a:srgbClr val="FF0000"/>
                        </a:solidFill>
                        <a:latin typeface="+mn-lt"/>
                        <a:ea typeface="+mn-ea"/>
                        <a:cs typeface="+mn-cs"/>
                      </a:endParaRPr>
                    </a:p>
                  </a:txBody>
                  <a:tcPr marL="93631" marR="93631" marT="46821" marB="46821"/>
                </a:tc>
                <a:tc>
                  <a:txBody>
                    <a:bodyPr/>
                    <a:lstStyle/>
                    <a:p>
                      <a:pPr marL="342900" indent="-342900" algn="l" defTabSz="914400" rtl="0" eaLnBrk="1" latinLnBrk="0" hangingPunct="1">
                        <a:buFont typeface="+mj-lt"/>
                        <a:buNone/>
                      </a:pPr>
                      <a:r>
                        <a:rPr lang="en-US" altLang="zh-CN" sz="1200" kern="1200" dirty="0" smtClean="0">
                          <a:solidFill>
                            <a:schemeClr val="dk1"/>
                          </a:solidFill>
                          <a:latin typeface="+mn-lt"/>
                          <a:ea typeface="+mn-ea"/>
                          <a:cs typeface="+mn-cs"/>
                        </a:rPr>
                        <a:t>OGC</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 Web Coverage Service (WCS) provides access to coverage data</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in forms that are useful for client-side rendering, as input into scientific</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 models, and for other clients.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A Web Map Service (WMS) produces maps of spatially referenced data </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kern="1200" dirty="0" smtClean="0">
                          <a:solidFill>
                            <a:schemeClr val="dk1"/>
                          </a:solidFill>
                          <a:latin typeface="+mn-lt"/>
                          <a:ea typeface="+mn-ea"/>
                          <a:cs typeface="+mn-cs"/>
                        </a:rPr>
                        <a:t>dynamically from geographic information.</a:t>
                      </a:r>
                    </a:p>
                  </a:txBody>
                  <a:tcPr marL="93631" marR="93631" marT="46821" marB="46821"/>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WCS 2.0.0</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WMS 1.3.0</a:t>
                      </a: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indent="-495300" defTabSz="914400" eaLnBrk="1" hangingPunct="1">
              <a:defRPr/>
            </a:pPr>
            <a:r>
              <a:rPr lang="en-US" altLang="zh-CN" dirty="0" smtClean="0">
                <a:latin typeface="+mj-lt"/>
                <a:ea typeface="ＭＳ Ｐゴシック" pitchFamily="34" charset="-128"/>
              </a:rPr>
              <a:t>Security &amp; Privacy</a:t>
            </a:r>
          </a:p>
        </p:txBody>
      </p:sp>
      <p:graphicFrame>
        <p:nvGraphicFramePr>
          <p:cNvPr id="4" name="内容占位符 3"/>
          <p:cNvGraphicFramePr>
            <a:graphicFrameLocks noGrp="1"/>
          </p:cNvGraphicFramePr>
          <p:nvPr>
            <p:ph idx="1"/>
          </p:nvPr>
        </p:nvGraphicFramePr>
        <p:xfrm>
          <a:off x="308356" y="1053541"/>
          <a:ext cx="8780904" cy="3403894"/>
        </p:xfrm>
        <a:graphic>
          <a:graphicData uri="http://schemas.openxmlformats.org/drawingml/2006/table">
            <a:tbl>
              <a:tblPr firstRow="1" bandRow="1">
                <a:tableStyleId>{5C22544A-7EE6-4342-B048-85BDC9FD1C3A}</a:tableStyleId>
              </a:tblPr>
              <a:tblGrid>
                <a:gridCol w="1629981"/>
                <a:gridCol w="1295400"/>
                <a:gridCol w="685800"/>
                <a:gridCol w="4191000"/>
                <a:gridCol w="978723"/>
              </a:tblGrid>
              <a:tr h="379768">
                <a:tc>
                  <a:txBody>
                    <a:bodyPr/>
                    <a:lstStyle/>
                    <a:p>
                      <a:r>
                        <a:rPr lang="en-US" altLang="zh-CN" sz="1600" b="1" dirty="0" smtClean="0"/>
                        <a:t>Technical Aspects</a:t>
                      </a:r>
                      <a:endParaRPr lang="zh-CN" altLang="en-US" sz="1600" b="1" dirty="0"/>
                    </a:p>
                  </a:txBody>
                  <a:tcPr marL="93631" marR="93631" marT="46821" marB="46821"/>
                </a:tc>
                <a:tc gridSpan="2">
                  <a:txBody>
                    <a:bodyPr/>
                    <a:lstStyle/>
                    <a:p>
                      <a:pPr algn="l"/>
                      <a:r>
                        <a:rPr lang="en-US" altLang="zh-CN" sz="1600" b="1" dirty="0" smtClean="0"/>
                        <a:t>Relevant SDOs</a:t>
                      </a:r>
                      <a:endParaRPr lang="zh-CN" altLang="en-US" sz="1600" b="1" dirty="0"/>
                    </a:p>
                  </a:txBody>
                  <a:tcPr marL="93631" marR="93631" marT="46821" marB="46821"/>
                </a:tc>
                <a:tc hMerge="1">
                  <a:txBody>
                    <a:bodyPr/>
                    <a:lstStyle/>
                    <a:p>
                      <a:endParaRPr lang="zh-CN" altLang="en-US" b="0" dirty="0"/>
                    </a:p>
                  </a:txBody>
                  <a:tcPr/>
                </a:tc>
                <a:tc>
                  <a:txBody>
                    <a:bodyPr/>
                    <a:lstStyle/>
                    <a:p>
                      <a:r>
                        <a:rPr lang="en-US" altLang="zh-CN" sz="1600" b="1" dirty="0" smtClean="0"/>
                        <a:t>Developing Emphasis</a:t>
                      </a:r>
                      <a:endParaRPr lang="zh-CN" altLang="en-US" sz="1600" b="1" dirty="0"/>
                    </a:p>
                  </a:txBody>
                  <a:tcPr marL="93631" marR="93631" marT="46821" marB="46821"/>
                </a:tc>
                <a:tc>
                  <a:txBody>
                    <a:bodyPr/>
                    <a:lstStyle/>
                    <a:p>
                      <a:r>
                        <a:rPr lang="en-US" altLang="zh-CN" sz="1600" b="1" dirty="0" smtClean="0"/>
                        <a:t>Status</a:t>
                      </a:r>
                      <a:endParaRPr lang="zh-CN" altLang="en-US" sz="1600" b="1" dirty="0"/>
                    </a:p>
                  </a:txBody>
                  <a:tcPr marL="93631" marR="93631" marT="46821" marB="46821"/>
                </a:tc>
              </a:tr>
              <a:tr h="530634">
                <a:tc rowSpan="3">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r>
                        <a:rPr lang="en-US" altLang="zh-CN" sz="1400" b="0" kern="1200" dirty="0" smtClean="0">
                          <a:solidFill>
                            <a:schemeClr val="tx2"/>
                          </a:solidFill>
                          <a:latin typeface="+mn-lt"/>
                          <a:ea typeface="+mn-ea"/>
                          <a:cs typeface="+mn-cs"/>
                        </a:rPr>
                        <a:t>Security &amp; Privacy</a:t>
                      </a:r>
                      <a:endParaRPr lang="zh-CN" altLang="en-US" sz="1400" b="0" kern="1200" dirty="0" smtClean="0">
                        <a:solidFill>
                          <a:schemeClr val="tx2"/>
                        </a:solidFill>
                        <a:latin typeface="+mn-lt"/>
                        <a:ea typeface="+mn-ea"/>
                        <a:cs typeface="+mn-cs"/>
                      </a:endParaRPr>
                    </a:p>
                  </a:txBody>
                  <a:tcPr marL="93631" marR="93631" marT="46821" marB="46821" anchor="ctr" anchorCtr="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200" b="1" kern="1200" dirty="0" smtClean="0">
                          <a:solidFill>
                            <a:schemeClr val="accent1"/>
                          </a:solidFill>
                          <a:latin typeface="+mn-lt"/>
                          <a:ea typeface="+mn-ea"/>
                          <a:cs typeface="+mn-cs"/>
                        </a:rPr>
                        <a:t>Geo XACML</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OGC</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Geospatial eXtensible Access Control Markup Language Encoding</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Standard (GeoXACML) is a policy language that supports the</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declaration and enforcement of access rights across jurisdictions and</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can be used to implement interoperable access control systems for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geospatial applications such as Spatial Data Infrastructures.</a:t>
                      </a:r>
                    </a:p>
                  </a:txBody>
                  <a:tcPr marL="93631" marR="93631" marT="46821" marB="46821"/>
                </a:tc>
                <a:tc>
                  <a:txBody>
                    <a:bodyPr/>
                    <a:lstStyle/>
                    <a:p>
                      <a:r>
                        <a:rPr lang="en-US" altLang="zh-CN" sz="1200" b="0" kern="1200" dirty="0" smtClean="0">
                          <a:solidFill>
                            <a:schemeClr val="tx1"/>
                          </a:solidFill>
                          <a:latin typeface="+mn-lt"/>
                          <a:ea typeface="+mn-ea"/>
                          <a:cs typeface="+mn-cs"/>
                        </a:rPr>
                        <a:t>GeoXACML  1.0</a:t>
                      </a:r>
                    </a:p>
                  </a:txBody>
                  <a:tcPr marL="93631" marR="93631" marT="46821" marB="46821"/>
                </a:tc>
              </a:tr>
              <a:tr h="379768">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altLang="zh-CN" sz="1200" b="1" kern="1200" dirty="0" smtClean="0">
                          <a:solidFill>
                            <a:schemeClr val="accent1"/>
                          </a:solidFill>
                          <a:latin typeface="+mn-lt"/>
                          <a:ea typeface="+mn-ea"/>
                          <a:cs typeface="+mn-cs"/>
                        </a:rPr>
                        <a:t>TLS, HTTPS</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IETF</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Transport Layer Security (TLS) and its predecessor, Secure Sockets</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Layer (SSL), are cryptographic protocols that provide communication</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security over the Internet.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Hypertext Transfer Protocol Secure (HTTPS) is a combination of the</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Hypertext Transfer Protocol (HTTP) with SSL/TLS protocol to provide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encrypted communication and secure identification of a network web</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 server. </a:t>
                      </a:r>
                    </a:p>
                  </a:txBody>
                  <a:tcPr marL="93631" marR="93631" marT="46821" marB="46821"/>
                </a:tc>
                <a:tc>
                  <a:txBody>
                    <a:bodyPr/>
                    <a:lstStyle/>
                    <a:p>
                      <a:pPr marL="0" marR="0" lvl="1"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0" kern="1200" dirty="0" smtClean="0">
                          <a:solidFill>
                            <a:schemeClr val="tx1"/>
                          </a:solidFill>
                          <a:latin typeface="+mn-lt"/>
                          <a:ea typeface="+mn-ea"/>
                          <a:cs typeface="+mn-cs"/>
                        </a:rPr>
                        <a:t>TLS  1.2</a:t>
                      </a:r>
                    </a:p>
                  </a:txBody>
                  <a:tcPr marL="93631" marR="93631" marT="46821" marB="46821"/>
                </a:tc>
              </a:tr>
              <a:tr h="379768">
                <a:tc vMerge="1">
                  <a:txBody>
                    <a:bodyPr/>
                    <a:lstStyle/>
                    <a:p>
                      <a:pPr marL="0" marR="0" lvl="1" indent="-495300" algn="l" defTabSz="914400" rtl="0" eaLnBrk="1" fontAlgn="auto" latinLnBrk="0" hangingPunct="1">
                        <a:lnSpc>
                          <a:spcPct val="90000"/>
                        </a:lnSpc>
                        <a:spcBef>
                          <a:spcPts val="0"/>
                        </a:spcBef>
                        <a:spcAft>
                          <a:spcPts val="0"/>
                        </a:spcAft>
                        <a:buClrTx/>
                        <a:buSzTx/>
                        <a:buFontTx/>
                        <a:buNone/>
                        <a:tabLst/>
                        <a:defRPr/>
                      </a:pPr>
                      <a:endParaRPr lang="zh-CN" altLang="en-US" sz="1400" b="0" kern="1200" dirty="0" smtClean="0">
                        <a:solidFill>
                          <a:schemeClr val="tx2"/>
                        </a:solidFill>
                        <a:latin typeface="+mn-lt"/>
                        <a:ea typeface="+mn-ea"/>
                        <a:cs typeface="+mn-cs"/>
                      </a:endParaRPr>
                    </a:p>
                  </a:txBody>
                  <a:tcPr marL="93631" marR="93631" marT="46821" marB="46821" anchor="ctr" anchorCtr="1">
                    <a:solidFill>
                      <a:schemeClr val="accent5">
                        <a:alpha val="60000"/>
                      </a:schemeClr>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altLang="zh-CN" sz="1200" b="1" kern="1200" dirty="0" smtClean="0">
                          <a:solidFill>
                            <a:schemeClr val="accent1"/>
                          </a:solidFill>
                          <a:latin typeface="+mn-lt"/>
                          <a:ea typeface="+mn-ea"/>
                          <a:cs typeface="+mn-cs"/>
                        </a:rPr>
                        <a:t>SEC_CF</a:t>
                      </a:r>
                    </a:p>
                    <a:p>
                      <a:pPr marL="342900" marR="0" lvl="0" indent="-342900" algn="l" defTabSz="914400" rtl="0" eaLnBrk="1" fontAlgn="auto" latinLnBrk="0" hangingPunct="1">
                        <a:lnSpc>
                          <a:spcPct val="100000"/>
                        </a:lnSpc>
                        <a:spcBef>
                          <a:spcPts val="0"/>
                        </a:spcBef>
                        <a:spcAft>
                          <a:spcPts val="0"/>
                        </a:spcAft>
                        <a:buClrTx/>
                        <a:buSzTx/>
                        <a:buFont typeface="+mj-lt"/>
                        <a:buNone/>
                        <a:tabLst/>
                        <a:defRPr/>
                      </a:pPr>
                      <a:r>
                        <a:rPr lang="en-US" altLang="zh-CN" sz="1200" b="1" kern="1200" dirty="0" smtClean="0">
                          <a:solidFill>
                            <a:schemeClr val="accent1"/>
                          </a:solidFill>
                          <a:latin typeface="+mn-lt"/>
                          <a:ea typeface="+mn-ea"/>
                          <a:cs typeface="+mn-cs"/>
                        </a:rPr>
                        <a:t>…</a:t>
                      </a:r>
                    </a:p>
                  </a:txBody>
                  <a:tcPr marL="93631" marR="93631" marT="46821" marB="46821"/>
                </a:tc>
                <a:tc>
                  <a:txBody>
                    <a:bodyPr/>
                    <a:lstStyle/>
                    <a:p>
                      <a:pPr marL="342900" indent="-342900" algn="l" defTabSz="914400" rtl="0" eaLnBrk="1" latinLnBrk="0" hangingPunct="1">
                        <a:buFont typeface="+mj-lt"/>
                        <a:buNone/>
                      </a:pPr>
                      <a:r>
                        <a:rPr lang="en-US" altLang="zh-CN" sz="1200" b="0" kern="1200" dirty="0" smtClean="0">
                          <a:solidFill>
                            <a:schemeClr val="dk1"/>
                          </a:solidFill>
                          <a:latin typeface="+mn-lt"/>
                          <a:ea typeface="+mn-ea"/>
                          <a:cs typeface="+mn-cs"/>
                        </a:rPr>
                        <a:t>OMA</a:t>
                      </a:r>
                    </a:p>
                  </a:txBody>
                  <a:tcPr marL="93631" marR="93631" marT="46821" marB="46821"/>
                </a:tc>
                <a:tc>
                  <a:txBody>
                    <a:bodyPr/>
                    <a:lstStyle/>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Security Common Functions Architecture aims to provide a common set</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 of security mechanisms with their possible deployment options that can </a:t>
                      </a:r>
                    </a:p>
                    <a:p>
                      <a:pPr marL="34290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be re-used by OMA Enablers. </a:t>
                      </a:r>
                      <a:endParaRPr lang="en-US" altLang="zh-CN" sz="1200" b="0" kern="1200" dirty="0" smtClean="0">
                        <a:solidFill>
                          <a:schemeClr val="tx1"/>
                        </a:solidFill>
                        <a:latin typeface="+mn-lt"/>
                        <a:ea typeface="+mn-ea"/>
                        <a:cs typeface="+mn-cs"/>
                      </a:endParaRPr>
                    </a:p>
                  </a:txBody>
                  <a:tcPr marL="93631" marR="93631" marT="46821" marB="46821"/>
                </a:tc>
                <a:tc>
                  <a:txBody>
                    <a:bodyPr/>
                    <a:lstStyle/>
                    <a:p>
                      <a:pPr marL="0" marR="0" lvl="1" indent="-342900" algn="l" defTabSz="914400" rtl="0" eaLnBrk="1" fontAlgn="auto" latinLnBrk="0" hangingPunct="1">
                        <a:lnSpc>
                          <a:spcPct val="100000"/>
                        </a:lnSpc>
                        <a:spcBef>
                          <a:spcPts val="0"/>
                        </a:spcBef>
                        <a:spcAft>
                          <a:spcPts val="0"/>
                        </a:spcAft>
                        <a:buClrTx/>
                        <a:buSzTx/>
                        <a:buFont typeface="+mj-lt"/>
                        <a:buNone/>
                        <a:tabLst/>
                        <a:defRPr/>
                      </a:pPr>
                      <a:r>
                        <a:rPr lang="en-GB" altLang="zh-CN" sz="1200" b="0" kern="1200" dirty="0" smtClean="0">
                          <a:solidFill>
                            <a:schemeClr val="tx1"/>
                          </a:solidFill>
                          <a:latin typeface="+mn-lt"/>
                          <a:ea typeface="+mn-ea"/>
                          <a:cs typeface="+mn-cs"/>
                        </a:rPr>
                        <a:t>SEC_CF-V1_0-20080902</a:t>
                      </a:r>
                      <a:endParaRPr lang="en-US" altLang="zh-CN" sz="1200" b="0" kern="1200" dirty="0" smtClean="0">
                        <a:solidFill>
                          <a:schemeClr val="tx1"/>
                        </a:solidFill>
                        <a:latin typeface="+mn-lt"/>
                        <a:ea typeface="+mn-ea"/>
                        <a:cs typeface="+mn-cs"/>
                      </a:endParaRPr>
                    </a:p>
                  </a:txBody>
                  <a:tcPr marL="93631" marR="93631" marT="46821" marB="46821"/>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Practical Consideration</a:t>
            </a:r>
            <a:endParaRPr lang="zh-CN" altLang="en-US" dirty="0"/>
          </a:p>
        </p:txBody>
      </p:sp>
      <p:sp>
        <p:nvSpPr>
          <p:cNvPr id="3" name="内容占位符 2"/>
          <p:cNvSpPr>
            <a:spLocks noGrp="1"/>
          </p:cNvSpPr>
          <p:nvPr>
            <p:ph idx="1"/>
          </p:nvPr>
        </p:nvSpPr>
        <p:spPr/>
        <p:txBody>
          <a:bodyPr/>
          <a:lstStyle/>
          <a:p>
            <a:r>
              <a:rPr lang="en-US" altLang="zh-CN" sz="2400" dirty="0" smtClean="0"/>
              <a:t>Even under the same technical aspect, some standards mentioned above may be significantly different with OMA MobAR Specification’s focus, therefore not necessarily become the targets of our analysis</a:t>
            </a:r>
          </a:p>
          <a:p>
            <a:endParaRPr lang="en-US" altLang="zh-CN" dirty="0" smtClean="0"/>
          </a:p>
          <a:p>
            <a:r>
              <a:rPr lang="en-US" altLang="zh-CN" sz="2400" dirty="0" smtClean="0"/>
              <a:t>For best results, the group should fully research industry-standard status, and more importantly, carry out gap analysis according to OMA MobAR special needs :</a:t>
            </a:r>
          </a:p>
          <a:p>
            <a:pPr marL="682625" lvl="1" indent="-457200">
              <a:buFont typeface="Arial" pitchFamily="34" charset="0"/>
              <a:buChar char="•"/>
            </a:pPr>
            <a:r>
              <a:rPr lang="en-US" altLang="zh-CN" sz="1800" dirty="0" smtClean="0"/>
              <a:t>Refine specification features which needs comparative analysis according to existing RD and AD(may be organized as different technical aspects)</a:t>
            </a:r>
          </a:p>
          <a:p>
            <a:pPr marL="682625" lvl="1" indent="-457200">
              <a:buFont typeface="Arial" pitchFamily="34" charset="0"/>
              <a:buChar char="•"/>
            </a:pPr>
            <a:r>
              <a:rPr lang="en-US" altLang="zh-CN" sz="1800" dirty="0" smtClean="0"/>
              <a:t>Among available features, distinguish those dependent on external SDOs and the corresponding specification, and those that </a:t>
            </a:r>
            <a:r>
              <a:rPr lang="it-IT" altLang="zh-CN" sz="1800" dirty="0" smtClean="0"/>
              <a:t>have no (or not much) dependencies</a:t>
            </a:r>
          </a:p>
          <a:p>
            <a:pPr marL="682625" lvl="1" indent="-457200">
              <a:buFont typeface="Arial" pitchFamily="34" charset="0"/>
              <a:buChar char="•"/>
            </a:pPr>
            <a:r>
              <a:rPr lang="it-IT" altLang="zh-CN" sz="1800" dirty="0" smtClean="0"/>
              <a:t>Analyze the existing technology gap for MobAR TS development based on one Agreed Template and within the context of those specific </a:t>
            </a:r>
            <a:r>
              <a:rPr lang="en-US" altLang="zh-CN" sz="1800" dirty="0" smtClean="0"/>
              <a:t>features </a:t>
            </a:r>
            <a:endParaRPr lang="it-IT" altLang="zh-CN" sz="1800" dirty="0" smtClean="0"/>
          </a:p>
          <a:p>
            <a:pPr marL="682625" lvl="1" indent="-457200">
              <a:buFont typeface="Arial" pitchFamily="34" charset="0"/>
              <a:buChar char="•"/>
            </a:pPr>
            <a:endParaRPr lang="en-US" altLang="zh-CN" sz="1800" dirty="0" smtClean="0"/>
          </a:p>
          <a:p>
            <a:endParaRPr lang="en-US" altLang="zh-CN" sz="2400" dirty="0" smtClean="0"/>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and further study the provided external standards information to </a:t>
            </a:r>
            <a:r>
              <a:rPr lang="en-US" altLang="zh-CN" dirty="0" smtClean="0"/>
              <a:t>preliminarily establish analysis scope </a:t>
            </a:r>
          </a:p>
          <a:p>
            <a:r>
              <a:rPr lang="en-US" altLang="ko-KR" dirty="0" smtClean="0">
                <a:ea typeface="ＭＳ Ｐゴシック" pitchFamily="34" charset="-128"/>
              </a:rPr>
              <a:t>Discuss the proposed </a:t>
            </a:r>
            <a:r>
              <a:rPr lang="en-US" altLang="zh-CN" dirty="0" smtClean="0"/>
              <a:t>principles in slide 8 </a:t>
            </a:r>
            <a:r>
              <a:rPr lang="en-US" altLang="ko-KR" dirty="0" smtClean="0">
                <a:ea typeface="ＭＳ Ｐゴシック" pitchFamily="34" charset="-128"/>
              </a:rPr>
              <a:t>to start TS development gap analysis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11002</TotalTime>
  <Pages>15</Pages>
  <Words>1618</Words>
  <Application>Microsoft Office PowerPoint</Application>
  <PresentationFormat>自定义</PresentationFormat>
  <Paragraphs>279</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OMA Template</vt:lpstr>
      <vt:lpstr>OMA-CD-MobAR-2011-0052R01 INP_Proposals_for_MobAR_Gap_Analysis  Proposals for MobAR Gap Analysis</vt:lpstr>
      <vt:lpstr>Overview</vt:lpstr>
      <vt:lpstr>AR Content Data format </vt:lpstr>
      <vt:lpstr>AR Transport and Interfaces</vt:lpstr>
      <vt:lpstr>AR Client features（1/2）</vt:lpstr>
      <vt:lpstr>AR Client features（2/2）</vt:lpstr>
      <vt:lpstr>Security &amp; Privacy</vt:lpstr>
      <vt:lpstr>Practical Consideration</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614</cp:revision>
  <cp:lastPrinted>1999-04-27T06:51:51Z</cp:lastPrinted>
  <dcterms:created xsi:type="dcterms:W3CDTF">2010-11-16T22:42:10Z</dcterms:created>
  <dcterms:modified xsi:type="dcterms:W3CDTF">2011-11-06T15:11:08Z</dcterms:modified>
</cp:coreProperties>
</file>