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0"/>
  </p:notesMasterIdLst>
  <p:handoutMasterIdLst>
    <p:handoutMasterId r:id="rId11"/>
  </p:handoutMasterIdLst>
  <p:sldIdLst>
    <p:sldId id="293" r:id="rId2"/>
    <p:sldId id="352" r:id="rId3"/>
    <p:sldId id="353" r:id="rId4"/>
    <p:sldId id="354" r:id="rId5"/>
    <p:sldId id="355" r:id="rId6"/>
    <p:sldId id="356" r:id="rId7"/>
    <p:sldId id="357" r:id="rId8"/>
    <p:sldId id="358"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671" autoAdjust="0"/>
    <p:restoredTop sz="99281" autoAdjust="0"/>
  </p:normalViewPr>
  <p:slideViewPr>
    <p:cSldViewPr>
      <p:cViewPr>
        <p:scale>
          <a:sx n="80" d="100"/>
          <a:sy n="80" d="100"/>
        </p:scale>
        <p:origin x="-846"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dirty="0"/>
          </a:p>
        </p:txBody>
      </p:sp>
    </p:spTree>
    <p:extLst>
      <p:ext uri="{BB962C8B-B14F-4D97-AF65-F5344CB8AC3E}">
        <p14:creationId xmlns=""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smtClean="0">
                <a:latin typeface="Arial Narrow" charset="0"/>
                <a:ea typeface="ＭＳ Ｐゴシック" charset="-128"/>
              </a:rPr>
              <a:t>OMA-CD-MobAR-2011-00</a:t>
            </a:r>
            <a:r>
              <a:rPr lang="en-US" altLang="zh-CN" sz="1800" b="1" smtClean="0">
                <a:latin typeface="Arial Narrow" charset="0"/>
                <a:ea typeface="ＭＳ Ｐゴシック" charset="-128"/>
              </a:rPr>
              <a:t>61R02</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CD-MobAR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28 </a:t>
            </a:r>
            <a:r>
              <a:rPr lang="en-US" altLang="zh-CN" b="1" dirty="0" smtClean="0">
                <a:latin typeface="Tahoma" pitchFamily="34" charset="0"/>
              </a:rPr>
              <a:t>Dec </a:t>
            </a:r>
            <a:r>
              <a:rPr lang="en-US" altLang="ko-KR" b="1" dirty="0" smtClean="0">
                <a:latin typeface="Tahoma" pitchFamily="34" charset="0"/>
              </a:rPr>
              <a:t>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r>
              <a:rPr lang="en-US" altLang="ko-KR" b="1" dirty="0" smtClean="0">
                <a:latin typeface="Tahoma" pitchFamily="34" charset="0"/>
              </a:rPr>
              <a:t>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149350"/>
          </a:xfrm>
          <a:noFill/>
        </p:spPr>
        <p:txBody>
          <a:bodyPr anchor="t"/>
          <a:lstStyle/>
          <a:p>
            <a:r>
              <a:rPr lang="en-US" altLang="ko-KR" sz="2000" dirty="0" smtClean="0">
                <a:ea typeface="ＭＳ Ｐゴシック" pitchFamily="34" charset="-128"/>
              </a:rPr>
              <a:t>OMA-CD-MobAR-2011-00</a:t>
            </a:r>
            <a:r>
              <a:rPr lang="en-US" altLang="zh-CN" sz="2000" dirty="0" smtClean="0">
                <a:ea typeface="ＭＳ Ｐゴシック" pitchFamily="34" charset="-128"/>
              </a:rPr>
              <a:t>61R02-</a:t>
            </a:r>
            <a:r>
              <a:rPr lang="en-US" altLang="ko-KR" sz="2000" dirty="0" smtClean="0">
                <a:ea typeface="ＭＳ Ｐゴシック" pitchFamily="34" charset="-128"/>
              </a:rPr>
              <a:t>INP </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AR Content Access Analysis</a:t>
            </a:r>
            <a:endParaRPr lang="en-US" altLang="ko-KR"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smtClean="0"/>
              <a:t>Provide support for standardization of AR Content Access related procedures of MobAR-2 Interface with the following analysis:</a:t>
            </a:r>
          </a:p>
          <a:p>
            <a:pPr lvl="1"/>
            <a:r>
              <a:rPr lang="en-US" altLang="zh-CN" sz="2000" dirty="0" smtClean="0"/>
              <a:t>Summary of AR Content Access based on agreed interface behavior</a:t>
            </a:r>
          </a:p>
          <a:p>
            <a:pPr lvl="1"/>
            <a:r>
              <a:rPr lang="en-US" altLang="zh-CN" sz="2000" dirty="0" smtClean="0"/>
              <a:t>Study of parameters used in different AR Content Access procedures</a:t>
            </a:r>
          </a:p>
          <a:p>
            <a:pPr lvl="1"/>
            <a:r>
              <a:rPr lang="en-US" altLang="zh-CN" sz="2000" dirty="0" smtClean="0"/>
              <a:t>Recommendations for next step</a:t>
            </a:r>
          </a:p>
          <a:p>
            <a:pPr lvl="1"/>
            <a:endParaRPr lang="en-US" altLang="zh-CN" sz="2000" dirty="0" smtClean="0"/>
          </a:p>
          <a:p>
            <a:endParaRPr lang="en-US" altLang="zh-CN" sz="2000" dirty="0" smtClean="0">
              <a:solidFill>
                <a:srgbClr val="480024"/>
              </a:solidFill>
            </a:endParaRPr>
          </a:p>
          <a:p>
            <a:endParaRPr lang="en-US" altLang="zh-CN" dirty="0" smtClean="0"/>
          </a:p>
          <a:p>
            <a:endParaRPr lang="zh-CN" altLang="en-US" dirty="0"/>
          </a:p>
        </p:txBody>
      </p:sp>
      <p:sp>
        <p:nvSpPr>
          <p:cNvPr id="3" name="标题 2"/>
          <p:cNvSpPr>
            <a:spLocks noGrp="1"/>
          </p:cNvSpPr>
          <p:nvPr>
            <p:ph type="title"/>
          </p:nvPr>
        </p:nvSpPr>
        <p:spPr/>
        <p:txBody>
          <a:bodyPr/>
          <a:lstStyle/>
          <a:p>
            <a:r>
              <a:rPr lang="en-US" altLang="ko-KR" dirty="0" smtClean="0">
                <a:ea typeface="ＭＳ Ｐゴシック" pitchFamily="34" charset="-128"/>
              </a:rPr>
              <a:t>Objective</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400" dirty="0" smtClean="0"/>
          </a:p>
          <a:p>
            <a:endParaRPr lang="en-US" altLang="zh-CN" sz="2400" dirty="0" smtClean="0"/>
          </a:p>
          <a:p>
            <a:endParaRPr lang="en-US" altLang="zh-CN" sz="24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Summary of AR Content Access</a:t>
            </a:r>
            <a:endParaRPr lang="zh-CN" altLang="en-US" dirty="0"/>
          </a:p>
        </p:txBody>
      </p:sp>
      <p:graphicFrame>
        <p:nvGraphicFramePr>
          <p:cNvPr id="25" name="表格 24"/>
          <p:cNvGraphicFramePr>
            <a:graphicFrameLocks noGrp="1"/>
          </p:cNvGraphicFramePr>
          <p:nvPr/>
        </p:nvGraphicFramePr>
        <p:xfrm>
          <a:off x="261936" y="1377951"/>
          <a:ext cx="8839201" cy="3352800"/>
        </p:xfrm>
        <a:graphic>
          <a:graphicData uri="http://schemas.openxmlformats.org/drawingml/2006/table">
            <a:tbl>
              <a:tblPr firstRow="1" bandRow="1">
                <a:tableStyleId>{93296810-A885-4BE3-A3E7-6D5BEEA58F35}</a:tableStyleId>
              </a:tblPr>
              <a:tblGrid>
                <a:gridCol w="1752601"/>
                <a:gridCol w="1752600"/>
                <a:gridCol w="2667000"/>
                <a:gridCol w="2667000"/>
              </a:tblGrid>
              <a:tr h="304800">
                <a:tc>
                  <a:txBody>
                    <a:bodyPr/>
                    <a:lstStyle/>
                    <a:p>
                      <a:pPr algn="ctr"/>
                      <a:r>
                        <a:rPr lang="it-IT" altLang="zh-CN" sz="1600" kern="1200" dirty="0" smtClean="0"/>
                        <a:t>Interface </a:t>
                      </a:r>
                      <a:r>
                        <a:rPr lang="en-US" altLang="zh-CN" sz="1600" dirty="0" smtClean="0"/>
                        <a:t> Behavior</a:t>
                      </a:r>
                    </a:p>
                  </a:txBody>
                  <a:tcPr>
                    <a:lnB w="12700" cap="flat" cmpd="sng" algn="ctr">
                      <a:solidFill>
                        <a:schemeClr val="tx1"/>
                      </a:solidFill>
                      <a:prstDash val="solid"/>
                      <a:round/>
                      <a:headEnd type="none" w="med" len="med"/>
                      <a:tailEnd type="none" w="med" len="med"/>
                    </a:lnB>
                  </a:tcPr>
                </a:tc>
                <a:tc>
                  <a:txBody>
                    <a:bodyPr/>
                    <a:lstStyle/>
                    <a:p>
                      <a:pPr algn="ctr"/>
                      <a:r>
                        <a:rPr lang="en-US" altLang="zh-CN" sz="1600" baseline="0" dirty="0" smtClean="0"/>
                        <a:t>Procedure </a:t>
                      </a:r>
                      <a:r>
                        <a:rPr lang="en-US" altLang="zh-CN" sz="1600" dirty="0" smtClean="0"/>
                        <a:t>Type</a:t>
                      </a:r>
                      <a:endParaRPr lang="zh-CN" altLang="en-US" sz="1600" dirty="0"/>
                    </a:p>
                  </a:txBody>
                  <a:tcPr>
                    <a:lnB w="12700" cap="flat" cmpd="sng" algn="ctr">
                      <a:solidFill>
                        <a:schemeClr val="tx1"/>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lnB w="12700" cap="flat" cmpd="sng" algn="ctr">
                      <a:solidFill>
                        <a:schemeClr val="tx1"/>
                      </a:solidFill>
                      <a:prstDash val="solid"/>
                      <a:round/>
                      <a:headEnd type="none" w="med" len="med"/>
                      <a:tailEnd type="none" w="med" len="med"/>
                    </a:lnB>
                  </a:tcPr>
                </a:tc>
              </a:tr>
              <a:tr h="0">
                <a:tc rowSpan="3">
                  <a:txBody>
                    <a:bodyPr/>
                    <a:lstStyle/>
                    <a:p>
                      <a:r>
                        <a:rPr lang="en-US" altLang="zh-CN" sz="1400" b="1" dirty="0" smtClean="0">
                          <a:solidFill>
                            <a:schemeClr val="bg2"/>
                          </a:solidFill>
                        </a:rPr>
                        <a:t>AR Content Retrieval</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400" dirty="0" smtClean="0">
                          <a:solidFill>
                            <a:srgbClr val="000066"/>
                          </a:solidFill>
                          <a:latin typeface="+mn-lt"/>
                          <a:ea typeface="ＭＳ Ｐゴシック" charset="-128"/>
                          <a:cs typeface="ＭＳ Ｐゴシック" charset="-128"/>
                        </a:rPr>
                        <a:t>AR Target Search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7159">
                <a:tc vMerge="1">
                  <a:txBody>
                    <a:bodyPr/>
                    <a:lstStyle/>
                    <a:p>
                      <a:endParaRPr lang="zh-CN" altLang="en-US" dirty="0"/>
                    </a:p>
                  </a:txBody>
                  <a:tcPr/>
                </a:tc>
                <a:tc vMerge="1">
                  <a:txBody>
                    <a:bodyPr/>
                    <a:lstStyle/>
                    <a:p>
                      <a:endParaRPr lang="zh-CN" altLang="en-US" dirty="0"/>
                    </a:p>
                  </a:txBody>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 plus AR Content cache indicator</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 and possible available AR Content for cache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920">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Retrieve Procedure</a:t>
                      </a:r>
                      <a:endParaRPr lang="zh-CN" altLang="en-US" sz="14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retrieval parameters</a:t>
                      </a:r>
                      <a:endParaRPr lang="zh-CN" altLang="en-US" sz="1400" dirty="0" smtClean="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retrieved AR Content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AR Content Subscription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kern="1200" dirty="0" smtClean="0">
                          <a:solidFill>
                            <a:srgbClr val="480024"/>
                          </a:solidFill>
                          <a:latin typeface="+mn-lt"/>
                          <a:ea typeface="ＭＳ Ｐゴシック" charset="-128"/>
                          <a:cs typeface="+mn-cs"/>
                        </a:rPr>
                        <a:t>Return AR Content subscription state (and subsequent delivery  notification if success)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Unsubscribe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kern="1200" dirty="0" smtClean="0">
                          <a:solidFill>
                            <a:srgbClr val="480024"/>
                          </a:solidFill>
                          <a:latin typeface="+mn-lt"/>
                          <a:ea typeface="ＭＳ Ｐゴシック" charset="-128"/>
                          <a:cs typeface="+mn-cs"/>
                        </a:rPr>
                        <a:t>Cancel AR Content Access with AR C</a:t>
                      </a:r>
                      <a:r>
                        <a:rPr lang="en-US" altLang="zh-CN" sz="1400" dirty="0" smtClean="0">
                          <a:solidFill>
                            <a:srgbClr val="480024"/>
                          </a:solidFill>
                          <a:latin typeface="+mn-lt"/>
                          <a:ea typeface="ＭＳ Ｐゴシック" charset="-128"/>
                        </a:rPr>
                        <a:t>ontent unsubscribe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b="0" kern="1200" dirty="0" smtClean="0">
                          <a:solidFill>
                            <a:srgbClr val="480024"/>
                          </a:solidFill>
                          <a:latin typeface="+mn-lt"/>
                          <a:ea typeface="ＭＳ Ｐゴシック" charset="-128"/>
                          <a:cs typeface="+mn-cs"/>
                        </a:rPr>
                        <a:t>Return AR Content subscription 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Request </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Search Condition: </a:t>
            </a:r>
            <a:r>
              <a:rPr lang="en-US" altLang="zh-CN" sz="1600" dirty="0" smtClean="0">
                <a:solidFill>
                  <a:srgbClr val="C40062"/>
                </a:solidFill>
              </a:rPr>
              <a:t>Core parameters used to search AR Targets based on different AR technologies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Cache Indicator: </a:t>
            </a:r>
            <a:r>
              <a:rPr lang="en-US" altLang="zh-CN" sz="1600" dirty="0" smtClean="0">
                <a:solidFill>
                  <a:srgbClr val="C40062"/>
                </a:solidFill>
              </a:rPr>
              <a:t>Switch parameter to control AR Content cache</a:t>
            </a:r>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r>
              <a:rPr lang="en-US" altLang="zh-CN" sz="2200" b="1" dirty="0" smtClean="0"/>
              <a:t>“Search Condition”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261936" y="3740150"/>
          <a:ext cx="8839201" cy="2621280"/>
        </p:xfrm>
        <a:graphic>
          <a:graphicData uri="http://schemas.openxmlformats.org/drawingml/2006/table">
            <a:tbl>
              <a:tblPr firstRow="1" bandRow="1">
                <a:tableStyleId>{93296810-A885-4BE3-A3E7-6D5BEEA58F35}</a:tableStyleId>
              </a:tblPr>
              <a:tblGrid>
                <a:gridCol w="1676401"/>
                <a:gridCol w="1828800"/>
                <a:gridCol w="3124200"/>
                <a:gridCol w="2209800"/>
              </a:tblGrid>
              <a:tr h="304800">
                <a:tc>
                  <a:txBody>
                    <a:bodyPr/>
                    <a:lstStyle/>
                    <a:p>
                      <a:pPr algn="ctr"/>
                      <a:r>
                        <a:rPr lang="en-US" altLang="zh-CN" sz="1600" kern="1200" dirty="0" smtClean="0"/>
                        <a:t>Search Method</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Parameter </a:t>
                      </a:r>
                      <a:r>
                        <a:rPr lang="en-US" altLang="zh-CN" sz="1600" dirty="0" smtClean="0"/>
                        <a:t>category</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Example</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2">
                  <a:txBody>
                    <a:bodyPr/>
                    <a:lstStyle/>
                    <a:p>
                      <a:r>
                        <a:rPr lang="en-US" altLang="zh-CN" sz="1400" b="1" dirty="0" smtClean="0">
                          <a:solidFill>
                            <a:schemeClr val="bg2"/>
                          </a:solidFill>
                        </a:rPr>
                        <a:t>Geolocation-based</a:t>
                      </a:r>
                      <a:r>
                        <a:rPr lang="en-US" altLang="zh-CN" sz="1400" b="1" baseline="0" dirty="0" smtClean="0">
                          <a:solidFill>
                            <a:schemeClr val="bg2"/>
                          </a:solidFill>
                        </a:rPr>
                        <a:t>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l" defTabSz="914400" rtl="0" eaLnBrk="1" latinLnBrk="0" hangingPunct="1"/>
                      <a:r>
                        <a:rPr lang="en-US" altLang="zh-CN" sz="1400" kern="1200" dirty="0" smtClean="0">
                          <a:solidFill>
                            <a:srgbClr val="000066"/>
                          </a:solidFill>
                          <a:latin typeface="+mn-lt"/>
                          <a:ea typeface="ＭＳ Ｐゴシック" charset="-128"/>
                          <a:cs typeface="ＭＳ Ｐゴシック" charset="-128"/>
                        </a:rPr>
                        <a:t>Geospatial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location e.g. latitude, longitude, altitude.</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&lt;coordinates&gt; 6.856869, 52.239200, 0 &lt;/coordinates&gt;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algn="l" defTabSz="914400" rtl="0" eaLnBrk="1" latinLnBrk="0" hangingPunct="1"/>
                      <a:endParaRPr lang="en-US" altLang="zh-CN" sz="1400" kern="12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orientation e.g. rotation around x, y, z axis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sv-SE" altLang="zh-CN" sz="1400" kern="1200" dirty="0" smtClean="0">
                          <a:solidFill>
                            <a:srgbClr val="480024"/>
                          </a:solidFill>
                          <a:latin typeface="+mn-lt"/>
                          <a:ea typeface="ＭＳ Ｐゴシック" charset="-128"/>
                          <a:cs typeface="+mn-cs"/>
                        </a:rPr>
                        <a:t>{alpha: 90, beta: 0, gamma: 0};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Visual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Descriptor of images or video</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Descriptor extracted by certain algorithm</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for visual search includes matching of views of objects, landmarks, printed documents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To be decided , e.g. feature vector of some format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kern="1200" dirty="0" smtClean="0">
                          <a:solidFill>
                            <a:srgbClr val="000066"/>
                          </a:solidFill>
                          <a:latin typeface="+mn-lt"/>
                          <a:ea typeface="ＭＳ Ｐゴシック" charset="-128"/>
                          <a:cs typeface="ＭＳ Ｐゴシック" charset="-128"/>
                        </a:rPr>
                        <a:t>Other multimedia content</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Any multimedia  can be used for search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2-D Code,</a:t>
                      </a:r>
                      <a:r>
                        <a:rPr lang="en-GB" altLang="zh-CN" sz="1400" kern="1200" dirty="0" smtClean="0">
                          <a:solidFill>
                            <a:srgbClr val="480024"/>
                          </a:solidFill>
                          <a:latin typeface="+mn-lt"/>
                          <a:ea typeface="ＭＳ Ｐゴシック" charset="-128"/>
                          <a:cs typeface="+mn-cs"/>
                        </a:rPr>
                        <a:t> OCR,</a:t>
                      </a:r>
                      <a:r>
                        <a:rPr lang="en-GB" altLang="zh-CN" sz="1400" kern="1200" baseline="0" dirty="0" smtClean="0">
                          <a:solidFill>
                            <a:srgbClr val="480024"/>
                          </a:solidFill>
                          <a:latin typeface="+mn-lt"/>
                          <a:ea typeface="ＭＳ Ｐゴシック" charset="-128"/>
                          <a:cs typeface="+mn-cs"/>
                        </a:rPr>
                        <a:t> </a:t>
                      </a:r>
                      <a:r>
                        <a:rPr lang="en-GB" altLang="zh-CN" sz="1400" kern="1200" dirty="0" smtClean="0">
                          <a:solidFill>
                            <a:srgbClr val="480024"/>
                          </a:solidFill>
                          <a:latin typeface="+mn-lt"/>
                          <a:ea typeface="ＭＳ Ｐゴシック" charset="-128"/>
                          <a:cs typeface="+mn-cs"/>
                        </a:rPr>
                        <a:t>image, video, audio</a:t>
                      </a:r>
                      <a:r>
                        <a:rPr lang="en-US" altLang="zh-CN" sz="1400" dirty="0" smtClean="0"/>
                        <a:t>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Target Information: </a:t>
            </a:r>
            <a:r>
              <a:rPr lang="en-US" altLang="zh-CN" sz="1600" dirty="0" smtClean="0">
                <a:solidFill>
                  <a:srgbClr val="C40062"/>
                </a:solidFill>
              </a:rPr>
              <a:t>Core parameters used to represent searched AR Targets</a:t>
            </a:r>
          </a:p>
          <a:p>
            <a:pPr lvl="1"/>
            <a:r>
              <a:rPr lang="en-US" altLang="zh-CN" sz="1600" b="1" dirty="0" smtClean="0"/>
              <a:t>Related Content: </a:t>
            </a:r>
            <a:r>
              <a:rPr lang="en-US" altLang="zh-CN" sz="1600" dirty="0" smtClean="0">
                <a:solidFill>
                  <a:srgbClr val="C40062"/>
                </a:solidFill>
              </a:rPr>
              <a:t>Optional parameters used to convey cacheable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sz="800" b="1" dirty="0" smtClean="0"/>
          </a:p>
          <a:p>
            <a:r>
              <a:rPr lang="en-US" altLang="zh-CN" sz="2200" b="1" dirty="0" smtClean="0"/>
              <a:t>“Target Information”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414337" y="3435350"/>
          <a:ext cx="8534400" cy="2804160"/>
        </p:xfrm>
        <a:graphic>
          <a:graphicData uri="http://schemas.openxmlformats.org/drawingml/2006/table">
            <a:tbl>
              <a:tblPr firstRow="1" bandRow="1">
                <a:tableStyleId>{93296810-A885-4BE3-A3E7-6D5BEEA58F35}</a:tableStyleId>
              </a:tblPr>
              <a:tblGrid>
                <a:gridCol w="1828801"/>
                <a:gridCol w="1981200"/>
                <a:gridCol w="1219200"/>
                <a:gridCol w="3505199"/>
              </a:tblGrid>
              <a:tr h="304800">
                <a:tc>
                  <a:txBody>
                    <a:bodyPr/>
                    <a:lstStyle/>
                    <a:p>
                      <a:pPr algn="ctr"/>
                      <a:r>
                        <a:rPr lang="en-US" altLang="zh-CN" sz="1600" kern="1200" dirty="0" smtClean="0"/>
                        <a:t>Target Type</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Primitives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Required</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5">
                  <a:txBody>
                    <a:bodyPr/>
                    <a:lstStyle/>
                    <a:p>
                      <a:r>
                        <a:rPr lang="en-US" altLang="zh-CN" sz="1400" b="1" dirty="0" smtClean="0">
                          <a:solidFill>
                            <a:schemeClr val="bg2"/>
                          </a:solidFill>
                        </a:rPr>
                        <a:t>Point of Interest</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Location</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Provides a rich and flexible description of the location of a POI.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Metadata</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Include metadata of POI e.g. name, ID,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Relationship</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Establishes 1-to-1 or 1-to-many relationships between POIs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Category</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Identify one or more categories for a POI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 …</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Represent an individual point in time, a span of time, or a recurring time or time 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Others(person,…)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i="1" kern="1200" dirty="0" smtClean="0">
                          <a:solidFill>
                            <a:srgbClr val="000066"/>
                          </a:solidFill>
                          <a:latin typeface="+mn-lt"/>
                          <a:ea typeface="ＭＳ Ｐゴシック" charset="-128"/>
                          <a:cs typeface="ＭＳ Ｐゴシック" charset="-128"/>
                        </a:rPr>
                        <a:t>TBD</a:t>
                      </a:r>
                      <a:endParaRPr lang="zh-CN" altLang="en-US" sz="1400" i="1"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Retrieval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Content Identifier: </a:t>
            </a:r>
            <a:r>
              <a:rPr lang="en-US" altLang="zh-CN" sz="1600" dirty="0" smtClean="0">
                <a:solidFill>
                  <a:srgbClr val="C40062"/>
                </a:solidFill>
              </a:rPr>
              <a:t>Core parameter used to identify the selected AR Contents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endParaRPr lang="en-US" altLang="zh-CN" sz="800" b="1" dirty="0" smtClean="0"/>
          </a:p>
          <a:p>
            <a:endParaRPr lang="en-US" altLang="zh-CN" sz="800" b="1" dirty="0" smtClean="0"/>
          </a:p>
          <a:p>
            <a:r>
              <a:rPr lang="en-US" altLang="zh-CN" sz="2200" b="1" dirty="0" smtClean="0"/>
              <a:t>List of main parameters used in AR Content Retrieval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Related Content: </a:t>
            </a:r>
            <a:r>
              <a:rPr lang="en-US" altLang="zh-CN" sz="1600" dirty="0" smtClean="0">
                <a:solidFill>
                  <a:srgbClr val="C40062"/>
                </a:solidFill>
              </a:rPr>
              <a:t>Core parameters used to convey retrieved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Ⅱ </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Subscription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GB" altLang="zh-CN" sz="1600" b="1" dirty="0" smtClean="0"/>
              <a:t>Trigger Condition</a:t>
            </a:r>
            <a:r>
              <a:rPr lang="en-US" altLang="zh-CN" sz="1600" b="1" dirty="0" smtClean="0"/>
              <a:t>: </a:t>
            </a:r>
            <a:r>
              <a:rPr lang="en-US" altLang="zh-CN" sz="1600" dirty="0" smtClean="0">
                <a:solidFill>
                  <a:srgbClr val="C40062"/>
                </a:solidFill>
              </a:rPr>
              <a:t>Core parameters used to determine situation under which AR Contents should be pushed             </a:t>
            </a:r>
          </a:p>
          <a:p>
            <a:pPr lvl="1">
              <a:buNone/>
            </a:pPr>
            <a:r>
              <a:rPr lang="en-US" altLang="zh-CN" sz="1600" dirty="0" smtClean="0">
                <a:solidFill>
                  <a:srgbClr val="C40062"/>
                </a:solidFill>
              </a:rPr>
              <a:t>                                    i.e. subscription type</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dirty="0" smtClean="0"/>
          </a:p>
          <a:p>
            <a:r>
              <a:rPr lang="en-US" altLang="zh-CN" sz="2200" b="1" dirty="0" smtClean="0"/>
              <a:t>List of main parameters used in AR Content Subscription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GB" altLang="zh-CN" sz="1600" b="1" dirty="0" smtClean="0"/>
              <a:t>Subscription Status</a:t>
            </a:r>
            <a:r>
              <a:rPr lang="en-US" altLang="zh-CN" sz="1600" b="1" dirty="0" smtClean="0"/>
              <a:t>: </a:t>
            </a:r>
            <a:r>
              <a:rPr lang="en-US" altLang="zh-CN" sz="1600" dirty="0" smtClean="0">
                <a:solidFill>
                  <a:srgbClr val="C40062"/>
                </a:solidFill>
              </a:rPr>
              <a:t>Core parameters used to indicate current subscription state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Ⅲ  </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dirty="0" smtClean="0">
              <a:ea typeface="ＭＳ Ｐゴシック" pitchFamily="34" charset="-128"/>
            </a:endParaRPr>
          </a:p>
        </p:txBody>
      </p:sp>
      <p:sp>
        <p:nvSpPr>
          <p:cNvPr id="14339" name="내용 개체 틀 2"/>
          <p:cNvSpPr>
            <a:spLocks noGrp="1"/>
          </p:cNvSpPr>
          <p:nvPr>
            <p:ph idx="1"/>
          </p:nvPr>
        </p:nvSpPr>
        <p:spPr/>
        <p:txBody>
          <a:bodyPr/>
          <a:lstStyle/>
          <a:p>
            <a:r>
              <a:rPr lang="en-US" altLang="zh-CN" sz="2800" dirty="0" smtClean="0"/>
              <a:t>Develop MobAR-2 Interface specification covering the following independent procedures related to AR Content Access :</a:t>
            </a:r>
          </a:p>
          <a:p>
            <a:pPr lvl="1"/>
            <a:r>
              <a:rPr lang="en-US" altLang="zh-CN" sz="2000" dirty="0" smtClean="0"/>
              <a:t>AR Target Search Procedure</a:t>
            </a:r>
          </a:p>
          <a:p>
            <a:pPr lvl="1"/>
            <a:r>
              <a:rPr lang="en-US" altLang="zh-CN" sz="2000" dirty="0" smtClean="0"/>
              <a:t>AR Content Retrieval Procedure</a:t>
            </a:r>
          </a:p>
          <a:p>
            <a:pPr lvl="1"/>
            <a:r>
              <a:rPr lang="en-US" altLang="zh-CN" sz="2000" dirty="0" smtClean="0"/>
              <a:t>AR Content Subscription/ Unsubscription Procedure</a:t>
            </a:r>
          </a:p>
          <a:p>
            <a:endParaRPr lang="en-US" altLang="ko-KR" sz="1000" dirty="0" smtClean="0"/>
          </a:p>
          <a:p>
            <a:r>
              <a:rPr lang="en-US" altLang="ko-KR" sz="2800" dirty="0" smtClean="0"/>
              <a:t>Consider the provided parameters analysis </a:t>
            </a:r>
            <a:r>
              <a:rPr lang="en-US" altLang="zh-CN" sz="2800" dirty="0" smtClean="0"/>
              <a:t>and take appropriate steps to</a:t>
            </a:r>
            <a:r>
              <a:rPr lang="en-US" altLang="ko-KR" sz="2800" dirty="0" smtClean="0"/>
              <a:t> specify MobAR-2 Interface messages:</a:t>
            </a:r>
          </a:p>
          <a:p>
            <a:pPr lvl="1"/>
            <a:r>
              <a:rPr lang="en-US" altLang="zh-CN" sz="2000" dirty="0" smtClean="0"/>
              <a:t>Agree on the list of parameters involved in each procedure, from first level parameter category, to specific parameters type and value</a:t>
            </a:r>
          </a:p>
          <a:p>
            <a:pPr lvl="1"/>
            <a:r>
              <a:rPr lang="en-US" altLang="zh-CN" sz="2000" dirty="0" smtClean="0"/>
              <a:t>Determine the way we work according to the availability of each needed parameter type</a:t>
            </a:r>
          </a:p>
          <a:p>
            <a:endParaRPr lang="ko-KR"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10942</TotalTime>
  <Pages>15</Pages>
  <Words>1000</Words>
  <Application>Microsoft Office PowerPoint</Application>
  <PresentationFormat>自定义</PresentationFormat>
  <Paragraphs>156</Paragraphs>
  <Slides>8</Slides>
  <Notes>5</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OMA Template</vt:lpstr>
      <vt:lpstr>OMA-CD-MobAR-2011-0061R02-INP   AR Content Access Analysis</vt:lpstr>
      <vt:lpstr>Objective</vt:lpstr>
      <vt:lpstr>Summary of AR Content Access</vt:lpstr>
      <vt:lpstr>Parameters Study Ⅰ </vt:lpstr>
      <vt:lpstr>Parameters Study Ⅰ </vt:lpstr>
      <vt:lpstr>Parameters Study Ⅱ </vt:lpstr>
      <vt:lpstr>Parameters Study Ⅲ  </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597</cp:revision>
  <cp:lastPrinted>1999-04-27T06:51:51Z</cp:lastPrinted>
  <dcterms:created xsi:type="dcterms:W3CDTF">2010-11-16T22:42:10Z</dcterms:created>
  <dcterms:modified xsi:type="dcterms:W3CDTF">2012-01-10T01:43:03Z</dcterms:modified>
</cp:coreProperties>
</file>