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13"/>
  </p:notesMasterIdLst>
  <p:handoutMasterIdLst>
    <p:handoutMasterId r:id="rId14"/>
  </p:handoutMasterIdLst>
  <p:sldIdLst>
    <p:sldId id="293" r:id="rId2"/>
    <p:sldId id="319" r:id="rId3"/>
    <p:sldId id="369" r:id="rId4"/>
    <p:sldId id="366" r:id="rId5"/>
    <p:sldId id="367" r:id="rId6"/>
    <p:sldId id="368" r:id="rId7"/>
    <p:sldId id="371" r:id="rId8"/>
    <p:sldId id="372" r:id="rId9"/>
    <p:sldId id="374" r:id="rId10"/>
    <p:sldId id="373" r:id="rId11"/>
    <p:sldId id="351" r:id="rId12"/>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5pPr>
    <a:lvl6pPr marL="2286000" algn="l" defTabSz="914400" rtl="0" eaLnBrk="1" latinLnBrk="1" hangingPunct="1">
      <a:defRPr sz="2000" kern="1200">
        <a:solidFill>
          <a:schemeClr val="tx1"/>
        </a:solidFill>
        <a:latin typeface="Arial" charset="0"/>
        <a:ea typeface="ＭＳ Ｐゴシック" pitchFamily="34" charset="-128"/>
        <a:cs typeface="+mn-cs"/>
      </a:defRPr>
    </a:lvl6pPr>
    <a:lvl7pPr marL="2743200" algn="l" defTabSz="914400" rtl="0" eaLnBrk="1" latinLnBrk="1" hangingPunct="1">
      <a:defRPr sz="2000" kern="1200">
        <a:solidFill>
          <a:schemeClr val="tx1"/>
        </a:solidFill>
        <a:latin typeface="Arial" charset="0"/>
        <a:ea typeface="ＭＳ Ｐゴシック" pitchFamily="34" charset="-128"/>
        <a:cs typeface="+mn-cs"/>
      </a:defRPr>
    </a:lvl7pPr>
    <a:lvl8pPr marL="3200400" algn="l" defTabSz="914400" rtl="0" eaLnBrk="1" latinLnBrk="1" hangingPunct="1">
      <a:defRPr sz="2000" kern="1200">
        <a:solidFill>
          <a:schemeClr val="tx1"/>
        </a:solidFill>
        <a:latin typeface="Arial" charset="0"/>
        <a:ea typeface="ＭＳ Ｐゴシック" pitchFamily="34" charset="-128"/>
        <a:cs typeface="+mn-cs"/>
      </a:defRPr>
    </a:lvl8pPr>
    <a:lvl9pPr marL="3657600" algn="l" defTabSz="914400" rtl="0" eaLnBrk="1" latinLnBrk="1" hangingPunct="1">
      <a:defRPr sz="2000"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4671" autoAdjust="0"/>
    <p:restoredTop sz="81958" autoAdjust="0"/>
  </p:normalViewPr>
  <p:slideViewPr>
    <p:cSldViewPr>
      <p:cViewPr>
        <p:scale>
          <a:sx n="75" d="100"/>
          <a:sy n="75" d="100"/>
        </p:scale>
        <p:origin x="-300" y="76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2992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0656533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ＭＳ Ｐゴシック" charset="-128"/>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ea typeface="宋体"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3815480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13275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771900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04260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37322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64157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15245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34678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8517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50890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73403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a:defRPr/>
            </a:pPr>
            <a:endParaRPr lang="en-US">
              <a:ea typeface="ＭＳ Ｐゴシック" charset="-128"/>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a:cs typeface="Times New Roman" pitchFamily="18" charset="0"/>
              </a:rPr>
              <a:t>© 2011 Open Mobile Alliance Ltd.  All Rights Reserved.</a:t>
            </a:r>
            <a:endParaRPr lang="en-US" altLang="ko-KR" sz="1000" b="1">
              <a:cs typeface="Times New Roman" pitchFamily="18" charset="0"/>
            </a:endParaRPr>
          </a:p>
          <a:p>
            <a:pPr defTabSz="403225">
              <a:tabLst>
                <a:tab pos="5372100" algn="ctr"/>
                <a:tab pos="9182100" algn="r"/>
              </a:tabLst>
              <a:defRPr/>
            </a:pPr>
            <a:r>
              <a:rPr lang="en-US" altLang="ko-KR" sz="900" b="1">
                <a:latin typeface="Arial Narrow" pitchFamily="34" charset="0"/>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cs typeface="Times New Roman" pitchFamily="18" charset="0"/>
            </a:endParaRPr>
          </a:p>
        </p:txBody>
      </p:sp>
      <p:sp>
        <p:nvSpPr>
          <p:cNvPr id="186386" name="Rectangle 18"/>
          <p:cNvSpPr>
            <a:spLocks noChangeArrowheads="1"/>
          </p:cNvSpPr>
          <p:nvPr userDrawn="1"/>
        </p:nvSpPr>
        <p:spPr bwMode="auto">
          <a:xfrm>
            <a:off x="4724400" y="6629400"/>
            <a:ext cx="3538538" cy="339725"/>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smtClean="0">
                <a:latin typeface="Arial Narrow" charset="0"/>
                <a:ea typeface="ＭＳ Ｐゴシック" charset="-128"/>
              </a:rPr>
              <a:t>OMA-CD-MobSocNet-2011-0005</a:t>
            </a:r>
            <a:endParaRPr lang="en-US" sz="1800" b="1" dirty="0">
              <a:latin typeface="Arial Narrow" charset="0"/>
              <a:ea typeface="ＭＳ Ｐゴシック" charset="-128"/>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ko-KR" sz="1800" b="1">
                <a:latin typeface="Arial Narrow" pitchFamily="34" charset="0"/>
              </a:rPr>
              <a:t>Slide #</a:t>
            </a:r>
            <a:fld id="{DE37B59C-AF4C-4804-AEC8-9735A4498681}" type="slidenum">
              <a:rPr lang="en-US" altLang="ko-KR" sz="1800" b="1">
                <a:latin typeface="Arial Narrow" pitchFamily="34" charset="0"/>
              </a:rPr>
              <a:pPr algn="r" defTabSz="403225">
                <a:tabLst>
                  <a:tab pos="5372100" algn="ctr"/>
                  <a:tab pos="9182100" algn="r"/>
                </a:tabLst>
                <a:defRPr/>
              </a:pPr>
              <a:t>‹#›</a:t>
            </a:fld>
            <a:r>
              <a:rPr lang="en-US" altLang="ko-KR" sz="1800" b="1">
                <a:latin typeface="Arial Narrow" pitchFamily="34" charset="0"/>
              </a:rPr>
              <a:t/>
            </a:r>
            <a:br>
              <a:rPr lang="en-US" altLang="ko-KR" sz="1800" b="1">
                <a:latin typeface="Arial Narrow" pitchFamily="34" charset="0"/>
              </a:rPr>
            </a:br>
            <a:r>
              <a:rPr lang="en-US" altLang="ko-KR" sz="500">
                <a:solidFill>
                  <a:srgbClr val="999999"/>
                </a:solidFill>
              </a:rPr>
              <a:t>[OMA-Template-SlideDeck-2011-01-01-I]</a:t>
            </a:r>
            <a:endParaRPr lang="en-US" altLang="ko-KR" sz="1800" b="1">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ＭＳ Ｐゴシック" charset="-128"/>
          <a:cs typeface="ＭＳ Ｐゴシック" charset="-128"/>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ＭＳ Ｐゴシック" charset="-128"/>
          <a:cs typeface="ＭＳ Ｐゴシック" charset="-128"/>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ea typeface="ＭＳ Ｐゴシック" charset="-128"/>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ea typeface="ＭＳ Ｐゴシック" charset="-128"/>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ea typeface="ＭＳ Ｐゴシック" charset="-128"/>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ea typeface="ＭＳ Ｐゴシック" charset="-128"/>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ollobit@etri.re.kr"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hyperlink" Target="http://member.openmobilealliance.org/ftp/Public_documents/REQ/Permanent_documents/OMA-WP-Mobile_Social_Network-20110516-A.zip" TargetMode="External"/><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rPr>
              <a:t>	Submitted To:	</a:t>
            </a:r>
            <a:r>
              <a:rPr lang="en-US" altLang="ko-KR" b="1" dirty="0" smtClean="0">
                <a:latin typeface="Tahoma" pitchFamily="34" charset="0"/>
              </a:rPr>
              <a:t>CD-</a:t>
            </a:r>
            <a:r>
              <a:rPr lang="en-US" altLang="ko-KR" b="1" dirty="0" err="1" smtClean="0">
                <a:latin typeface="Tahoma" pitchFamily="34" charset="0"/>
              </a:rPr>
              <a:t>MobSocNet</a:t>
            </a:r>
            <a:r>
              <a:rPr lang="en-US" altLang="ko-KR" b="1" dirty="0" smtClean="0">
                <a:latin typeface="Tahoma" pitchFamily="34" charset="0"/>
              </a:rPr>
              <a:t>, Vancouver</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Date:	</a:t>
            </a:r>
            <a:r>
              <a:rPr lang="en-US" altLang="ko-KR" b="1" dirty="0" smtClean="0">
                <a:latin typeface="Tahoma" pitchFamily="34" charset="0"/>
              </a:rPr>
              <a:t>25 August </a:t>
            </a:r>
            <a:r>
              <a:rPr lang="en-US" altLang="ko-KR" b="1" dirty="0">
                <a:latin typeface="Tahoma" pitchFamily="34" charset="0"/>
              </a:rPr>
              <a:t>2011</a:t>
            </a:r>
          </a:p>
          <a:p>
            <a:pPr defTabSz="762000">
              <a:lnSpc>
                <a:spcPct val="95000"/>
              </a:lnSpc>
              <a:spcAft>
                <a:spcPct val="35000"/>
              </a:spcAft>
              <a:tabLst>
                <a:tab pos="1827213" algn="r"/>
                <a:tab pos="1939925" algn="l"/>
              </a:tabLst>
            </a:pPr>
            <a:r>
              <a:rPr lang="en-US" altLang="ko-KR" b="1" dirty="0">
                <a:latin typeface="Tahoma" pitchFamily="34" charset="0"/>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rPr>
              <a:t>	Contact:	</a:t>
            </a:r>
            <a:r>
              <a:rPr lang="en-US" altLang="ko-KR" b="1" dirty="0" err="1">
                <a:latin typeface="Tahoma" pitchFamily="34" charset="0"/>
              </a:rPr>
              <a:t>Jonghong</a:t>
            </a:r>
            <a:r>
              <a:rPr lang="en-US" altLang="ko-KR" b="1" dirty="0">
                <a:latin typeface="Tahoma" pitchFamily="34" charset="0"/>
              </a:rPr>
              <a:t> </a:t>
            </a:r>
            <a:r>
              <a:rPr lang="en-US" altLang="ko-KR" b="1" dirty="0" err="1">
                <a:latin typeface="Tahoma" pitchFamily="34" charset="0"/>
              </a:rPr>
              <a:t>Jeon</a:t>
            </a:r>
            <a:r>
              <a:rPr lang="en-US" altLang="ko-KR" b="1" dirty="0">
                <a:latin typeface="Tahoma" pitchFamily="34" charset="0"/>
              </a:rPr>
              <a:t>, </a:t>
            </a:r>
            <a:r>
              <a:rPr lang="en-US" altLang="ko-KR" b="1" dirty="0">
                <a:latin typeface="Tahoma" pitchFamily="34" charset="0"/>
                <a:hlinkClick r:id="rId3"/>
              </a:rPr>
              <a:t>hollobit@etri.re.kr</a:t>
            </a:r>
            <a:r>
              <a:rPr lang="en-US" altLang="ko-KR" b="1" dirty="0">
                <a:latin typeface="Tahoma" pitchFamily="34" charset="0"/>
              </a:rPr>
              <a:t> </a:t>
            </a:r>
          </a:p>
          <a:p>
            <a:pPr defTabSz="762000">
              <a:lnSpc>
                <a:spcPct val="95000"/>
              </a:lnSpc>
              <a:spcAft>
                <a:spcPct val="35000"/>
              </a:spcAft>
              <a:tabLst>
                <a:tab pos="1827213" algn="r"/>
                <a:tab pos="1939925" algn="l"/>
              </a:tabLst>
            </a:pPr>
            <a:r>
              <a:rPr lang="en-US" altLang="ko-KR" b="1" dirty="0">
                <a:latin typeface="Tahoma" pitchFamily="34" charset="0"/>
              </a:rPr>
              <a:t>	Source:	 ETRI</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ko-KR" sz="2000" dirty="0" smtClean="0">
                <a:ea typeface="ＭＳ Ｐゴシック" pitchFamily="34" charset="-128"/>
              </a:rPr>
              <a:t>OMA-CD-MobSocNet-2011-005-</a:t>
            </a:r>
            <a:br>
              <a:rPr lang="en-US" altLang="ko-KR" sz="2000" dirty="0" smtClean="0">
                <a:ea typeface="ＭＳ Ｐゴシック" pitchFamily="34" charset="-128"/>
              </a:rPr>
            </a:br>
            <a:r>
              <a:rPr lang="en-US" altLang="ko-KR" sz="2000" dirty="0" err="1" smtClean="0">
                <a:ea typeface="ＭＳ Ｐゴシック" pitchFamily="34" charset="-128"/>
              </a:rPr>
              <a:t>INP_About_MobSocNet_Architecture</a:t>
            </a:r>
            <a:r>
              <a:rPr lang="en-US" altLang="ko-KR" sz="2000" dirty="0" smtClean="0">
                <a:ea typeface="ＭＳ Ｐゴシック" pitchFamily="34" charset="-128"/>
              </a:rPr>
              <a:t/>
            </a:r>
            <a:br>
              <a:rPr lang="en-US" altLang="ko-KR" sz="2000" dirty="0" smtClean="0">
                <a:ea typeface="ＭＳ Ｐゴシック" pitchFamily="34" charset="-128"/>
              </a:rPr>
            </a:br>
            <a:r>
              <a:rPr lang="en-US" altLang="ko-KR" sz="1400" dirty="0" smtClean="0">
                <a:ea typeface="ＭＳ Ｐゴシック" pitchFamily="34" charset="-128"/>
              </a:rPr>
              <a:t/>
            </a:r>
            <a:br>
              <a:rPr lang="en-US" altLang="ko-KR" sz="1400" dirty="0" smtClean="0">
                <a:ea typeface="ＭＳ Ｐゴシック" pitchFamily="34" charset="-128"/>
              </a:rPr>
            </a:br>
            <a:r>
              <a:rPr lang="en-US" altLang="ko-KR" dirty="0" smtClean="0">
                <a:ea typeface="ＭＳ Ｐゴシック" pitchFamily="34" charset="-128"/>
              </a:rPr>
              <a:t>About </a:t>
            </a:r>
            <a:r>
              <a:rPr lang="en-US" altLang="ko-KR" dirty="0" err="1" smtClean="0">
                <a:ea typeface="ＭＳ Ｐゴシック" pitchFamily="34" charset="-128"/>
              </a:rPr>
              <a:t>MobSocNet</a:t>
            </a:r>
            <a:r>
              <a:rPr lang="en-US" altLang="ko-KR" dirty="0" smtClean="0">
                <a:ea typeface="ＭＳ Ｐゴシック" pitchFamily="34" charset="-128"/>
              </a:rPr>
              <a:t> Architecture</a:t>
            </a:r>
            <a:endParaRPr lang="en-US" altLang="ko-KR" sz="1800" dirty="0" smtClean="0">
              <a:ea typeface="ＭＳ Ｐゴシック" pitchFamily="34" charset="-128"/>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r>
              <a:rPr lang="en-US" altLang="ko-KR" sz="1800" b="1">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endParaRPr lang="en-GB" altLang="ko-KR" sz="1800" b="1">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spcBef>
                <a:spcPct val="35000"/>
              </a:spcBef>
            </a:pPr>
            <a:r>
              <a:rPr lang="en-US" altLang="ko-KR" sz="900">
                <a:cs typeface="Times New Roman" pitchFamily="18" charset="0"/>
              </a:rPr>
              <a:t>USE OF THIS DOCUMENT BY NON-OMA MEMBERS IS SUBJECT TO ALL OF THE TERMS AND CONDITIONS OF THE USE AGREEMENT (located at </a:t>
            </a:r>
            <a:r>
              <a:rPr lang="en-US" altLang="ko-KR" sz="900">
                <a:cs typeface="Times New Roman" pitchFamily="18" charset="0"/>
                <a:hlinkClick r:id="rId4"/>
              </a:rPr>
              <a:t>http://www.openmobilealliance.org/UseAgreement.html</a:t>
            </a:r>
            <a:r>
              <a:rPr lang="en-US" altLang="ko-KR" sz="900">
                <a:cs typeface="Times New Roman" pitchFamily="18" charset="0"/>
              </a:rPr>
              <a:t>) AND IF YOU HAVE NOT AGREED TO THE TERMS OF THE USE AGREEMENT, YOU DO NOT HAVE THE RIGHT TO USE, COPY OR DISTRIBUTE THIS DOCUMENT.</a:t>
            </a:r>
          </a:p>
          <a:p>
            <a:pPr>
              <a:spcBef>
                <a:spcPct val="35000"/>
              </a:spcBef>
            </a:pPr>
            <a:r>
              <a:rPr lang="en-US" altLang="ko-KR" sz="900">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35000"/>
              </a:spcBef>
            </a:pPr>
            <a:r>
              <a:rPr lang="en-US" altLang="ko-KR" sz="900" b="1">
                <a:cs typeface="Times New Roman" pitchFamily="18" charset="0"/>
              </a:rPr>
              <a:t>Intellectual Property Rights</a:t>
            </a:r>
          </a:p>
          <a:p>
            <a:pPr>
              <a:spcBef>
                <a:spcPct val="35000"/>
              </a:spcBef>
            </a:pPr>
            <a:r>
              <a:rPr lang="en-US" altLang="ko-KR"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ltLang="ko-KR" dirty="0" smtClean="0">
                <a:ea typeface="굴림" pitchFamily="50" charset="-127"/>
              </a:rPr>
              <a:t>Proposed New Interfaces</a:t>
            </a:r>
          </a:p>
        </p:txBody>
      </p:sp>
      <p:sp>
        <p:nvSpPr>
          <p:cNvPr id="10243" name="Rectangle 5"/>
          <p:cNvSpPr>
            <a:spLocks noGrp="1" noChangeArrowheads="1"/>
          </p:cNvSpPr>
          <p:nvPr>
            <p:ph type="body" idx="1"/>
          </p:nvPr>
        </p:nvSpPr>
        <p:spPr>
          <a:xfrm>
            <a:off x="185738" y="1023938"/>
            <a:ext cx="9070975" cy="5383212"/>
          </a:xfrm>
        </p:spPr>
        <p:txBody>
          <a:bodyPr/>
          <a:lstStyle/>
          <a:p>
            <a:r>
              <a:rPr lang="en-US" altLang="ko-KR" sz="2400" dirty="0" smtClean="0">
                <a:ea typeface="굴림" pitchFamily="50" charset="-127"/>
              </a:rPr>
              <a:t>MSN-1: interactions between MSN Client and device application. Device APIs exposed to Device Applications to access MSN functionalities</a:t>
            </a:r>
          </a:p>
          <a:p>
            <a:r>
              <a:rPr lang="en-US" altLang="ko-KR" sz="2400" dirty="0" smtClean="0">
                <a:ea typeface="굴림" pitchFamily="50" charset="-127"/>
              </a:rPr>
              <a:t>MSN-2: </a:t>
            </a:r>
            <a:r>
              <a:rPr lang="en-US" altLang="ko-KR" sz="2400" dirty="0" smtClean="0"/>
              <a:t>Push subsequent results/content for the subscription request in the context of Subscribe-Push functionality</a:t>
            </a:r>
            <a:endParaRPr lang="en-US" altLang="ko-KR" sz="2400" dirty="0" smtClean="0">
              <a:ea typeface="굴림" pitchFamily="50" charset="-127"/>
            </a:endParaRPr>
          </a:p>
          <a:p>
            <a:r>
              <a:rPr lang="en-US" altLang="ko-KR" sz="2400" dirty="0" smtClean="0">
                <a:ea typeface="굴림" pitchFamily="50" charset="-127"/>
              </a:rPr>
              <a:t>MSN-3: </a:t>
            </a:r>
            <a:r>
              <a:rPr lang="en-GB" altLang="ko-KR" sz="2400" dirty="0" smtClean="0"/>
              <a:t>an interface exposed by the MSN Server to the MSN Client</a:t>
            </a:r>
            <a:endParaRPr lang="en-US" altLang="ko-KR" sz="2400" dirty="0" smtClean="0">
              <a:ea typeface="굴림" pitchFamily="50" charset="-127"/>
            </a:endParaRPr>
          </a:p>
          <a:p>
            <a:r>
              <a:rPr lang="en-US" altLang="ko-KR" sz="2400" dirty="0" smtClean="0">
                <a:ea typeface="굴림" pitchFamily="50" charset="-127"/>
              </a:rPr>
              <a:t>MSN-4: </a:t>
            </a:r>
            <a:r>
              <a:rPr lang="en-US" altLang="zh-CN" sz="2400" dirty="0" smtClean="0">
                <a:ea typeface="宋体" pitchFamily="2" charset="-122"/>
              </a:rPr>
              <a:t>notifications (e.g. content, status updates) from MSN Server to the MSN Client </a:t>
            </a:r>
          </a:p>
          <a:p>
            <a:r>
              <a:rPr lang="en-US" altLang="ko-KR" sz="2400" dirty="0" smtClean="0">
                <a:ea typeface="굴림" pitchFamily="50" charset="-127"/>
              </a:rPr>
              <a:t>MSN-</a:t>
            </a:r>
            <a:r>
              <a:rPr lang="en-US" altLang="zh-CN" sz="2400" dirty="0" smtClean="0">
                <a:ea typeface="宋体" pitchFamily="2" charset="-122"/>
              </a:rPr>
              <a:t>5: </a:t>
            </a:r>
            <a:r>
              <a:rPr lang="en-US" altLang="ko-KR" sz="2400" dirty="0" smtClean="0">
                <a:ea typeface="굴림" pitchFamily="50" charset="-127"/>
              </a:rPr>
              <a:t>APIs exposed to 3</a:t>
            </a:r>
            <a:r>
              <a:rPr lang="en-US" altLang="ko-KR" sz="2400" baseline="30000" dirty="0" smtClean="0">
                <a:ea typeface="굴림" pitchFamily="50" charset="-127"/>
              </a:rPr>
              <a:t>rd</a:t>
            </a:r>
            <a:r>
              <a:rPr lang="en-US" altLang="ko-KR" sz="2400" dirty="0" smtClean="0">
                <a:ea typeface="굴림" pitchFamily="50" charset="-127"/>
              </a:rPr>
              <a:t> party applications to access MSN Server functionalities</a:t>
            </a:r>
            <a:endParaRPr lang="en-US" altLang="zh-CN" sz="2400" dirty="0" smtClean="0">
              <a:ea typeface="宋体" pitchFamily="2" charset="-122"/>
            </a:endParaRPr>
          </a:p>
          <a:p>
            <a:r>
              <a:rPr lang="en-US" altLang="ko-KR" sz="2400" dirty="0" smtClean="0">
                <a:ea typeface="굴림" pitchFamily="50" charset="-127"/>
              </a:rPr>
              <a:t>MSN-</a:t>
            </a:r>
            <a:r>
              <a:rPr lang="en-US" altLang="zh-CN" sz="2400" dirty="0" smtClean="0">
                <a:ea typeface="宋体" pitchFamily="2" charset="-122"/>
              </a:rPr>
              <a:t>6: </a:t>
            </a:r>
            <a:r>
              <a:rPr lang="en-US" altLang="ko-KR" sz="2400" dirty="0" smtClean="0">
                <a:ea typeface="굴림" pitchFamily="50" charset="-127"/>
              </a:rPr>
              <a:t>interactions between other MSNs</a:t>
            </a:r>
            <a:endParaRPr lang="en-US" altLang="zh-CN" sz="2400" dirty="0" smtClean="0">
              <a:ea typeface="宋体" pitchFamily="2" charset="-122"/>
            </a:endParaRPr>
          </a:p>
          <a:p>
            <a:r>
              <a:rPr lang="en-US" altLang="ko-KR" sz="2400" dirty="0" smtClean="0">
                <a:ea typeface="굴림" pitchFamily="50" charset="-127"/>
              </a:rPr>
              <a:t>MSN-7</a:t>
            </a:r>
            <a:r>
              <a:rPr lang="en-US" altLang="zh-CN" sz="2400" dirty="0" smtClean="0">
                <a:ea typeface="宋体" pitchFamily="2" charset="-122"/>
              </a:rPr>
              <a:t>: notifications from other SNs to the MSN Server</a:t>
            </a:r>
            <a:endParaRPr lang="en-US" altLang="ko-KR" sz="2400" dirty="0" smtClean="0">
              <a:ea typeface="굴림" pitchFamily="50" charset="-127"/>
            </a:endParaRPr>
          </a:p>
          <a:p>
            <a:endParaRPr lang="en-US" altLang="ko-KR" sz="2400" dirty="0" smtClean="0">
              <a:ea typeface="굴림" pitchFamily="50" charset="-127"/>
            </a:endParaRPr>
          </a:p>
          <a:p>
            <a:endParaRPr lang="en-US" altLang="ko-KR" sz="2400" dirty="0" smtClean="0">
              <a:ea typeface="굴림" pitchFamily="50" charset="-127"/>
            </a:endParaRPr>
          </a:p>
        </p:txBody>
      </p:sp>
      <p:sp>
        <p:nvSpPr>
          <p:cNvPr id="47107" name="Rectangle 3"/>
          <p:cNvSpPr>
            <a:spLocks noChangeArrowheads="1"/>
          </p:cNvSpPr>
          <p:nvPr/>
        </p:nvSpPr>
        <p:spPr bwMode="auto">
          <a:xfrm>
            <a:off x="0" y="1663700"/>
            <a:ext cx="9363075" cy="0"/>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nchor="ctr">
            <a:spAutoFit/>
          </a:bodyPr>
          <a:lstStyle/>
          <a:p>
            <a:endParaRPr lang="es-E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제목 1"/>
          <p:cNvSpPr>
            <a:spLocks noGrp="1"/>
          </p:cNvSpPr>
          <p:nvPr>
            <p:ph type="title"/>
          </p:nvPr>
        </p:nvSpPr>
        <p:spPr/>
        <p:txBody>
          <a:bodyPr/>
          <a:lstStyle/>
          <a:p>
            <a:r>
              <a:rPr lang="en-US" altLang="ko-KR" smtClean="0">
                <a:ea typeface="ＭＳ Ｐゴシック" pitchFamily="34" charset="-128"/>
              </a:rPr>
              <a:t>Recommendations</a:t>
            </a:r>
            <a:endParaRPr lang="ko-KR" altLang="en-US" smtClean="0">
              <a:ea typeface="ＭＳ Ｐゴシック" pitchFamily="34" charset="-128"/>
            </a:endParaRPr>
          </a:p>
        </p:txBody>
      </p:sp>
      <p:sp>
        <p:nvSpPr>
          <p:cNvPr id="14339" name="내용 개체 틀 2"/>
          <p:cNvSpPr>
            <a:spLocks noGrp="1"/>
          </p:cNvSpPr>
          <p:nvPr>
            <p:ph idx="1"/>
          </p:nvPr>
        </p:nvSpPr>
        <p:spPr/>
        <p:txBody>
          <a:bodyPr/>
          <a:lstStyle/>
          <a:p>
            <a:r>
              <a:rPr lang="en-US" altLang="ko-KR" dirty="0" smtClean="0">
                <a:ea typeface="ＭＳ Ｐゴシック" pitchFamily="34" charset="-128"/>
              </a:rPr>
              <a:t>Consider the proposed architecture and related guidelines to develop </a:t>
            </a:r>
            <a:r>
              <a:rPr lang="en-US" altLang="ko-KR" dirty="0" err="1" smtClean="0">
                <a:ea typeface="ＭＳ Ｐゴシック" pitchFamily="34" charset="-128"/>
              </a:rPr>
              <a:t>MobSocNet</a:t>
            </a:r>
            <a:r>
              <a:rPr lang="en-US" altLang="ko-KR" dirty="0" smtClean="0">
                <a:ea typeface="ＭＳ Ｐゴシック" pitchFamily="34" charset="-128"/>
              </a:rPr>
              <a:t> AD.</a:t>
            </a:r>
          </a:p>
          <a:p>
            <a:endParaRPr lang="ko-KR" altLang="en-US" dirty="0" smtClean="0">
              <a:ea typeface="ＭＳ Ｐゴシック" pitchFamily="34"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p:txBody>
          <a:bodyPr/>
          <a:lstStyle/>
          <a:p>
            <a:r>
              <a:rPr lang="en-US" altLang="ko-KR" smtClean="0">
                <a:ea typeface="ＭＳ Ｐゴシック" pitchFamily="34" charset="-128"/>
              </a:rPr>
              <a:t>Objective and Scope</a:t>
            </a:r>
            <a:endParaRPr lang="en-GB" altLang="zh-CN" smtClean="0">
              <a:ea typeface="ＭＳ Ｐゴシック" pitchFamily="34" charset="-128"/>
            </a:endParaRPr>
          </a:p>
        </p:txBody>
      </p:sp>
      <p:sp>
        <p:nvSpPr>
          <p:cNvPr id="3075" name="Rectangle 7"/>
          <p:cNvSpPr>
            <a:spLocks noGrp="1" noChangeArrowheads="1"/>
          </p:cNvSpPr>
          <p:nvPr>
            <p:ph type="body" idx="1"/>
          </p:nvPr>
        </p:nvSpPr>
        <p:spPr>
          <a:xfrm>
            <a:off x="292100" y="1073150"/>
            <a:ext cx="8778875" cy="5383213"/>
          </a:xfrm>
        </p:spPr>
        <p:txBody>
          <a:bodyPr/>
          <a:lstStyle/>
          <a:p>
            <a:r>
              <a:rPr lang="en-US" altLang="ko-KR" dirty="0" err="1" smtClean="0">
                <a:ea typeface="ＭＳ Ｐゴシック" pitchFamily="34" charset="-128"/>
              </a:rPr>
              <a:t>MobSocNet</a:t>
            </a:r>
            <a:r>
              <a:rPr lang="en-US" altLang="ko-KR" dirty="0" smtClean="0">
                <a:ea typeface="ＭＳ Ｐゴシック" pitchFamily="34" charset="-128"/>
              </a:rPr>
              <a:t> AD is intended to define functional components, interfaces between functional components and flows related to the following key functionalities identified in </a:t>
            </a:r>
            <a:r>
              <a:rPr lang="en-US" altLang="ko-KR" dirty="0" err="1" smtClean="0">
                <a:ea typeface="ＭＳ Ｐゴシック" pitchFamily="34" charset="-128"/>
              </a:rPr>
              <a:t>MobSocNet</a:t>
            </a:r>
            <a:r>
              <a:rPr lang="en-US" altLang="ko-KR" dirty="0" smtClean="0">
                <a:ea typeface="ＭＳ Ｐゴシック" pitchFamily="34" charset="-128"/>
              </a:rPr>
              <a:t> REQ (list is non-exhaustive):</a:t>
            </a:r>
          </a:p>
          <a:p>
            <a:pPr lvl="1"/>
            <a:r>
              <a:rPr lang="en-GB" altLang="ko-KR" dirty="0" smtClean="0"/>
              <a:t>User’s activities(e.g. posting a text, upload a multimedia, share a link, check-in, following, exchange message) and follow-up action (e.g. like, comment) </a:t>
            </a:r>
          </a:p>
          <a:p>
            <a:pPr lvl="1"/>
            <a:r>
              <a:rPr lang="en-GB" altLang="ko-KR" dirty="0" smtClean="0"/>
              <a:t>Interacting with External SNs in Inbound/Outbound direction </a:t>
            </a:r>
          </a:p>
          <a:p>
            <a:pPr lvl="1"/>
            <a:r>
              <a:rPr lang="en-GB" altLang="ko-KR" dirty="0" smtClean="0"/>
              <a:t>User Management (</a:t>
            </a:r>
            <a:r>
              <a:rPr lang="en-GB" altLang="ko-KR" dirty="0" err="1" smtClean="0"/>
              <a:t>e.g</a:t>
            </a:r>
            <a:r>
              <a:rPr lang="en-GB" altLang="ko-KR" dirty="0" smtClean="0"/>
              <a:t> Create/Delete/Update/Search/Block account and related information) </a:t>
            </a:r>
          </a:p>
          <a:p>
            <a:pPr lvl="1"/>
            <a:r>
              <a:rPr lang="en-GB" altLang="ko-KR" dirty="0" smtClean="0"/>
              <a:t>Generic Management (e.g. report abuse/inappropriate activity, follow-up actions)</a:t>
            </a:r>
          </a:p>
          <a:p>
            <a:pPr lvl="1"/>
            <a:r>
              <a:rPr lang="en-GB" altLang="ko-KR" dirty="0" smtClean="0"/>
              <a:t>Gateway functionality (e.g. create/delete associate, importing/aggregating information from External SNs, select External SNs for Outbound interaction) </a:t>
            </a:r>
          </a:p>
          <a:p>
            <a:pPr lvl="1"/>
            <a:r>
              <a:rPr lang="en-GB" altLang="ko-KR" dirty="0" smtClean="0"/>
              <a:t>Support of multiple applications running in a device that interact with SNs. </a:t>
            </a:r>
          </a:p>
          <a:p>
            <a:pPr lvl="1"/>
            <a:r>
              <a:rPr lang="en-GB" altLang="ko-KR" dirty="0" smtClean="0"/>
              <a:t>a set of Device APIs and Network APIs, to easily integrate OMA Compliant SN with external applications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ko-KR" dirty="0" smtClean="0"/>
              <a:t>Main Use Case(s)</a:t>
            </a:r>
            <a:endParaRPr lang="ko-KR" altLang="en-US" dirty="0"/>
          </a:p>
        </p:txBody>
      </p:sp>
      <p:pic>
        <p:nvPicPr>
          <p:cNvPr id="2050" name="Picture 2"/>
          <p:cNvPicPr>
            <a:picLocks noChangeAspect="1" noChangeArrowheads="1"/>
          </p:cNvPicPr>
          <p:nvPr/>
        </p:nvPicPr>
        <p:blipFill>
          <a:blip r:embed="rId2" cstate="print"/>
          <a:srcRect/>
          <a:stretch>
            <a:fillRect/>
          </a:stretch>
        </p:blipFill>
        <p:spPr bwMode="auto">
          <a:xfrm>
            <a:off x="719137" y="1530350"/>
            <a:ext cx="3517421" cy="22860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cstate="print"/>
          <a:srcRect/>
          <a:stretch>
            <a:fillRect/>
          </a:stretch>
        </p:blipFill>
        <p:spPr bwMode="auto">
          <a:xfrm>
            <a:off x="4833937" y="1377950"/>
            <a:ext cx="4132165" cy="2573338"/>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cstate="print"/>
          <a:srcRect/>
          <a:stretch>
            <a:fillRect/>
          </a:stretch>
        </p:blipFill>
        <p:spPr bwMode="auto">
          <a:xfrm>
            <a:off x="2624137" y="4384151"/>
            <a:ext cx="3762376" cy="2175399"/>
          </a:xfrm>
          <a:prstGeom prst="rect">
            <a:avLst/>
          </a:prstGeom>
          <a:noFill/>
          <a:ln w="9525">
            <a:noFill/>
            <a:miter lim="800000"/>
            <a:headEnd/>
            <a:tailEnd/>
          </a:ln>
          <a:effectLst/>
        </p:spPr>
      </p:pic>
      <p:sp>
        <p:nvSpPr>
          <p:cNvPr id="7" name="직사각형 6"/>
          <p:cNvSpPr/>
          <p:nvPr/>
        </p:nvSpPr>
        <p:spPr>
          <a:xfrm>
            <a:off x="2547937" y="4003151"/>
            <a:ext cx="4304383" cy="369332"/>
          </a:xfrm>
          <a:prstGeom prst="rect">
            <a:avLst/>
          </a:prstGeom>
        </p:spPr>
        <p:txBody>
          <a:bodyPr wrap="none">
            <a:spAutoFit/>
          </a:bodyPr>
          <a:lstStyle/>
          <a:p>
            <a:r>
              <a:rPr lang="en-GB" altLang="zh-CN" dirty="0" smtClean="0">
                <a:solidFill>
                  <a:srgbClr val="000000"/>
                </a:solidFill>
                <a:ea typeface="宋体" pitchFamily="2" charset="-122"/>
              </a:rPr>
              <a:t>Multiple device applications support</a:t>
            </a:r>
            <a:r>
              <a:rPr lang="it-IT" altLang="zh-CN" dirty="0" smtClean="0">
                <a:solidFill>
                  <a:srgbClr val="000000"/>
                </a:solidFill>
                <a:ea typeface="宋体" pitchFamily="2" charset="-122"/>
              </a:rPr>
              <a:t> </a:t>
            </a:r>
            <a:endParaRPr lang="ko-KR" altLang="en-US" dirty="0"/>
          </a:p>
        </p:txBody>
      </p:sp>
      <p:sp>
        <p:nvSpPr>
          <p:cNvPr id="8" name="직사각형 7"/>
          <p:cNvSpPr/>
          <p:nvPr/>
        </p:nvSpPr>
        <p:spPr>
          <a:xfrm>
            <a:off x="5672137" y="1073150"/>
            <a:ext cx="3005951" cy="369332"/>
          </a:xfrm>
          <a:prstGeom prst="rect">
            <a:avLst/>
          </a:prstGeom>
        </p:spPr>
        <p:txBody>
          <a:bodyPr wrap="none">
            <a:spAutoFit/>
          </a:bodyPr>
          <a:lstStyle/>
          <a:p>
            <a:r>
              <a:rPr lang="en-GB" altLang="zh-CN" dirty="0" smtClean="0">
                <a:solidFill>
                  <a:srgbClr val="000000"/>
                </a:solidFill>
                <a:ea typeface="宋体" pitchFamily="2" charset="-122"/>
              </a:rPr>
              <a:t>Multiple devices support</a:t>
            </a:r>
            <a:r>
              <a:rPr lang="it-IT" altLang="zh-CN" dirty="0" smtClean="0">
                <a:solidFill>
                  <a:srgbClr val="000000"/>
                </a:solidFill>
                <a:ea typeface="宋体" pitchFamily="2" charset="-122"/>
              </a:rPr>
              <a:t> </a:t>
            </a:r>
            <a:endParaRPr lang="ko-KR" altLang="en-US" dirty="0"/>
          </a:p>
        </p:txBody>
      </p:sp>
      <p:sp>
        <p:nvSpPr>
          <p:cNvPr id="9" name="직사각형 8"/>
          <p:cNvSpPr/>
          <p:nvPr/>
        </p:nvSpPr>
        <p:spPr>
          <a:xfrm>
            <a:off x="1023937" y="1149350"/>
            <a:ext cx="2436886" cy="369332"/>
          </a:xfrm>
          <a:prstGeom prst="rect">
            <a:avLst/>
          </a:prstGeom>
        </p:spPr>
        <p:txBody>
          <a:bodyPr wrap="none">
            <a:spAutoFit/>
          </a:bodyPr>
          <a:lstStyle/>
          <a:p>
            <a:r>
              <a:rPr lang="en-US" altLang="ko-KR" dirty="0" smtClean="0">
                <a:ea typeface="굴림" pitchFamily="50" charset="-127"/>
              </a:rPr>
              <a:t>Federated </a:t>
            </a:r>
            <a:r>
              <a:rPr lang="en-GB" altLang="ko-KR" dirty="0" smtClean="0"/>
              <a:t>Scenario</a:t>
            </a:r>
            <a:endParaRPr lang="ko-KR"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r>
              <a:rPr lang="en-US" altLang="ko-KR" dirty="0" smtClean="0">
                <a:ea typeface="굴림" pitchFamily="50" charset="-127"/>
              </a:rPr>
              <a:t>Initial Draft Architecture Model</a:t>
            </a:r>
          </a:p>
        </p:txBody>
      </p:sp>
      <p:sp>
        <p:nvSpPr>
          <p:cNvPr id="45061" name="Rectangle 5"/>
          <p:cNvSpPr>
            <a:spLocks noChangeArrowheads="1"/>
          </p:cNvSpPr>
          <p:nvPr/>
        </p:nvSpPr>
        <p:spPr bwMode="auto">
          <a:xfrm>
            <a:off x="0" y="1663700"/>
            <a:ext cx="9363075" cy="0"/>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nchor="ctr">
            <a:spAutoFit/>
          </a:bodyPr>
          <a:lstStyle/>
          <a:p>
            <a:endParaRPr lang="es-ES"/>
          </a:p>
        </p:txBody>
      </p:sp>
      <p:graphicFrame>
        <p:nvGraphicFramePr>
          <p:cNvPr id="1026" name="Object 4"/>
          <p:cNvGraphicFramePr>
            <a:graphicFrameLocks noChangeAspect="1"/>
          </p:cNvGraphicFramePr>
          <p:nvPr/>
        </p:nvGraphicFramePr>
        <p:xfrm>
          <a:off x="795338" y="1149350"/>
          <a:ext cx="8001000" cy="4619625"/>
        </p:xfrm>
        <a:graphic>
          <a:graphicData uri="http://schemas.openxmlformats.org/presentationml/2006/ole">
            <mc:AlternateContent xmlns:mc="http://schemas.openxmlformats.org/markup-compatibility/2006">
              <mc:Choice xmlns:v="urn:schemas-microsoft-com:vml" Requires="v">
                <p:oleObj spid="_x0000_s1028" name="Visio" r:id="rId3" imgW="7247001" imgH="4186809" progId="Visio.Drawing.11">
                  <p:embed/>
                </p:oleObj>
              </mc:Choice>
              <mc:Fallback>
                <p:oleObj name="Visio" r:id="rId3" imgW="7247001" imgH="4186809" progId="Visio.Drawing.11">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338" y="1149350"/>
                        <a:ext cx="8001000" cy="46196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0" name="Text Box 6"/>
          <p:cNvSpPr txBox="1">
            <a:spLocks noChangeArrowheads="1"/>
          </p:cNvSpPr>
          <p:nvPr/>
        </p:nvSpPr>
        <p:spPr bwMode="auto">
          <a:xfrm>
            <a:off x="109538" y="5873750"/>
            <a:ext cx="9101137" cy="674688"/>
          </a:xfrm>
          <a:prstGeom prst="rect">
            <a:avLst/>
          </a:prstGeom>
          <a:noFill/>
          <a:ln w="12700">
            <a:noFill/>
            <a:miter lim="800000"/>
            <a:headEnd/>
            <a:tailEnd/>
          </a:ln>
          <a:effectLst>
            <a:prstShdw prst="shdw17" dist="17961" dir="2700000">
              <a:schemeClr val="accent1">
                <a:gamma/>
                <a:shade val="60000"/>
                <a:invGamma/>
              </a:schemeClr>
            </a:prstShdw>
          </a:effectLst>
        </p:spPr>
        <p:txBody>
          <a:bodyPr>
            <a:spAutoFit/>
          </a:bodyPr>
          <a:lstStyle/>
          <a:p>
            <a:r>
              <a:rPr lang="en-US" altLang="zh-CN" sz="1400" b="1" dirty="0">
                <a:ea typeface="宋体" pitchFamily="2" charset="-122"/>
              </a:rPr>
              <a:t>Note</a:t>
            </a:r>
            <a:r>
              <a:rPr lang="en-US" altLang="zh-CN" sz="1400" dirty="0">
                <a:ea typeface="宋体" pitchFamily="2" charset="-122"/>
              </a:rPr>
              <a:t>: This </a:t>
            </a:r>
            <a:r>
              <a:rPr lang="en-US" altLang="ko-KR" sz="1400" dirty="0">
                <a:solidFill>
                  <a:srgbClr val="000000"/>
                </a:solidFill>
                <a:ea typeface="굴림" pitchFamily="50" charset="-127"/>
              </a:rPr>
              <a:t>model is extracted from the OMA MSN White Paper </a:t>
            </a:r>
            <a:r>
              <a:rPr lang="en-US" altLang="ko-KR" sz="1400" u="sng" dirty="0">
                <a:solidFill>
                  <a:srgbClr val="000000"/>
                </a:solidFill>
                <a:ea typeface="굴림" pitchFamily="50" charset="-127"/>
              </a:rPr>
              <a:t>(</a:t>
            </a:r>
            <a:r>
              <a:rPr lang="it-IT" sz="1400" dirty="0">
                <a:hlinkClick r:id="rId5"/>
              </a:rPr>
              <a:t>http://member.openmobilealliance.org/ftp/Public_documents/REQ/Permanent_documents/OMA-WP-Mobile_Social_Network-20110516-A.zip</a:t>
            </a:r>
            <a:r>
              <a:rPr lang="it-IT" sz="1400" dirty="0"/>
              <a:t>)</a:t>
            </a:r>
            <a:endParaRPr lang="en-US" altLang="ko-KR" sz="1400" u="sng" dirty="0">
              <a:ea typeface="宋体"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ko-KR" dirty="0" smtClean="0">
                <a:ea typeface="굴림" pitchFamily="50" charset="-127"/>
              </a:rPr>
              <a:t>Initial Proposed Components</a:t>
            </a:r>
          </a:p>
        </p:txBody>
      </p:sp>
      <p:sp>
        <p:nvSpPr>
          <p:cNvPr id="9219" name="Rectangle 5"/>
          <p:cNvSpPr>
            <a:spLocks noGrp="1" noChangeArrowheads="1"/>
          </p:cNvSpPr>
          <p:nvPr>
            <p:ph type="body" idx="1"/>
          </p:nvPr>
        </p:nvSpPr>
        <p:spPr>
          <a:xfrm>
            <a:off x="185738" y="1023938"/>
            <a:ext cx="9070975" cy="5383212"/>
          </a:xfrm>
        </p:spPr>
        <p:txBody>
          <a:bodyPr/>
          <a:lstStyle/>
          <a:p>
            <a:r>
              <a:rPr lang="en-US" altLang="ko-KR" sz="2000" smtClean="0">
                <a:ea typeface="굴림" pitchFamily="50" charset="-127"/>
              </a:rPr>
              <a:t>MSN Core: </a:t>
            </a:r>
            <a:r>
              <a:rPr lang="en-US" altLang="zh-CN" sz="2000" smtClean="0">
                <a:ea typeface="宋体" pitchFamily="2" charset="-122"/>
              </a:rPr>
              <a:t>Provides MSN service to the end user </a:t>
            </a:r>
          </a:p>
          <a:p>
            <a:pPr lvl="1"/>
            <a:r>
              <a:rPr lang="en-US" altLang="ko-KR" sz="1800" smtClean="0">
                <a:ea typeface="굴림" pitchFamily="50" charset="-127"/>
              </a:rPr>
              <a:t>User social information exchange with end-user devices</a:t>
            </a:r>
          </a:p>
          <a:p>
            <a:pPr lvl="1"/>
            <a:r>
              <a:rPr lang="en-US" altLang="ko-KR" sz="1800" smtClean="0">
                <a:ea typeface="굴림" pitchFamily="50" charset="-127"/>
              </a:rPr>
              <a:t>Network APIs exposure for interaction with 3</a:t>
            </a:r>
            <a:r>
              <a:rPr lang="en-US" altLang="ko-KR" sz="1800" baseline="30000" smtClean="0">
                <a:ea typeface="굴림" pitchFamily="50" charset="-127"/>
              </a:rPr>
              <a:t>rd</a:t>
            </a:r>
            <a:r>
              <a:rPr lang="en-US" altLang="ko-KR" sz="1800" smtClean="0">
                <a:ea typeface="굴림" pitchFamily="50" charset="-127"/>
              </a:rPr>
              <a:t> parties</a:t>
            </a:r>
          </a:p>
          <a:p>
            <a:pPr lvl="1"/>
            <a:r>
              <a:rPr lang="en-US" altLang="ko-KR" sz="1800" smtClean="0">
                <a:ea typeface="굴림" pitchFamily="50" charset="-127"/>
              </a:rPr>
              <a:t>Interaction with other existing enablers to provide additional functions</a:t>
            </a:r>
          </a:p>
          <a:p>
            <a:pPr lvl="1"/>
            <a:endParaRPr lang="en-US" altLang="ko-KR" sz="1800" smtClean="0">
              <a:ea typeface="굴림" pitchFamily="50" charset="-127"/>
            </a:endParaRPr>
          </a:p>
          <a:p>
            <a:r>
              <a:rPr lang="en-US" altLang="ko-KR" sz="2000" smtClean="0">
                <a:ea typeface="굴림" pitchFamily="50" charset="-127"/>
              </a:rPr>
              <a:t>MSN Gateway: (2-way) Interaction with other social networks</a:t>
            </a:r>
          </a:p>
          <a:p>
            <a:pPr lvl="1"/>
            <a:r>
              <a:rPr lang="en-US" altLang="ko-KR" sz="1800" smtClean="0">
                <a:ea typeface="굴림" pitchFamily="50" charset="-127"/>
              </a:rPr>
              <a:t>With other MSN compliant  SNs</a:t>
            </a:r>
          </a:p>
          <a:p>
            <a:pPr lvl="2"/>
            <a:r>
              <a:rPr lang="en-US" altLang="ko-KR" sz="1600" smtClean="0">
                <a:ea typeface="굴림" pitchFamily="50" charset="-127"/>
              </a:rPr>
              <a:t>User social information exchange (federation)</a:t>
            </a:r>
          </a:p>
          <a:p>
            <a:pPr lvl="1"/>
            <a:r>
              <a:rPr lang="en-US" altLang="ko-KR" sz="1800" smtClean="0">
                <a:ea typeface="굴림" pitchFamily="50" charset="-127"/>
              </a:rPr>
              <a:t>With “external” SNs</a:t>
            </a:r>
          </a:p>
          <a:p>
            <a:pPr lvl="2"/>
            <a:r>
              <a:rPr lang="en-US" altLang="ko-KR" sz="1600" smtClean="0">
                <a:ea typeface="굴림" pitchFamily="50" charset="-127"/>
              </a:rPr>
              <a:t>Unified identity management (“external” identities)</a:t>
            </a:r>
          </a:p>
          <a:p>
            <a:pPr lvl="2"/>
            <a:r>
              <a:rPr lang="en-US" altLang="ko-KR" sz="1600" smtClean="0">
                <a:ea typeface="굴림" pitchFamily="50" charset="-127"/>
              </a:rPr>
              <a:t>Aggregation of information and contents (inbound)</a:t>
            </a:r>
          </a:p>
          <a:p>
            <a:pPr lvl="2"/>
            <a:r>
              <a:rPr lang="en-US" altLang="ko-KR" sz="1600" smtClean="0">
                <a:ea typeface="굴림" pitchFamily="50" charset="-127"/>
              </a:rPr>
              <a:t>Cross-posting of information and contents (outbound)</a:t>
            </a:r>
          </a:p>
          <a:p>
            <a:pPr lvl="2"/>
            <a:endParaRPr lang="en-US" altLang="ko-KR" sz="1600" smtClean="0">
              <a:ea typeface="굴림" pitchFamily="50" charset="-127"/>
            </a:endParaRPr>
          </a:p>
          <a:p>
            <a:r>
              <a:rPr lang="en-US" altLang="ko-KR" sz="2000" smtClean="0">
                <a:ea typeface="굴림" pitchFamily="50" charset="-127"/>
              </a:rPr>
              <a:t>MSN Client: Interacts with MSN Core on behalf of device applications</a:t>
            </a:r>
          </a:p>
          <a:p>
            <a:pPr lvl="1"/>
            <a:r>
              <a:rPr lang="en-US" altLang="ko-KR" sz="1800" smtClean="0">
                <a:ea typeface="굴림" pitchFamily="50" charset="-127"/>
              </a:rPr>
              <a:t>Central entity on the device to communicate with server</a:t>
            </a:r>
          </a:p>
          <a:p>
            <a:pPr lvl="1"/>
            <a:r>
              <a:rPr lang="en-US" altLang="ko-KR" sz="1800" smtClean="0">
                <a:ea typeface="굴림" pitchFamily="50" charset="-127"/>
              </a:rPr>
              <a:t>Device APIs exposure for 3</a:t>
            </a:r>
            <a:r>
              <a:rPr lang="en-US" altLang="ko-KR" sz="1800" baseline="30000" smtClean="0">
                <a:ea typeface="굴림" pitchFamily="50" charset="-127"/>
              </a:rPr>
              <a:t>rd</a:t>
            </a:r>
            <a:r>
              <a:rPr lang="en-US" altLang="ko-KR" sz="1800" smtClean="0">
                <a:ea typeface="굴림" pitchFamily="50" charset="-127"/>
              </a:rPr>
              <a:t> party device application integration</a:t>
            </a:r>
          </a:p>
          <a:p>
            <a:pPr lvl="1"/>
            <a:endParaRPr lang="en-US" altLang="ko-KR" sz="1600" smtClean="0">
              <a:ea typeface="굴림" pitchFamily="50" charset="-127"/>
            </a:endParaRPr>
          </a:p>
          <a:p>
            <a:pPr lvl="1"/>
            <a:endParaRPr lang="en-US" altLang="ko-KR" sz="1400" smtClean="0">
              <a:ea typeface="굴림" pitchFamily="50" charset="-127"/>
            </a:endParaRPr>
          </a:p>
        </p:txBody>
      </p:sp>
      <p:sp>
        <p:nvSpPr>
          <p:cNvPr id="47107" name="Rectangle 3"/>
          <p:cNvSpPr>
            <a:spLocks noChangeArrowheads="1"/>
          </p:cNvSpPr>
          <p:nvPr/>
        </p:nvSpPr>
        <p:spPr bwMode="auto">
          <a:xfrm>
            <a:off x="0" y="1663700"/>
            <a:ext cx="9363075" cy="0"/>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nchor="ctr">
            <a:spAutoFit/>
          </a:bodyPr>
          <a:lstStyle/>
          <a:p>
            <a:endParaRPr lang="es-E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ltLang="ko-KR" dirty="0" smtClean="0">
                <a:ea typeface="굴림" pitchFamily="50" charset="-127"/>
              </a:rPr>
              <a:t>Initial Proposed Interfaces</a:t>
            </a:r>
          </a:p>
        </p:txBody>
      </p:sp>
      <p:sp>
        <p:nvSpPr>
          <p:cNvPr id="10243" name="Rectangle 5"/>
          <p:cNvSpPr>
            <a:spLocks noGrp="1" noChangeArrowheads="1"/>
          </p:cNvSpPr>
          <p:nvPr>
            <p:ph type="body" idx="1"/>
          </p:nvPr>
        </p:nvSpPr>
        <p:spPr>
          <a:xfrm>
            <a:off x="185738" y="1023938"/>
            <a:ext cx="9070975" cy="5383212"/>
          </a:xfrm>
        </p:spPr>
        <p:txBody>
          <a:bodyPr/>
          <a:lstStyle/>
          <a:p>
            <a:r>
              <a:rPr lang="en-US" altLang="ko-KR" sz="2400" smtClean="0">
                <a:ea typeface="굴림" pitchFamily="50" charset="-127"/>
              </a:rPr>
              <a:t>MSN-1: interactions between MSN Client and MSN Core</a:t>
            </a:r>
          </a:p>
          <a:p>
            <a:r>
              <a:rPr lang="en-US" altLang="ko-KR" sz="2400" smtClean="0">
                <a:ea typeface="굴림" pitchFamily="50" charset="-127"/>
              </a:rPr>
              <a:t>MSN-2: APIs exposed to Network side Applications</a:t>
            </a:r>
          </a:p>
          <a:p>
            <a:r>
              <a:rPr lang="en-US" altLang="ko-KR" sz="2400" smtClean="0">
                <a:ea typeface="굴림" pitchFamily="50" charset="-127"/>
              </a:rPr>
              <a:t>MSN-3: interactions between OMA Compliant MSNs (federation)</a:t>
            </a:r>
          </a:p>
          <a:p>
            <a:r>
              <a:rPr lang="en-US" altLang="ko-KR" sz="2400" smtClean="0">
                <a:ea typeface="굴림" pitchFamily="50" charset="-127"/>
              </a:rPr>
              <a:t>MSN-4: APIs exposed to Device Applications to access MSN functionalities</a:t>
            </a:r>
            <a:endParaRPr lang="en-US" altLang="zh-CN" sz="2400" smtClean="0">
              <a:ea typeface="宋体" pitchFamily="2" charset="-122"/>
            </a:endParaRPr>
          </a:p>
          <a:p>
            <a:r>
              <a:rPr lang="en-US" altLang="zh-CN" sz="2400" smtClean="0">
                <a:ea typeface="宋体" pitchFamily="2" charset="-122"/>
              </a:rPr>
              <a:t>MSN-5: notifications (e.g. content, status updates) from MSN Core to the MSN Client</a:t>
            </a:r>
            <a:endParaRPr lang="en-US" altLang="ko-KR" sz="2400" smtClean="0">
              <a:ea typeface="굴림" pitchFamily="50" charset="-127"/>
            </a:endParaRPr>
          </a:p>
        </p:txBody>
      </p:sp>
      <p:sp>
        <p:nvSpPr>
          <p:cNvPr id="47107" name="Rectangle 3"/>
          <p:cNvSpPr>
            <a:spLocks noChangeArrowheads="1"/>
          </p:cNvSpPr>
          <p:nvPr/>
        </p:nvSpPr>
        <p:spPr bwMode="auto">
          <a:xfrm>
            <a:off x="0" y="1663700"/>
            <a:ext cx="9363075" cy="0"/>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nchor="ctr">
            <a:spAutoFit/>
          </a:bodyPr>
          <a:lstStyle/>
          <a:p>
            <a:endParaRPr lang="es-E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306388" y="293688"/>
            <a:ext cx="8748712" cy="703262"/>
          </a:xfrm>
        </p:spPr>
        <p:txBody>
          <a:bodyPr/>
          <a:lstStyle/>
          <a:p>
            <a:r>
              <a:rPr lang="en-US" altLang="ko-KR" dirty="0" smtClean="0">
                <a:ea typeface="굴림" pitchFamily="50" charset="-127"/>
              </a:rPr>
              <a:t>Proposed New Architecture Model</a:t>
            </a:r>
          </a:p>
        </p:txBody>
      </p:sp>
      <p:grpSp>
        <p:nvGrpSpPr>
          <p:cNvPr id="2" name="Group 27"/>
          <p:cNvGrpSpPr>
            <a:grpSpLocks/>
          </p:cNvGrpSpPr>
          <p:nvPr/>
        </p:nvGrpSpPr>
        <p:grpSpPr bwMode="auto">
          <a:xfrm>
            <a:off x="338137" y="4860925"/>
            <a:ext cx="4143375" cy="1314450"/>
            <a:chOff x="96" y="3504"/>
            <a:chExt cx="1703" cy="655"/>
          </a:xfrm>
        </p:grpSpPr>
        <p:sp>
          <p:nvSpPr>
            <p:cNvPr id="5147" name="Rectangle 28"/>
            <p:cNvSpPr>
              <a:spLocks noChangeArrowheads="1"/>
            </p:cNvSpPr>
            <p:nvPr/>
          </p:nvSpPr>
          <p:spPr bwMode="auto">
            <a:xfrm>
              <a:off x="96" y="3504"/>
              <a:ext cx="279" cy="159"/>
            </a:xfrm>
            <a:prstGeom prst="rect">
              <a:avLst/>
            </a:prstGeom>
            <a:noFill/>
            <a:ln w="9525">
              <a:noFill/>
              <a:miter lim="800000"/>
              <a:headEnd/>
              <a:tailEnd/>
            </a:ln>
          </p:spPr>
          <p:txBody>
            <a:bodyPr wrap="none" lIns="0" tIns="0" rIns="0" bIns="0">
              <a:spAutoFit/>
            </a:bodyPr>
            <a:lstStyle/>
            <a:p>
              <a:pPr eaLnBrk="1" hangingPunct="1">
                <a:lnSpc>
                  <a:spcPct val="100000"/>
                </a:lnSpc>
              </a:pPr>
              <a:r>
                <a:rPr lang="en-US" altLang="ko-KR" sz="1300">
                  <a:solidFill>
                    <a:srgbClr val="000000"/>
                  </a:solidFill>
                  <a:latin typeface="Arial" pitchFamily="34" charset="0"/>
                  <a:ea typeface="굴림" pitchFamily="50" charset="-127"/>
                </a:rPr>
                <a:t>Legend</a:t>
              </a:r>
              <a:endParaRPr lang="en-US" altLang="ko-KR" sz="1800">
                <a:latin typeface="Arial" pitchFamily="34" charset="0"/>
                <a:ea typeface="굴림" pitchFamily="50" charset="-127"/>
              </a:endParaRPr>
            </a:p>
          </p:txBody>
        </p:sp>
        <p:sp>
          <p:nvSpPr>
            <p:cNvPr id="5148" name="Line 33"/>
            <p:cNvSpPr>
              <a:spLocks noChangeShapeType="1"/>
            </p:cNvSpPr>
            <p:nvPr/>
          </p:nvSpPr>
          <p:spPr bwMode="auto">
            <a:xfrm>
              <a:off x="140" y="4062"/>
              <a:ext cx="263" cy="0"/>
            </a:xfrm>
            <a:prstGeom prst="line">
              <a:avLst/>
            </a:prstGeom>
            <a:noFill/>
            <a:ln w="25400" cap="rnd">
              <a:solidFill>
                <a:srgbClr val="000000"/>
              </a:solidFill>
              <a:round/>
              <a:headEnd/>
              <a:tailEnd type="triangle" w="med" len="med"/>
            </a:ln>
          </p:spPr>
          <p:txBody>
            <a:bodyPr/>
            <a:lstStyle/>
            <a:p>
              <a:endParaRPr lang="ko-KR" altLang="en-US"/>
            </a:p>
          </p:txBody>
        </p:sp>
        <p:sp>
          <p:nvSpPr>
            <p:cNvPr id="5149" name="Rectangle 34"/>
            <p:cNvSpPr>
              <a:spLocks noChangeArrowheads="1"/>
            </p:cNvSpPr>
            <p:nvPr/>
          </p:nvSpPr>
          <p:spPr bwMode="auto">
            <a:xfrm>
              <a:off x="520" y="4005"/>
              <a:ext cx="978" cy="92"/>
            </a:xfrm>
            <a:prstGeom prst="rect">
              <a:avLst/>
            </a:prstGeom>
            <a:noFill/>
            <a:ln w="9525">
              <a:noFill/>
              <a:miter lim="800000"/>
              <a:headEnd/>
              <a:tailEnd/>
            </a:ln>
          </p:spPr>
          <p:txBody>
            <a:bodyPr wrap="none" lIns="0" tIns="0" rIns="0" bIns="0">
              <a:spAutoFit/>
            </a:bodyPr>
            <a:lstStyle/>
            <a:p>
              <a:pPr eaLnBrk="1" hangingPunct="1">
                <a:lnSpc>
                  <a:spcPct val="100000"/>
                </a:lnSpc>
              </a:pPr>
              <a:r>
                <a:rPr lang="en-US" altLang="ko-KR" sz="1200">
                  <a:solidFill>
                    <a:srgbClr val="000000"/>
                  </a:solidFill>
                  <a:latin typeface="Arial" pitchFamily="34" charset="0"/>
                  <a:ea typeface="굴림" pitchFamily="50" charset="-127"/>
                </a:rPr>
                <a:t>Interfaces specified by this Enabler</a:t>
              </a:r>
              <a:endParaRPr lang="en-US" altLang="ko-KR" sz="1800">
                <a:latin typeface="Arial" pitchFamily="34" charset="0"/>
                <a:ea typeface="굴림" pitchFamily="50" charset="-127"/>
              </a:endParaRPr>
            </a:p>
          </p:txBody>
        </p:sp>
        <p:sp>
          <p:nvSpPr>
            <p:cNvPr id="5150" name="Freeform 35"/>
            <p:cNvSpPr>
              <a:spLocks noEditPoints="1"/>
            </p:cNvSpPr>
            <p:nvPr/>
          </p:nvSpPr>
          <p:spPr bwMode="auto">
            <a:xfrm>
              <a:off x="111" y="3848"/>
              <a:ext cx="297" cy="124"/>
            </a:xfrm>
            <a:custGeom>
              <a:avLst/>
              <a:gdLst>
                <a:gd name="T0" fmla="*/ 7 w 566"/>
                <a:gd name="T1" fmla="*/ 3 h 435"/>
                <a:gd name="T2" fmla="*/ 0 w 566"/>
                <a:gd name="T3" fmla="*/ 3 h 435"/>
                <a:gd name="T4" fmla="*/ 3 w 566"/>
                <a:gd name="T5" fmla="*/ 1 h 435"/>
                <a:gd name="T6" fmla="*/ 7 w 566"/>
                <a:gd name="T7" fmla="*/ 5 h 435"/>
                <a:gd name="T8" fmla="*/ 3 w 566"/>
                <a:gd name="T9" fmla="*/ 7 h 435"/>
                <a:gd name="T10" fmla="*/ 0 w 566"/>
                <a:gd name="T11" fmla="*/ 5 h 435"/>
                <a:gd name="T12" fmla="*/ 7 w 566"/>
                <a:gd name="T13" fmla="*/ 5 h 435"/>
                <a:gd name="T14" fmla="*/ 7 w 566"/>
                <a:gd name="T15" fmla="*/ 9 h 435"/>
                <a:gd name="T16" fmla="*/ 0 w 566"/>
                <a:gd name="T17" fmla="*/ 9 h 435"/>
                <a:gd name="T18" fmla="*/ 3 w 566"/>
                <a:gd name="T19" fmla="*/ 7 h 435"/>
                <a:gd name="T20" fmla="*/ 14 w 566"/>
                <a:gd name="T21" fmla="*/ 9 h 435"/>
                <a:gd name="T22" fmla="*/ 24 w 566"/>
                <a:gd name="T23" fmla="*/ 9 h 435"/>
                <a:gd name="T24" fmla="*/ 14 w 566"/>
                <a:gd name="T25" fmla="*/ 10 h 435"/>
                <a:gd name="T26" fmla="*/ 14 w 566"/>
                <a:gd name="T27" fmla="*/ 9 h 435"/>
                <a:gd name="T28" fmla="*/ 40 w 566"/>
                <a:gd name="T29" fmla="*/ 9 h 435"/>
                <a:gd name="T30" fmla="*/ 40 w 566"/>
                <a:gd name="T31" fmla="*/ 10 h 435"/>
                <a:gd name="T32" fmla="*/ 30 w 566"/>
                <a:gd name="T33" fmla="*/ 9 h 435"/>
                <a:gd name="T34" fmla="*/ 54 w 566"/>
                <a:gd name="T35" fmla="*/ 9 h 435"/>
                <a:gd name="T36" fmla="*/ 63 w 566"/>
                <a:gd name="T37" fmla="*/ 9 h 435"/>
                <a:gd name="T38" fmla="*/ 54 w 566"/>
                <a:gd name="T39" fmla="*/ 10 h 435"/>
                <a:gd name="T40" fmla="*/ 54 w 566"/>
                <a:gd name="T41" fmla="*/ 9 h 435"/>
                <a:gd name="T42" fmla="*/ 79 w 566"/>
                <a:gd name="T43" fmla="*/ 9 h 435"/>
                <a:gd name="T44" fmla="*/ 75 w 566"/>
                <a:gd name="T45" fmla="*/ 9 h 435"/>
                <a:gd name="T46" fmla="*/ 82 w 566"/>
                <a:gd name="T47" fmla="*/ 9 h 435"/>
                <a:gd name="T48" fmla="*/ 79 w 566"/>
                <a:gd name="T49" fmla="*/ 10 h 435"/>
                <a:gd name="T50" fmla="*/ 70 w 566"/>
                <a:gd name="T51" fmla="*/ 9 h 435"/>
                <a:gd name="T52" fmla="*/ 75 w 566"/>
                <a:gd name="T53" fmla="*/ 7 h 435"/>
                <a:gd name="T54" fmla="*/ 79 w 566"/>
                <a:gd name="T55" fmla="*/ 5 h 435"/>
                <a:gd name="T56" fmla="*/ 82 w 566"/>
                <a:gd name="T57" fmla="*/ 7 h 435"/>
                <a:gd name="T58" fmla="*/ 75 w 566"/>
                <a:gd name="T59" fmla="*/ 7 h 435"/>
                <a:gd name="T60" fmla="*/ 75 w 566"/>
                <a:gd name="T61" fmla="*/ 3 h 435"/>
                <a:gd name="T62" fmla="*/ 82 w 566"/>
                <a:gd name="T63" fmla="*/ 3 h 435"/>
                <a:gd name="T64" fmla="*/ 79 w 566"/>
                <a:gd name="T65" fmla="*/ 5 h 435"/>
                <a:gd name="T66" fmla="*/ 75 w 566"/>
                <a:gd name="T67" fmla="*/ 1 h 435"/>
                <a:gd name="T68" fmla="*/ 79 w 566"/>
                <a:gd name="T69" fmla="*/ 1 h 435"/>
                <a:gd name="T70" fmla="*/ 70 w 566"/>
                <a:gd name="T71" fmla="*/ 1 h 435"/>
                <a:gd name="T72" fmla="*/ 79 w 566"/>
                <a:gd name="T73" fmla="*/ 0 h 435"/>
                <a:gd name="T74" fmla="*/ 82 w 566"/>
                <a:gd name="T75" fmla="*/ 1 h 435"/>
                <a:gd name="T76" fmla="*/ 75 w 566"/>
                <a:gd name="T77" fmla="*/ 1 h 435"/>
                <a:gd name="T78" fmla="*/ 53 w 566"/>
                <a:gd name="T79" fmla="*/ 1 h 435"/>
                <a:gd name="T80" fmla="*/ 53 w 566"/>
                <a:gd name="T81" fmla="*/ 0 h 435"/>
                <a:gd name="T82" fmla="*/ 63 w 566"/>
                <a:gd name="T83" fmla="*/ 1 h 435"/>
                <a:gd name="T84" fmla="*/ 40 w 566"/>
                <a:gd name="T85" fmla="*/ 1 h 435"/>
                <a:gd name="T86" fmla="*/ 30 w 566"/>
                <a:gd name="T87" fmla="*/ 1 h 435"/>
                <a:gd name="T88" fmla="*/ 40 w 566"/>
                <a:gd name="T89" fmla="*/ 0 h 435"/>
                <a:gd name="T90" fmla="*/ 40 w 566"/>
                <a:gd name="T91" fmla="*/ 1 h 435"/>
                <a:gd name="T92" fmla="*/ 13 w 566"/>
                <a:gd name="T93" fmla="*/ 1 h 435"/>
                <a:gd name="T94" fmla="*/ 13 w 566"/>
                <a:gd name="T95" fmla="*/ 0 h 435"/>
                <a:gd name="T96" fmla="*/ 23 w 566"/>
                <a:gd name="T97" fmla="*/ 1 h 4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66"/>
                <a:gd name="T148" fmla="*/ 0 h 435"/>
                <a:gd name="T149" fmla="*/ 566 w 566"/>
                <a:gd name="T150" fmla="*/ 435 h 43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66" h="435">
                  <a:moveTo>
                    <a:pt x="46" y="69"/>
                  </a:moveTo>
                  <a:lnTo>
                    <a:pt x="46" y="115"/>
                  </a:lnTo>
                  <a:cubicBezTo>
                    <a:pt x="46" y="128"/>
                    <a:pt x="36" y="138"/>
                    <a:pt x="23" y="138"/>
                  </a:cubicBezTo>
                  <a:cubicBezTo>
                    <a:pt x="10" y="138"/>
                    <a:pt x="0" y="128"/>
                    <a:pt x="0" y="115"/>
                  </a:cubicBezTo>
                  <a:lnTo>
                    <a:pt x="0" y="69"/>
                  </a:lnTo>
                  <a:cubicBezTo>
                    <a:pt x="0" y="56"/>
                    <a:pt x="10" y="46"/>
                    <a:pt x="23" y="46"/>
                  </a:cubicBezTo>
                  <a:cubicBezTo>
                    <a:pt x="36" y="46"/>
                    <a:pt x="46" y="56"/>
                    <a:pt x="46" y="69"/>
                  </a:cubicBezTo>
                  <a:close/>
                  <a:moveTo>
                    <a:pt x="46" y="207"/>
                  </a:moveTo>
                  <a:lnTo>
                    <a:pt x="46" y="253"/>
                  </a:lnTo>
                  <a:cubicBezTo>
                    <a:pt x="46" y="266"/>
                    <a:pt x="36" y="276"/>
                    <a:pt x="23" y="276"/>
                  </a:cubicBezTo>
                  <a:cubicBezTo>
                    <a:pt x="10" y="276"/>
                    <a:pt x="0" y="266"/>
                    <a:pt x="0" y="253"/>
                  </a:cubicBezTo>
                  <a:lnTo>
                    <a:pt x="0" y="207"/>
                  </a:lnTo>
                  <a:cubicBezTo>
                    <a:pt x="0" y="194"/>
                    <a:pt x="10" y="184"/>
                    <a:pt x="23" y="184"/>
                  </a:cubicBezTo>
                  <a:cubicBezTo>
                    <a:pt x="36" y="184"/>
                    <a:pt x="46" y="194"/>
                    <a:pt x="46" y="207"/>
                  </a:cubicBezTo>
                  <a:close/>
                  <a:moveTo>
                    <a:pt x="46" y="345"/>
                  </a:moveTo>
                  <a:lnTo>
                    <a:pt x="46" y="391"/>
                  </a:lnTo>
                  <a:cubicBezTo>
                    <a:pt x="46" y="404"/>
                    <a:pt x="36" y="414"/>
                    <a:pt x="23" y="414"/>
                  </a:cubicBezTo>
                  <a:cubicBezTo>
                    <a:pt x="10" y="414"/>
                    <a:pt x="0" y="404"/>
                    <a:pt x="0" y="391"/>
                  </a:cubicBezTo>
                  <a:lnTo>
                    <a:pt x="0" y="345"/>
                  </a:lnTo>
                  <a:cubicBezTo>
                    <a:pt x="0" y="332"/>
                    <a:pt x="10" y="322"/>
                    <a:pt x="23" y="322"/>
                  </a:cubicBezTo>
                  <a:cubicBezTo>
                    <a:pt x="36" y="322"/>
                    <a:pt x="46" y="332"/>
                    <a:pt x="46" y="345"/>
                  </a:cubicBezTo>
                  <a:close/>
                  <a:moveTo>
                    <a:pt x="94" y="389"/>
                  </a:moveTo>
                  <a:lnTo>
                    <a:pt x="140" y="389"/>
                  </a:lnTo>
                  <a:cubicBezTo>
                    <a:pt x="153" y="389"/>
                    <a:pt x="163" y="400"/>
                    <a:pt x="163" y="412"/>
                  </a:cubicBezTo>
                  <a:cubicBezTo>
                    <a:pt x="163" y="425"/>
                    <a:pt x="153" y="435"/>
                    <a:pt x="140" y="435"/>
                  </a:cubicBezTo>
                  <a:lnTo>
                    <a:pt x="94" y="435"/>
                  </a:lnTo>
                  <a:cubicBezTo>
                    <a:pt x="81" y="435"/>
                    <a:pt x="71" y="425"/>
                    <a:pt x="71" y="412"/>
                  </a:cubicBezTo>
                  <a:cubicBezTo>
                    <a:pt x="71" y="400"/>
                    <a:pt x="81" y="389"/>
                    <a:pt x="94" y="389"/>
                  </a:cubicBezTo>
                  <a:close/>
                  <a:moveTo>
                    <a:pt x="232" y="389"/>
                  </a:moveTo>
                  <a:lnTo>
                    <a:pt x="278" y="389"/>
                  </a:lnTo>
                  <a:cubicBezTo>
                    <a:pt x="291" y="389"/>
                    <a:pt x="301" y="400"/>
                    <a:pt x="301" y="412"/>
                  </a:cubicBezTo>
                  <a:cubicBezTo>
                    <a:pt x="301" y="425"/>
                    <a:pt x="291" y="435"/>
                    <a:pt x="278" y="435"/>
                  </a:cubicBezTo>
                  <a:lnTo>
                    <a:pt x="232" y="435"/>
                  </a:lnTo>
                  <a:cubicBezTo>
                    <a:pt x="220" y="435"/>
                    <a:pt x="209" y="425"/>
                    <a:pt x="209" y="412"/>
                  </a:cubicBezTo>
                  <a:cubicBezTo>
                    <a:pt x="209" y="400"/>
                    <a:pt x="220" y="389"/>
                    <a:pt x="232" y="389"/>
                  </a:cubicBezTo>
                  <a:close/>
                  <a:moveTo>
                    <a:pt x="371" y="389"/>
                  </a:moveTo>
                  <a:lnTo>
                    <a:pt x="417" y="389"/>
                  </a:lnTo>
                  <a:cubicBezTo>
                    <a:pt x="429" y="389"/>
                    <a:pt x="440" y="400"/>
                    <a:pt x="440" y="412"/>
                  </a:cubicBezTo>
                  <a:cubicBezTo>
                    <a:pt x="440" y="425"/>
                    <a:pt x="429" y="435"/>
                    <a:pt x="417" y="435"/>
                  </a:cubicBezTo>
                  <a:lnTo>
                    <a:pt x="371" y="435"/>
                  </a:lnTo>
                  <a:cubicBezTo>
                    <a:pt x="358" y="435"/>
                    <a:pt x="348" y="425"/>
                    <a:pt x="348" y="412"/>
                  </a:cubicBezTo>
                  <a:cubicBezTo>
                    <a:pt x="348" y="400"/>
                    <a:pt x="358" y="389"/>
                    <a:pt x="371" y="389"/>
                  </a:cubicBezTo>
                  <a:close/>
                  <a:moveTo>
                    <a:pt x="509" y="389"/>
                  </a:moveTo>
                  <a:lnTo>
                    <a:pt x="543" y="389"/>
                  </a:lnTo>
                  <a:lnTo>
                    <a:pt x="520" y="412"/>
                  </a:lnTo>
                  <a:lnTo>
                    <a:pt x="520" y="400"/>
                  </a:lnTo>
                  <a:cubicBezTo>
                    <a:pt x="520" y="388"/>
                    <a:pt x="530" y="377"/>
                    <a:pt x="543" y="377"/>
                  </a:cubicBezTo>
                  <a:cubicBezTo>
                    <a:pt x="555" y="377"/>
                    <a:pt x="566" y="388"/>
                    <a:pt x="566" y="400"/>
                  </a:cubicBezTo>
                  <a:lnTo>
                    <a:pt x="566" y="412"/>
                  </a:lnTo>
                  <a:cubicBezTo>
                    <a:pt x="566" y="425"/>
                    <a:pt x="555" y="435"/>
                    <a:pt x="543" y="435"/>
                  </a:cubicBezTo>
                  <a:lnTo>
                    <a:pt x="509" y="435"/>
                  </a:lnTo>
                  <a:cubicBezTo>
                    <a:pt x="496" y="435"/>
                    <a:pt x="486" y="425"/>
                    <a:pt x="486" y="412"/>
                  </a:cubicBezTo>
                  <a:cubicBezTo>
                    <a:pt x="486" y="400"/>
                    <a:pt x="496" y="389"/>
                    <a:pt x="509" y="389"/>
                  </a:cubicBezTo>
                  <a:close/>
                  <a:moveTo>
                    <a:pt x="520" y="308"/>
                  </a:moveTo>
                  <a:lnTo>
                    <a:pt x="520" y="262"/>
                  </a:lnTo>
                  <a:cubicBezTo>
                    <a:pt x="520" y="249"/>
                    <a:pt x="530" y="239"/>
                    <a:pt x="543" y="239"/>
                  </a:cubicBezTo>
                  <a:cubicBezTo>
                    <a:pt x="555" y="239"/>
                    <a:pt x="566" y="249"/>
                    <a:pt x="566" y="262"/>
                  </a:cubicBezTo>
                  <a:lnTo>
                    <a:pt x="566" y="308"/>
                  </a:lnTo>
                  <a:cubicBezTo>
                    <a:pt x="566" y="321"/>
                    <a:pt x="555" y="331"/>
                    <a:pt x="543" y="331"/>
                  </a:cubicBezTo>
                  <a:cubicBezTo>
                    <a:pt x="530" y="331"/>
                    <a:pt x="520" y="321"/>
                    <a:pt x="520" y="308"/>
                  </a:cubicBezTo>
                  <a:close/>
                  <a:moveTo>
                    <a:pt x="520" y="170"/>
                  </a:moveTo>
                  <a:lnTo>
                    <a:pt x="520" y="124"/>
                  </a:lnTo>
                  <a:cubicBezTo>
                    <a:pt x="520" y="111"/>
                    <a:pt x="530" y="101"/>
                    <a:pt x="543" y="101"/>
                  </a:cubicBezTo>
                  <a:cubicBezTo>
                    <a:pt x="555" y="101"/>
                    <a:pt x="566" y="111"/>
                    <a:pt x="566" y="124"/>
                  </a:cubicBezTo>
                  <a:lnTo>
                    <a:pt x="566" y="170"/>
                  </a:lnTo>
                  <a:cubicBezTo>
                    <a:pt x="566" y="183"/>
                    <a:pt x="555" y="193"/>
                    <a:pt x="543" y="193"/>
                  </a:cubicBezTo>
                  <a:cubicBezTo>
                    <a:pt x="530" y="193"/>
                    <a:pt x="520" y="183"/>
                    <a:pt x="520" y="170"/>
                  </a:cubicBezTo>
                  <a:close/>
                  <a:moveTo>
                    <a:pt x="520" y="32"/>
                  </a:moveTo>
                  <a:lnTo>
                    <a:pt x="520" y="23"/>
                  </a:lnTo>
                  <a:lnTo>
                    <a:pt x="543" y="46"/>
                  </a:lnTo>
                  <a:lnTo>
                    <a:pt x="506" y="46"/>
                  </a:lnTo>
                  <a:cubicBezTo>
                    <a:pt x="493" y="46"/>
                    <a:pt x="483" y="35"/>
                    <a:pt x="483" y="23"/>
                  </a:cubicBezTo>
                  <a:cubicBezTo>
                    <a:pt x="483" y="10"/>
                    <a:pt x="493" y="0"/>
                    <a:pt x="506" y="0"/>
                  </a:cubicBezTo>
                  <a:lnTo>
                    <a:pt x="543" y="0"/>
                  </a:lnTo>
                  <a:cubicBezTo>
                    <a:pt x="555" y="0"/>
                    <a:pt x="566" y="10"/>
                    <a:pt x="566" y="23"/>
                  </a:cubicBezTo>
                  <a:lnTo>
                    <a:pt x="566" y="32"/>
                  </a:lnTo>
                  <a:cubicBezTo>
                    <a:pt x="566" y="44"/>
                    <a:pt x="555" y="55"/>
                    <a:pt x="543" y="55"/>
                  </a:cubicBezTo>
                  <a:cubicBezTo>
                    <a:pt x="530" y="55"/>
                    <a:pt x="520" y="44"/>
                    <a:pt x="520" y="32"/>
                  </a:cubicBezTo>
                  <a:close/>
                  <a:moveTo>
                    <a:pt x="414" y="46"/>
                  </a:moveTo>
                  <a:lnTo>
                    <a:pt x="367" y="46"/>
                  </a:lnTo>
                  <a:cubicBezTo>
                    <a:pt x="355" y="46"/>
                    <a:pt x="344" y="35"/>
                    <a:pt x="344" y="23"/>
                  </a:cubicBezTo>
                  <a:cubicBezTo>
                    <a:pt x="344" y="10"/>
                    <a:pt x="355" y="0"/>
                    <a:pt x="367" y="0"/>
                  </a:cubicBezTo>
                  <a:lnTo>
                    <a:pt x="414" y="0"/>
                  </a:lnTo>
                  <a:cubicBezTo>
                    <a:pt x="426" y="0"/>
                    <a:pt x="437" y="10"/>
                    <a:pt x="437" y="23"/>
                  </a:cubicBezTo>
                  <a:cubicBezTo>
                    <a:pt x="437" y="35"/>
                    <a:pt x="426" y="46"/>
                    <a:pt x="414" y="46"/>
                  </a:cubicBezTo>
                  <a:close/>
                  <a:moveTo>
                    <a:pt x="275" y="46"/>
                  </a:moveTo>
                  <a:lnTo>
                    <a:pt x="229" y="46"/>
                  </a:lnTo>
                  <a:cubicBezTo>
                    <a:pt x="216" y="46"/>
                    <a:pt x="206" y="35"/>
                    <a:pt x="206" y="23"/>
                  </a:cubicBezTo>
                  <a:cubicBezTo>
                    <a:pt x="206" y="10"/>
                    <a:pt x="216" y="0"/>
                    <a:pt x="229" y="0"/>
                  </a:cubicBezTo>
                  <a:lnTo>
                    <a:pt x="275" y="0"/>
                  </a:lnTo>
                  <a:cubicBezTo>
                    <a:pt x="288" y="0"/>
                    <a:pt x="298" y="10"/>
                    <a:pt x="298" y="23"/>
                  </a:cubicBezTo>
                  <a:cubicBezTo>
                    <a:pt x="298" y="35"/>
                    <a:pt x="288" y="46"/>
                    <a:pt x="275" y="46"/>
                  </a:cubicBezTo>
                  <a:close/>
                  <a:moveTo>
                    <a:pt x="137" y="46"/>
                  </a:moveTo>
                  <a:lnTo>
                    <a:pt x="91" y="46"/>
                  </a:lnTo>
                  <a:cubicBezTo>
                    <a:pt x="78" y="46"/>
                    <a:pt x="68" y="35"/>
                    <a:pt x="68" y="23"/>
                  </a:cubicBezTo>
                  <a:cubicBezTo>
                    <a:pt x="68" y="10"/>
                    <a:pt x="78" y="0"/>
                    <a:pt x="91" y="0"/>
                  </a:cubicBezTo>
                  <a:lnTo>
                    <a:pt x="137" y="0"/>
                  </a:lnTo>
                  <a:cubicBezTo>
                    <a:pt x="150" y="0"/>
                    <a:pt x="160" y="10"/>
                    <a:pt x="160" y="23"/>
                  </a:cubicBezTo>
                  <a:cubicBezTo>
                    <a:pt x="160" y="35"/>
                    <a:pt x="150" y="46"/>
                    <a:pt x="137" y="46"/>
                  </a:cubicBezTo>
                  <a:close/>
                </a:path>
              </a:pathLst>
            </a:custGeom>
            <a:solidFill>
              <a:srgbClr val="000000"/>
            </a:solidFill>
            <a:ln w="12700" cap="flat">
              <a:solidFill>
                <a:srgbClr val="000000"/>
              </a:solidFill>
              <a:prstDash val="solid"/>
              <a:bevel/>
              <a:headEnd/>
              <a:tailEnd/>
            </a:ln>
          </p:spPr>
          <p:txBody>
            <a:bodyPr/>
            <a:lstStyle/>
            <a:p>
              <a:endParaRPr lang="ko-KR" altLang="en-US"/>
            </a:p>
          </p:txBody>
        </p:sp>
        <p:sp>
          <p:nvSpPr>
            <p:cNvPr id="5151" name="Rectangle 39"/>
            <p:cNvSpPr>
              <a:spLocks noChangeArrowheads="1"/>
            </p:cNvSpPr>
            <p:nvPr/>
          </p:nvSpPr>
          <p:spPr bwMode="auto">
            <a:xfrm>
              <a:off x="123" y="3688"/>
              <a:ext cx="273" cy="111"/>
            </a:xfrm>
            <a:prstGeom prst="rect">
              <a:avLst/>
            </a:prstGeom>
            <a:noFill/>
            <a:ln w="25400" cap="rnd">
              <a:solidFill>
                <a:srgbClr val="000000"/>
              </a:solidFill>
              <a:round/>
              <a:headEnd/>
              <a:tailEnd/>
            </a:ln>
          </p:spPr>
          <p:txBody>
            <a:bodyPr/>
            <a:lstStyle/>
            <a:p>
              <a:endParaRPr lang="it-IT"/>
            </a:p>
          </p:txBody>
        </p:sp>
        <p:sp>
          <p:nvSpPr>
            <p:cNvPr id="5152" name="Rectangle 40"/>
            <p:cNvSpPr>
              <a:spLocks noChangeArrowheads="1"/>
            </p:cNvSpPr>
            <p:nvPr/>
          </p:nvSpPr>
          <p:spPr bwMode="auto">
            <a:xfrm>
              <a:off x="510" y="3688"/>
              <a:ext cx="1289" cy="146"/>
            </a:xfrm>
            <a:prstGeom prst="rect">
              <a:avLst/>
            </a:prstGeom>
            <a:noFill/>
            <a:ln w="9525">
              <a:noFill/>
              <a:miter lim="800000"/>
              <a:headEnd/>
              <a:tailEnd/>
            </a:ln>
          </p:spPr>
          <p:txBody>
            <a:bodyPr wrap="none" lIns="0" tIns="0" rIns="0" bIns="0">
              <a:spAutoFit/>
            </a:bodyPr>
            <a:lstStyle/>
            <a:p>
              <a:pPr eaLnBrk="1" hangingPunct="1">
                <a:lnSpc>
                  <a:spcPct val="100000"/>
                </a:lnSpc>
              </a:pPr>
              <a:r>
                <a:rPr lang="en-US" altLang="ko-KR" sz="1200">
                  <a:solidFill>
                    <a:srgbClr val="000000"/>
                  </a:solidFill>
                  <a:latin typeface="Arial" pitchFamily="34" charset="0"/>
                  <a:ea typeface="굴림" pitchFamily="50" charset="-127"/>
                </a:rPr>
                <a:t>Components specified by this Enabler</a:t>
              </a:r>
              <a:endParaRPr lang="en-US" altLang="ko-KR" sz="1800">
                <a:latin typeface="Arial" pitchFamily="34" charset="0"/>
                <a:ea typeface="굴림" pitchFamily="50" charset="-127"/>
              </a:endParaRPr>
            </a:p>
          </p:txBody>
        </p:sp>
        <p:sp>
          <p:nvSpPr>
            <p:cNvPr id="5153" name="Line 41"/>
            <p:cNvSpPr>
              <a:spLocks noChangeShapeType="1"/>
            </p:cNvSpPr>
            <p:nvPr/>
          </p:nvSpPr>
          <p:spPr bwMode="auto">
            <a:xfrm>
              <a:off x="140" y="4159"/>
              <a:ext cx="263" cy="0"/>
            </a:xfrm>
            <a:prstGeom prst="line">
              <a:avLst/>
            </a:prstGeom>
            <a:noFill/>
            <a:ln w="25400">
              <a:solidFill>
                <a:srgbClr val="000000"/>
              </a:solidFill>
              <a:prstDash val="sysDot"/>
              <a:round/>
              <a:headEnd/>
              <a:tailEnd type="triangle" w="med" len="med"/>
            </a:ln>
          </p:spPr>
          <p:txBody>
            <a:bodyPr/>
            <a:lstStyle/>
            <a:p>
              <a:endParaRPr lang="ko-KR" altLang="en-US"/>
            </a:p>
          </p:txBody>
        </p:sp>
      </p:grpSp>
      <p:sp>
        <p:nvSpPr>
          <p:cNvPr id="6149" name="Rettangolo 9"/>
          <p:cNvSpPr>
            <a:spLocks noChangeArrowheads="1"/>
          </p:cNvSpPr>
          <p:nvPr/>
        </p:nvSpPr>
        <p:spPr bwMode="auto">
          <a:xfrm>
            <a:off x="1495052" y="2565400"/>
            <a:ext cx="1409700" cy="857250"/>
          </a:xfrm>
          <a:prstGeom prst="rect">
            <a:avLst/>
          </a:prstGeom>
          <a:noFill/>
          <a:ln w="12700" algn="ctr">
            <a:solidFill>
              <a:schemeClr val="tx1"/>
            </a:solidFill>
            <a:round/>
            <a:headEnd/>
            <a:tailEnd/>
          </a:ln>
        </p:spPr>
        <p:txBody>
          <a:bodyPr anchor="ctr"/>
          <a:lstStyle/>
          <a:p>
            <a:pPr algn="ctr">
              <a:defRPr/>
            </a:pPr>
            <a:r>
              <a:rPr lang="it-IT" dirty="0" smtClean="0">
                <a:latin typeface="+mn-lt"/>
              </a:rPr>
              <a:t>MSN </a:t>
            </a:r>
            <a:r>
              <a:rPr lang="it-IT" dirty="0">
                <a:latin typeface="+mn-lt"/>
              </a:rPr>
              <a:t>Client</a:t>
            </a:r>
          </a:p>
        </p:txBody>
      </p:sp>
      <p:sp>
        <p:nvSpPr>
          <p:cNvPr id="6150" name="Rettangolo 10"/>
          <p:cNvSpPr>
            <a:spLocks noChangeArrowheads="1"/>
          </p:cNvSpPr>
          <p:nvPr/>
        </p:nvSpPr>
        <p:spPr bwMode="auto">
          <a:xfrm>
            <a:off x="4289052" y="2546350"/>
            <a:ext cx="1701800" cy="895350"/>
          </a:xfrm>
          <a:prstGeom prst="rect">
            <a:avLst/>
          </a:prstGeom>
          <a:noFill/>
          <a:ln w="12700" algn="ctr">
            <a:solidFill>
              <a:schemeClr val="tx1"/>
            </a:solidFill>
            <a:round/>
            <a:headEnd/>
            <a:tailEnd/>
          </a:ln>
        </p:spPr>
        <p:txBody>
          <a:bodyPr anchor="ctr"/>
          <a:lstStyle/>
          <a:p>
            <a:pPr algn="ctr">
              <a:defRPr/>
            </a:pPr>
            <a:r>
              <a:rPr lang="it-IT" dirty="0" smtClean="0">
                <a:latin typeface="+mn-lt"/>
              </a:rPr>
              <a:t>MSN </a:t>
            </a:r>
            <a:endParaRPr lang="it-IT" dirty="0">
              <a:latin typeface="+mn-lt"/>
            </a:endParaRPr>
          </a:p>
          <a:p>
            <a:pPr algn="ctr">
              <a:defRPr/>
            </a:pPr>
            <a:r>
              <a:rPr lang="it-IT" dirty="0">
                <a:latin typeface="+mn-lt"/>
              </a:rPr>
              <a:t>Server</a:t>
            </a:r>
          </a:p>
        </p:txBody>
      </p:sp>
      <p:cxnSp>
        <p:nvCxnSpPr>
          <p:cNvPr id="5127" name="Connettore 2 13"/>
          <p:cNvCxnSpPr>
            <a:cxnSpLocks noChangeShapeType="1"/>
          </p:cNvCxnSpPr>
          <p:nvPr/>
        </p:nvCxnSpPr>
        <p:spPr bwMode="auto">
          <a:xfrm>
            <a:off x="2904752" y="3136900"/>
            <a:ext cx="1384300" cy="0"/>
          </a:xfrm>
          <a:prstGeom prst="straightConnector1">
            <a:avLst/>
          </a:prstGeom>
          <a:noFill/>
          <a:ln w="12700" algn="ctr">
            <a:solidFill>
              <a:schemeClr val="tx1"/>
            </a:solidFill>
            <a:round/>
            <a:headEnd/>
            <a:tailEnd type="arrow" w="med" len="med"/>
          </a:ln>
        </p:spPr>
      </p:cxnSp>
      <p:cxnSp>
        <p:nvCxnSpPr>
          <p:cNvPr id="5128" name="Connettore 2 16"/>
          <p:cNvCxnSpPr>
            <a:cxnSpLocks noChangeShapeType="1"/>
          </p:cNvCxnSpPr>
          <p:nvPr/>
        </p:nvCxnSpPr>
        <p:spPr bwMode="auto">
          <a:xfrm>
            <a:off x="2904752" y="2832100"/>
            <a:ext cx="1384300" cy="0"/>
          </a:xfrm>
          <a:prstGeom prst="straightConnector1">
            <a:avLst/>
          </a:prstGeom>
          <a:noFill/>
          <a:ln w="12700" algn="ctr">
            <a:solidFill>
              <a:schemeClr val="tx1"/>
            </a:solidFill>
            <a:round/>
            <a:headEnd type="arrow" w="med" len="med"/>
            <a:tailEnd/>
          </a:ln>
        </p:spPr>
      </p:cxnSp>
      <p:sp>
        <p:nvSpPr>
          <p:cNvPr id="6153" name="Rettangolo 17"/>
          <p:cNvSpPr>
            <a:spLocks noChangeArrowheads="1"/>
          </p:cNvSpPr>
          <p:nvPr/>
        </p:nvSpPr>
        <p:spPr bwMode="auto">
          <a:xfrm>
            <a:off x="1176337" y="4154961"/>
            <a:ext cx="2057399" cy="603250"/>
          </a:xfrm>
          <a:prstGeom prst="rect">
            <a:avLst/>
          </a:prstGeom>
          <a:noFill/>
          <a:ln w="12700" algn="ctr">
            <a:solidFill>
              <a:schemeClr val="tx1"/>
            </a:solidFill>
            <a:prstDash val="dash"/>
            <a:round/>
            <a:headEnd/>
            <a:tailEnd/>
          </a:ln>
        </p:spPr>
        <p:txBody>
          <a:bodyPr/>
          <a:lstStyle/>
          <a:p>
            <a:pPr algn="ctr"/>
            <a:r>
              <a:rPr lang="en-US" sz="1800" dirty="0" smtClean="0">
                <a:latin typeface="Arial Narrow" pitchFamily="34" charset="0"/>
              </a:rPr>
              <a:t>Other  enabler clients, Device Capabilities</a:t>
            </a:r>
            <a:endParaRPr lang="it-IT" sz="1800" dirty="0">
              <a:latin typeface="Arial Narrow" pitchFamily="34" charset="0"/>
            </a:endParaRPr>
          </a:p>
        </p:txBody>
      </p:sp>
      <p:cxnSp>
        <p:nvCxnSpPr>
          <p:cNvPr id="5130" name="Connettore 2 18"/>
          <p:cNvCxnSpPr>
            <a:cxnSpLocks noChangeShapeType="1"/>
            <a:stCxn id="6153" idx="0"/>
            <a:endCxn id="6149" idx="2"/>
          </p:cNvCxnSpPr>
          <p:nvPr/>
        </p:nvCxnSpPr>
        <p:spPr bwMode="auto">
          <a:xfrm rot="16200000" flipV="1">
            <a:off x="1836315" y="3786238"/>
            <a:ext cx="732311" cy="5135"/>
          </a:xfrm>
          <a:prstGeom prst="straightConnector1">
            <a:avLst/>
          </a:prstGeom>
          <a:noFill/>
          <a:ln w="12700" algn="ctr">
            <a:solidFill>
              <a:schemeClr val="tx1"/>
            </a:solidFill>
            <a:prstDash val="dash"/>
            <a:round/>
            <a:headEnd type="arrow" w="med" len="med"/>
            <a:tailEnd/>
          </a:ln>
        </p:spPr>
      </p:cxnSp>
      <p:sp>
        <p:nvSpPr>
          <p:cNvPr id="6155" name="Rettangolo 19"/>
          <p:cNvSpPr>
            <a:spLocks noChangeArrowheads="1"/>
          </p:cNvSpPr>
          <p:nvPr/>
        </p:nvSpPr>
        <p:spPr bwMode="auto">
          <a:xfrm>
            <a:off x="3995427" y="4132613"/>
            <a:ext cx="2286000" cy="533400"/>
          </a:xfrm>
          <a:prstGeom prst="rect">
            <a:avLst/>
          </a:prstGeom>
          <a:noFill/>
          <a:ln w="12700" algn="ctr">
            <a:solidFill>
              <a:schemeClr val="tx1"/>
            </a:solidFill>
            <a:prstDash val="dash"/>
            <a:round/>
            <a:headEnd/>
            <a:tailEnd/>
          </a:ln>
        </p:spPr>
        <p:txBody>
          <a:bodyPr/>
          <a:lstStyle/>
          <a:p>
            <a:pPr algn="ctr">
              <a:defRPr/>
            </a:pPr>
            <a:r>
              <a:rPr lang="it-IT" sz="1900" dirty="0">
                <a:latin typeface="+mn-lt"/>
              </a:rPr>
              <a:t>SP </a:t>
            </a:r>
            <a:r>
              <a:rPr lang="it-IT" sz="1900" dirty="0" err="1">
                <a:latin typeface="+mn-lt"/>
              </a:rPr>
              <a:t>Resources</a:t>
            </a:r>
            <a:r>
              <a:rPr lang="it-IT" sz="1900" dirty="0">
                <a:latin typeface="+mn-lt"/>
              </a:rPr>
              <a:t> on the Network</a:t>
            </a:r>
          </a:p>
        </p:txBody>
      </p:sp>
      <p:sp>
        <p:nvSpPr>
          <p:cNvPr id="6156" name="Rettangolo 20"/>
          <p:cNvSpPr>
            <a:spLocks noChangeArrowheads="1"/>
          </p:cNvSpPr>
          <p:nvPr/>
        </p:nvSpPr>
        <p:spPr bwMode="auto">
          <a:xfrm>
            <a:off x="4085851" y="1301750"/>
            <a:ext cx="2057400" cy="685800"/>
          </a:xfrm>
          <a:prstGeom prst="rect">
            <a:avLst/>
          </a:prstGeom>
          <a:noFill/>
          <a:ln w="12700" algn="ctr">
            <a:solidFill>
              <a:schemeClr val="tx1"/>
            </a:solidFill>
            <a:prstDash val="dash"/>
            <a:round/>
            <a:headEnd/>
            <a:tailEnd/>
          </a:ln>
        </p:spPr>
        <p:txBody>
          <a:bodyPr anchor="ctr"/>
          <a:lstStyle/>
          <a:p>
            <a:pPr algn="ctr">
              <a:defRPr/>
            </a:pPr>
            <a:r>
              <a:rPr lang="it-IT" sz="1900" dirty="0" smtClean="0">
                <a:latin typeface="+mn-lt"/>
              </a:rPr>
              <a:t>MSN</a:t>
            </a:r>
          </a:p>
          <a:p>
            <a:pPr algn="ctr">
              <a:defRPr/>
            </a:pPr>
            <a:r>
              <a:rPr lang="it-IT" sz="1900" dirty="0" smtClean="0">
                <a:latin typeface="+mn-lt"/>
              </a:rPr>
              <a:t>3rd party application</a:t>
            </a:r>
            <a:endParaRPr lang="it-IT" sz="1900" dirty="0">
              <a:latin typeface="+mn-lt"/>
            </a:endParaRPr>
          </a:p>
        </p:txBody>
      </p:sp>
      <p:cxnSp>
        <p:nvCxnSpPr>
          <p:cNvPr id="5133" name="Connettore 2 24"/>
          <p:cNvCxnSpPr>
            <a:cxnSpLocks noChangeShapeType="1"/>
          </p:cNvCxnSpPr>
          <p:nvPr/>
        </p:nvCxnSpPr>
        <p:spPr bwMode="auto">
          <a:xfrm flipV="1">
            <a:off x="5076452" y="1993900"/>
            <a:ext cx="0" cy="552450"/>
          </a:xfrm>
          <a:prstGeom prst="straightConnector1">
            <a:avLst/>
          </a:prstGeom>
          <a:noFill/>
          <a:ln w="12700" algn="ctr">
            <a:solidFill>
              <a:schemeClr val="tx1"/>
            </a:solidFill>
            <a:round/>
            <a:headEnd type="arrow" w="med" len="med"/>
            <a:tailEnd/>
          </a:ln>
        </p:spPr>
      </p:cxnSp>
      <p:cxnSp>
        <p:nvCxnSpPr>
          <p:cNvPr id="5134" name="Connettore 2 32"/>
          <p:cNvCxnSpPr>
            <a:cxnSpLocks noChangeShapeType="1"/>
            <a:stCxn id="6155" idx="0"/>
            <a:endCxn id="6150" idx="2"/>
          </p:cNvCxnSpPr>
          <p:nvPr/>
        </p:nvCxnSpPr>
        <p:spPr bwMode="auto">
          <a:xfrm rot="5400000" flipH="1" flipV="1">
            <a:off x="4793733" y="3786395"/>
            <a:ext cx="690913" cy="1525"/>
          </a:xfrm>
          <a:prstGeom prst="straightConnector1">
            <a:avLst/>
          </a:prstGeom>
          <a:noFill/>
          <a:ln w="12700" algn="ctr">
            <a:solidFill>
              <a:schemeClr val="tx1"/>
            </a:solidFill>
            <a:prstDash val="dash"/>
            <a:round/>
            <a:headEnd type="arrow" w="med" len="med"/>
            <a:tailEnd/>
          </a:ln>
        </p:spPr>
      </p:cxnSp>
      <p:sp>
        <p:nvSpPr>
          <p:cNvPr id="6159" name="Rettangolo 15"/>
          <p:cNvSpPr>
            <a:spLocks noChangeArrowheads="1"/>
          </p:cNvSpPr>
          <p:nvPr/>
        </p:nvSpPr>
        <p:spPr bwMode="auto">
          <a:xfrm>
            <a:off x="1290201" y="1319976"/>
            <a:ext cx="1828800" cy="685800"/>
          </a:xfrm>
          <a:prstGeom prst="rect">
            <a:avLst/>
          </a:prstGeom>
          <a:noFill/>
          <a:ln w="12700" algn="ctr">
            <a:solidFill>
              <a:schemeClr val="tx1"/>
            </a:solidFill>
            <a:prstDash val="dash"/>
            <a:round/>
            <a:headEnd/>
            <a:tailEnd/>
          </a:ln>
        </p:spPr>
        <p:txBody>
          <a:bodyPr anchor="ctr"/>
          <a:lstStyle/>
          <a:p>
            <a:pPr algn="ctr">
              <a:defRPr/>
            </a:pPr>
            <a:r>
              <a:rPr lang="it-IT" sz="1800" dirty="0" smtClean="0">
                <a:latin typeface="+mn-lt"/>
              </a:rPr>
              <a:t>MSN</a:t>
            </a:r>
          </a:p>
          <a:p>
            <a:pPr algn="ctr">
              <a:defRPr/>
            </a:pPr>
            <a:r>
              <a:rPr lang="it-IT" sz="1800" dirty="0" smtClean="0">
                <a:latin typeface="+mn-lt"/>
              </a:rPr>
              <a:t>device applications</a:t>
            </a:r>
            <a:endParaRPr lang="it-IT" sz="1800" dirty="0">
              <a:latin typeface="+mn-lt"/>
            </a:endParaRPr>
          </a:p>
        </p:txBody>
      </p:sp>
      <p:cxnSp>
        <p:nvCxnSpPr>
          <p:cNvPr id="5136" name="Connettore 2 21"/>
          <p:cNvCxnSpPr>
            <a:cxnSpLocks noChangeShapeType="1"/>
          </p:cNvCxnSpPr>
          <p:nvPr/>
        </p:nvCxnSpPr>
        <p:spPr bwMode="auto">
          <a:xfrm rot="5400000" flipH="1" flipV="1">
            <a:off x="1717652" y="2283239"/>
            <a:ext cx="559624" cy="4699"/>
          </a:xfrm>
          <a:prstGeom prst="straightConnector1">
            <a:avLst/>
          </a:prstGeom>
          <a:noFill/>
          <a:ln w="12700" algn="ctr">
            <a:solidFill>
              <a:schemeClr val="tx1"/>
            </a:solidFill>
            <a:round/>
            <a:headEnd type="arrow" w="med" len="med"/>
            <a:tailEnd/>
          </a:ln>
        </p:spPr>
      </p:cxnSp>
      <p:sp>
        <p:nvSpPr>
          <p:cNvPr id="6165" name="Rectangle 22"/>
          <p:cNvSpPr>
            <a:spLocks noChangeArrowheads="1"/>
          </p:cNvSpPr>
          <p:nvPr/>
        </p:nvSpPr>
        <p:spPr bwMode="auto">
          <a:xfrm>
            <a:off x="1420439" y="2139950"/>
            <a:ext cx="803275" cy="184666"/>
          </a:xfrm>
          <a:prstGeom prst="rect">
            <a:avLst/>
          </a:prstGeom>
          <a:noFill/>
          <a:ln w="9525">
            <a:noFill/>
            <a:miter lim="800000"/>
            <a:headEnd/>
            <a:tailEnd/>
          </a:ln>
        </p:spPr>
        <p:txBody>
          <a:bodyPr wrap="square" lIns="0" tIns="0" rIns="0" bIns="0">
            <a:spAutoFit/>
          </a:bodyPr>
          <a:lstStyle/>
          <a:p>
            <a:pPr eaLnBrk="1" hangingPunct="1">
              <a:lnSpc>
                <a:spcPct val="100000"/>
              </a:lnSpc>
            </a:pPr>
            <a:r>
              <a:rPr lang="en-US" altLang="ko-KR" sz="1200" dirty="0" smtClean="0">
                <a:latin typeface="Arial Narrow" pitchFamily="34" charset="0"/>
                <a:ea typeface="굴림" pitchFamily="50" charset="-127"/>
              </a:rPr>
              <a:t>MSN </a:t>
            </a:r>
            <a:r>
              <a:rPr lang="en-US" altLang="ko-KR" sz="1200" dirty="0">
                <a:latin typeface="Arial Narrow" pitchFamily="34" charset="0"/>
                <a:ea typeface="굴림" pitchFamily="50" charset="-127"/>
              </a:rPr>
              <a:t>-1</a:t>
            </a:r>
            <a:endParaRPr lang="en-US" altLang="ko-KR" sz="1600" dirty="0">
              <a:latin typeface="Arial Narrow" pitchFamily="34" charset="0"/>
              <a:ea typeface="굴림" pitchFamily="50" charset="-127"/>
            </a:endParaRPr>
          </a:p>
        </p:txBody>
      </p:sp>
      <p:sp>
        <p:nvSpPr>
          <p:cNvPr id="6166" name="Rectangle 22"/>
          <p:cNvSpPr>
            <a:spLocks noChangeArrowheads="1"/>
          </p:cNvSpPr>
          <p:nvPr/>
        </p:nvSpPr>
        <p:spPr bwMode="auto">
          <a:xfrm>
            <a:off x="3095252" y="3206750"/>
            <a:ext cx="989012" cy="184150"/>
          </a:xfrm>
          <a:prstGeom prst="rect">
            <a:avLst/>
          </a:prstGeom>
          <a:noFill/>
          <a:ln w="9525">
            <a:noFill/>
            <a:miter lim="800000"/>
            <a:headEnd/>
            <a:tailEnd/>
          </a:ln>
        </p:spPr>
        <p:txBody>
          <a:bodyPr lIns="0" tIns="0" rIns="0" bIns="0">
            <a:spAutoFit/>
          </a:bodyPr>
          <a:lstStyle/>
          <a:p>
            <a:pPr eaLnBrk="1" hangingPunct="1">
              <a:lnSpc>
                <a:spcPct val="100000"/>
              </a:lnSpc>
            </a:pPr>
            <a:r>
              <a:rPr lang="en-US" altLang="ko-KR" sz="1200" dirty="0" smtClean="0">
                <a:latin typeface="Arial Narrow" pitchFamily="34" charset="0"/>
                <a:ea typeface="굴림" pitchFamily="50" charset="-127"/>
              </a:rPr>
              <a:t>MSN -3</a:t>
            </a:r>
            <a:endParaRPr lang="en-US" altLang="ko-KR" sz="1600" dirty="0">
              <a:latin typeface="Arial Narrow" pitchFamily="34" charset="0"/>
              <a:ea typeface="굴림" pitchFamily="50" charset="-127"/>
            </a:endParaRPr>
          </a:p>
        </p:txBody>
      </p:sp>
      <p:sp>
        <p:nvSpPr>
          <p:cNvPr id="6167" name="Rectangle 22"/>
          <p:cNvSpPr>
            <a:spLocks noChangeArrowheads="1"/>
          </p:cNvSpPr>
          <p:nvPr/>
        </p:nvSpPr>
        <p:spPr bwMode="auto">
          <a:xfrm>
            <a:off x="3095252" y="2565400"/>
            <a:ext cx="989012" cy="184150"/>
          </a:xfrm>
          <a:prstGeom prst="rect">
            <a:avLst/>
          </a:prstGeom>
          <a:noFill/>
          <a:ln w="9525">
            <a:noFill/>
            <a:miter lim="800000"/>
            <a:headEnd/>
            <a:tailEnd/>
          </a:ln>
        </p:spPr>
        <p:txBody>
          <a:bodyPr lIns="0" tIns="0" rIns="0" bIns="0">
            <a:spAutoFit/>
          </a:bodyPr>
          <a:lstStyle/>
          <a:p>
            <a:pPr eaLnBrk="1" hangingPunct="1">
              <a:lnSpc>
                <a:spcPct val="100000"/>
              </a:lnSpc>
            </a:pPr>
            <a:r>
              <a:rPr lang="en-US" altLang="ko-KR" sz="1200" dirty="0" smtClean="0">
                <a:latin typeface="Arial Narrow" pitchFamily="34" charset="0"/>
                <a:ea typeface="굴림" pitchFamily="50" charset="-127"/>
              </a:rPr>
              <a:t>MSN -4</a:t>
            </a:r>
            <a:endParaRPr lang="en-US" altLang="ko-KR" sz="1600" dirty="0">
              <a:latin typeface="Arial Narrow" pitchFamily="34" charset="0"/>
              <a:ea typeface="굴림" pitchFamily="50" charset="-127"/>
            </a:endParaRPr>
          </a:p>
        </p:txBody>
      </p:sp>
      <p:sp>
        <p:nvSpPr>
          <p:cNvPr id="5144" name="Rectangle 40"/>
          <p:cNvSpPr>
            <a:spLocks noChangeArrowheads="1"/>
          </p:cNvSpPr>
          <p:nvPr/>
        </p:nvSpPr>
        <p:spPr bwMode="auto">
          <a:xfrm>
            <a:off x="1358900" y="5568950"/>
            <a:ext cx="2830512" cy="184150"/>
          </a:xfrm>
          <a:prstGeom prst="rect">
            <a:avLst/>
          </a:prstGeom>
          <a:noFill/>
          <a:ln w="9525">
            <a:noFill/>
            <a:miter lim="800000"/>
            <a:headEnd/>
            <a:tailEnd/>
          </a:ln>
        </p:spPr>
        <p:txBody>
          <a:bodyPr wrap="none" lIns="0" tIns="0" rIns="0" bIns="0">
            <a:spAutoFit/>
          </a:bodyPr>
          <a:lstStyle/>
          <a:p>
            <a:pPr eaLnBrk="1" hangingPunct="1">
              <a:lnSpc>
                <a:spcPct val="100000"/>
              </a:lnSpc>
            </a:pPr>
            <a:r>
              <a:rPr lang="en-US" altLang="ko-KR" sz="1200" dirty="0">
                <a:solidFill>
                  <a:srgbClr val="000000"/>
                </a:solidFill>
                <a:latin typeface="Arial" pitchFamily="34" charset="0"/>
                <a:ea typeface="굴림" pitchFamily="50" charset="-127"/>
              </a:rPr>
              <a:t>Components not specified by this Enabler</a:t>
            </a:r>
            <a:endParaRPr lang="en-US" altLang="ko-KR" sz="1800" dirty="0">
              <a:latin typeface="Arial" pitchFamily="34" charset="0"/>
              <a:ea typeface="굴림" pitchFamily="50" charset="-127"/>
            </a:endParaRPr>
          </a:p>
        </p:txBody>
      </p:sp>
      <p:sp>
        <p:nvSpPr>
          <p:cNvPr id="5145" name="Rectangle 34"/>
          <p:cNvSpPr>
            <a:spLocks noChangeArrowheads="1"/>
          </p:cNvSpPr>
          <p:nvPr/>
        </p:nvSpPr>
        <p:spPr bwMode="auto">
          <a:xfrm>
            <a:off x="1389062" y="6069013"/>
            <a:ext cx="2636838" cy="185737"/>
          </a:xfrm>
          <a:prstGeom prst="rect">
            <a:avLst/>
          </a:prstGeom>
          <a:noFill/>
          <a:ln w="9525">
            <a:noFill/>
            <a:miter lim="800000"/>
            <a:headEnd/>
            <a:tailEnd/>
          </a:ln>
        </p:spPr>
        <p:txBody>
          <a:bodyPr wrap="none" lIns="0" tIns="0" rIns="0" bIns="0">
            <a:spAutoFit/>
          </a:bodyPr>
          <a:lstStyle/>
          <a:p>
            <a:pPr eaLnBrk="1" hangingPunct="1">
              <a:lnSpc>
                <a:spcPct val="100000"/>
              </a:lnSpc>
            </a:pPr>
            <a:r>
              <a:rPr lang="en-US" altLang="ko-KR" sz="1200">
                <a:solidFill>
                  <a:srgbClr val="000000"/>
                </a:solidFill>
                <a:latin typeface="Arial" pitchFamily="34" charset="0"/>
                <a:ea typeface="굴림" pitchFamily="50" charset="-127"/>
              </a:rPr>
              <a:t>Interfaces not specified by this Enabler</a:t>
            </a:r>
            <a:endParaRPr lang="en-US" altLang="ko-KR" sz="1800">
              <a:latin typeface="Arial" pitchFamily="34" charset="0"/>
              <a:ea typeface="굴림" pitchFamily="50" charset="-127"/>
            </a:endParaRPr>
          </a:p>
        </p:txBody>
      </p:sp>
      <p:sp>
        <p:nvSpPr>
          <p:cNvPr id="6170" name="Rectangle 22"/>
          <p:cNvSpPr>
            <a:spLocks noChangeArrowheads="1"/>
          </p:cNvSpPr>
          <p:nvPr/>
        </p:nvSpPr>
        <p:spPr bwMode="auto">
          <a:xfrm>
            <a:off x="4529137" y="2139950"/>
            <a:ext cx="989012" cy="184150"/>
          </a:xfrm>
          <a:prstGeom prst="rect">
            <a:avLst/>
          </a:prstGeom>
          <a:noFill/>
          <a:ln w="9525">
            <a:noFill/>
            <a:miter lim="800000"/>
            <a:headEnd/>
            <a:tailEnd/>
          </a:ln>
        </p:spPr>
        <p:txBody>
          <a:bodyPr lIns="0" tIns="0" rIns="0" bIns="0">
            <a:spAutoFit/>
          </a:bodyPr>
          <a:lstStyle/>
          <a:p>
            <a:pPr eaLnBrk="1" hangingPunct="1">
              <a:lnSpc>
                <a:spcPct val="100000"/>
              </a:lnSpc>
            </a:pPr>
            <a:r>
              <a:rPr lang="en-US" altLang="ko-KR" sz="1200" dirty="0" smtClean="0">
                <a:latin typeface="Arial Narrow" pitchFamily="34" charset="0"/>
                <a:ea typeface="굴림" pitchFamily="50" charset="-127"/>
              </a:rPr>
              <a:t>MSN -5</a:t>
            </a:r>
            <a:endParaRPr lang="en-US" altLang="ko-KR" sz="1600" dirty="0">
              <a:latin typeface="Arial Narrow" pitchFamily="34" charset="0"/>
              <a:ea typeface="굴림" pitchFamily="50" charset="-127"/>
            </a:endParaRPr>
          </a:p>
        </p:txBody>
      </p:sp>
      <p:sp>
        <p:nvSpPr>
          <p:cNvPr id="53" name="Rettangolo 20"/>
          <p:cNvSpPr>
            <a:spLocks noChangeArrowheads="1"/>
          </p:cNvSpPr>
          <p:nvPr/>
        </p:nvSpPr>
        <p:spPr bwMode="auto">
          <a:xfrm>
            <a:off x="7100514" y="2597150"/>
            <a:ext cx="1676400" cy="838200"/>
          </a:xfrm>
          <a:prstGeom prst="rect">
            <a:avLst/>
          </a:prstGeom>
          <a:noFill/>
          <a:ln w="12700" algn="ctr">
            <a:solidFill>
              <a:schemeClr val="tx1"/>
            </a:solidFill>
            <a:prstDash val="dash"/>
            <a:round/>
            <a:headEnd/>
            <a:tailEnd/>
          </a:ln>
        </p:spPr>
        <p:txBody>
          <a:bodyPr anchor="ctr"/>
          <a:lstStyle/>
          <a:p>
            <a:pPr algn="ctr">
              <a:defRPr/>
            </a:pPr>
            <a:r>
              <a:rPr lang="it-IT" sz="1900" dirty="0" smtClean="0">
                <a:latin typeface="+mn-lt"/>
              </a:rPr>
              <a:t>External SNs</a:t>
            </a:r>
            <a:endParaRPr lang="it-IT" sz="1900" dirty="0">
              <a:latin typeface="+mn-lt"/>
            </a:endParaRPr>
          </a:p>
        </p:txBody>
      </p:sp>
      <p:cxnSp>
        <p:nvCxnSpPr>
          <p:cNvPr id="54" name="Connettore 2 13"/>
          <p:cNvCxnSpPr>
            <a:cxnSpLocks noChangeShapeType="1"/>
          </p:cNvCxnSpPr>
          <p:nvPr/>
        </p:nvCxnSpPr>
        <p:spPr bwMode="auto">
          <a:xfrm flipV="1">
            <a:off x="6028951" y="3158836"/>
            <a:ext cx="1088696" cy="9816"/>
          </a:xfrm>
          <a:prstGeom prst="straightConnector1">
            <a:avLst/>
          </a:prstGeom>
          <a:noFill/>
          <a:ln w="12700" algn="ctr">
            <a:solidFill>
              <a:schemeClr val="tx1"/>
            </a:solidFill>
            <a:round/>
            <a:headEnd/>
            <a:tailEnd type="arrow" w="med" len="med"/>
          </a:ln>
        </p:spPr>
      </p:cxnSp>
      <p:cxnSp>
        <p:nvCxnSpPr>
          <p:cNvPr id="55" name="Connettore 2 16"/>
          <p:cNvCxnSpPr>
            <a:cxnSpLocks noChangeShapeType="1"/>
          </p:cNvCxnSpPr>
          <p:nvPr/>
        </p:nvCxnSpPr>
        <p:spPr bwMode="auto">
          <a:xfrm>
            <a:off x="6033714" y="2825750"/>
            <a:ext cx="1048307" cy="577"/>
          </a:xfrm>
          <a:prstGeom prst="straightConnector1">
            <a:avLst/>
          </a:prstGeom>
          <a:noFill/>
          <a:ln w="12700" algn="ctr">
            <a:solidFill>
              <a:schemeClr val="tx1"/>
            </a:solidFill>
            <a:round/>
            <a:headEnd type="arrow" w="med" len="med"/>
            <a:tailEnd/>
          </a:ln>
        </p:spPr>
      </p:cxnSp>
      <p:sp>
        <p:nvSpPr>
          <p:cNvPr id="56" name="Rectangle 22"/>
          <p:cNvSpPr>
            <a:spLocks noChangeArrowheads="1"/>
          </p:cNvSpPr>
          <p:nvPr/>
        </p:nvSpPr>
        <p:spPr bwMode="auto">
          <a:xfrm>
            <a:off x="6219451" y="3238500"/>
            <a:ext cx="989012" cy="184150"/>
          </a:xfrm>
          <a:prstGeom prst="rect">
            <a:avLst/>
          </a:prstGeom>
          <a:noFill/>
          <a:ln w="9525">
            <a:noFill/>
            <a:miter lim="800000"/>
            <a:headEnd/>
            <a:tailEnd/>
          </a:ln>
        </p:spPr>
        <p:txBody>
          <a:bodyPr lIns="0" tIns="0" rIns="0" bIns="0">
            <a:spAutoFit/>
          </a:bodyPr>
          <a:lstStyle/>
          <a:p>
            <a:pPr eaLnBrk="1" hangingPunct="1">
              <a:lnSpc>
                <a:spcPct val="100000"/>
              </a:lnSpc>
            </a:pPr>
            <a:r>
              <a:rPr lang="en-US" altLang="ko-KR" sz="1200" dirty="0" smtClean="0">
                <a:latin typeface="Arial Narrow" pitchFamily="34" charset="0"/>
                <a:ea typeface="굴림" pitchFamily="50" charset="-127"/>
              </a:rPr>
              <a:t>MSN-6</a:t>
            </a:r>
            <a:endParaRPr lang="en-US" altLang="ko-KR" sz="1600" dirty="0">
              <a:latin typeface="Arial Narrow" pitchFamily="34" charset="0"/>
              <a:ea typeface="굴림" pitchFamily="50" charset="-127"/>
            </a:endParaRPr>
          </a:p>
        </p:txBody>
      </p:sp>
      <p:sp>
        <p:nvSpPr>
          <p:cNvPr id="57" name="Rectangle 22"/>
          <p:cNvSpPr>
            <a:spLocks noChangeArrowheads="1"/>
          </p:cNvSpPr>
          <p:nvPr/>
        </p:nvSpPr>
        <p:spPr bwMode="auto">
          <a:xfrm>
            <a:off x="6219451" y="2597150"/>
            <a:ext cx="989012" cy="184150"/>
          </a:xfrm>
          <a:prstGeom prst="rect">
            <a:avLst/>
          </a:prstGeom>
          <a:noFill/>
          <a:ln w="9525">
            <a:noFill/>
            <a:miter lim="800000"/>
            <a:headEnd/>
            <a:tailEnd/>
          </a:ln>
        </p:spPr>
        <p:txBody>
          <a:bodyPr lIns="0" tIns="0" rIns="0" bIns="0">
            <a:spAutoFit/>
          </a:bodyPr>
          <a:lstStyle/>
          <a:p>
            <a:pPr eaLnBrk="1" hangingPunct="1">
              <a:lnSpc>
                <a:spcPct val="100000"/>
              </a:lnSpc>
            </a:pPr>
            <a:r>
              <a:rPr lang="en-US" altLang="ko-KR" sz="1200" dirty="0" smtClean="0">
                <a:latin typeface="Arial Narrow" pitchFamily="34" charset="0"/>
                <a:ea typeface="굴림" pitchFamily="50" charset="-127"/>
              </a:rPr>
              <a:t>MSN-7</a:t>
            </a:r>
            <a:endParaRPr lang="en-US" altLang="ko-KR" sz="1600" dirty="0">
              <a:latin typeface="Arial Narrow" pitchFamily="34" charset="0"/>
              <a:ea typeface="굴림" pitchFamily="50" charset="-127"/>
            </a:endParaRPr>
          </a:p>
        </p:txBody>
      </p:sp>
      <p:cxnSp>
        <p:nvCxnSpPr>
          <p:cNvPr id="73" name="Connettore 2 21"/>
          <p:cNvCxnSpPr>
            <a:cxnSpLocks noChangeShapeType="1"/>
          </p:cNvCxnSpPr>
          <p:nvPr/>
        </p:nvCxnSpPr>
        <p:spPr bwMode="auto">
          <a:xfrm rot="5400000">
            <a:off x="2071314" y="2292350"/>
            <a:ext cx="457201" cy="1"/>
          </a:xfrm>
          <a:prstGeom prst="straightConnector1">
            <a:avLst/>
          </a:prstGeom>
          <a:noFill/>
          <a:ln w="9525" algn="ctr">
            <a:solidFill>
              <a:schemeClr val="tx1"/>
            </a:solidFill>
            <a:round/>
            <a:headEnd type="arrow" w="med" len="med"/>
            <a:tailEnd/>
          </a:ln>
        </p:spPr>
      </p:cxnSp>
      <p:sp>
        <p:nvSpPr>
          <p:cNvPr id="77" name="Rectangle 22"/>
          <p:cNvSpPr>
            <a:spLocks noChangeArrowheads="1"/>
          </p:cNvSpPr>
          <p:nvPr/>
        </p:nvSpPr>
        <p:spPr bwMode="auto">
          <a:xfrm>
            <a:off x="2376114" y="2139950"/>
            <a:ext cx="803275" cy="184666"/>
          </a:xfrm>
          <a:prstGeom prst="rect">
            <a:avLst/>
          </a:prstGeom>
          <a:noFill/>
          <a:ln w="9525">
            <a:noFill/>
            <a:miter lim="800000"/>
            <a:headEnd/>
            <a:tailEnd/>
          </a:ln>
        </p:spPr>
        <p:txBody>
          <a:bodyPr wrap="square" lIns="0" tIns="0" rIns="0" bIns="0">
            <a:spAutoFit/>
          </a:bodyPr>
          <a:lstStyle/>
          <a:p>
            <a:pPr eaLnBrk="1" hangingPunct="1">
              <a:lnSpc>
                <a:spcPct val="100000"/>
              </a:lnSpc>
            </a:pPr>
            <a:r>
              <a:rPr lang="en-US" altLang="ko-KR" sz="1200" dirty="0" smtClean="0">
                <a:latin typeface="Arial Narrow" pitchFamily="34" charset="0"/>
                <a:ea typeface="굴림" pitchFamily="50" charset="-127"/>
              </a:rPr>
              <a:t>MSN -2</a:t>
            </a:r>
            <a:endParaRPr lang="en-US" altLang="ko-KR" sz="1600" dirty="0">
              <a:latin typeface="Arial Narrow" pitchFamily="34" charset="0"/>
              <a:ea typeface="굴림" pitchFamily="50" charset="-127"/>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ko-KR" dirty="0" smtClean="0">
                <a:ea typeface="굴림" pitchFamily="50" charset="-127"/>
              </a:rPr>
              <a:t>Proposed New Components</a:t>
            </a:r>
          </a:p>
        </p:txBody>
      </p:sp>
      <p:sp>
        <p:nvSpPr>
          <p:cNvPr id="9219" name="Rectangle 5"/>
          <p:cNvSpPr>
            <a:spLocks noGrp="1" noChangeArrowheads="1"/>
          </p:cNvSpPr>
          <p:nvPr>
            <p:ph type="body" idx="1"/>
          </p:nvPr>
        </p:nvSpPr>
        <p:spPr>
          <a:xfrm>
            <a:off x="185738" y="1023938"/>
            <a:ext cx="9070975" cy="5383212"/>
          </a:xfrm>
        </p:spPr>
        <p:txBody>
          <a:bodyPr/>
          <a:lstStyle/>
          <a:p>
            <a:r>
              <a:rPr lang="en-US" altLang="ko-KR" sz="2000" dirty="0" smtClean="0">
                <a:ea typeface="굴림" pitchFamily="50" charset="-127"/>
              </a:rPr>
              <a:t>MSN Client: Interacts with MSN Server on behalf of device applications</a:t>
            </a:r>
          </a:p>
          <a:p>
            <a:pPr lvl="1"/>
            <a:r>
              <a:rPr lang="en-US" altLang="ko-KR" sz="1800" dirty="0" smtClean="0">
                <a:ea typeface="굴림" pitchFamily="50" charset="-127"/>
              </a:rPr>
              <a:t>Central entity on the device to communicate with server</a:t>
            </a:r>
          </a:p>
          <a:p>
            <a:pPr lvl="1"/>
            <a:r>
              <a:rPr lang="en-US" altLang="ko-KR" sz="1800" dirty="0" smtClean="0">
                <a:ea typeface="굴림" pitchFamily="50" charset="-127"/>
              </a:rPr>
              <a:t>Device APIs exposure for 3</a:t>
            </a:r>
            <a:r>
              <a:rPr lang="en-US" altLang="ko-KR" sz="1800" baseline="30000" dirty="0" smtClean="0">
                <a:ea typeface="굴림" pitchFamily="50" charset="-127"/>
              </a:rPr>
              <a:t>rd</a:t>
            </a:r>
            <a:r>
              <a:rPr lang="en-US" altLang="ko-KR" sz="1800" dirty="0" smtClean="0">
                <a:ea typeface="굴림" pitchFamily="50" charset="-127"/>
              </a:rPr>
              <a:t> party device application integration</a:t>
            </a:r>
          </a:p>
          <a:p>
            <a:endParaRPr lang="en-US" altLang="ko-KR" sz="2000" dirty="0" smtClean="0">
              <a:ea typeface="굴림" pitchFamily="50" charset="-127"/>
            </a:endParaRPr>
          </a:p>
          <a:p>
            <a:r>
              <a:rPr lang="en-US" altLang="ko-KR" sz="2000" dirty="0" smtClean="0">
                <a:ea typeface="굴림" pitchFamily="50" charset="-127"/>
              </a:rPr>
              <a:t>MSN Server: </a:t>
            </a:r>
            <a:r>
              <a:rPr lang="en-US" altLang="zh-CN" sz="2000" dirty="0" smtClean="0">
                <a:ea typeface="宋体" pitchFamily="2" charset="-122"/>
              </a:rPr>
              <a:t>Interacts with 3</a:t>
            </a:r>
            <a:r>
              <a:rPr lang="en-US" altLang="zh-CN" sz="2000" baseline="30000" dirty="0" smtClean="0">
                <a:ea typeface="宋体" pitchFamily="2" charset="-122"/>
              </a:rPr>
              <a:t>rd</a:t>
            </a:r>
            <a:r>
              <a:rPr lang="en-US" altLang="zh-CN" sz="2000" dirty="0" smtClean="0">
                <a:ea typeface="宋体" pitchFamily="2" charset="-122"/>
              </a:rPr>
              <a:t> party application and </a:t>
            </a:r>
            <a:r>
              <a:rPr lang="en-US" altLang="ko-KR" sz="2000" dirty="0" smtClean="0">
                <a:ea typeface="굴림" pitchFamily="50" charset="-127"/>
              </a:rPr>
              <a:t>other social networks</a:t>
            </a:r>
            <a:endParaRPr lang="en-US" altLang="zh-CN" sz="2000" dirty="0" smtClean="0">
              <a:ea typeface="宋体" pitchFamily="2" charset="-122"/>
            </a:endParaRPr>
          </a:p>
          <a:p>
            <a:pPr lvl="1"/>
            <a:r>
              <a:rPr lang="en-US" altLang="ko-KR" sz="1800" dirty="0" smtClean="0">
                <a:ea typeface="굴림" pitchFamily="50" charset="-127"/>
              </a:rPr>
              <a:t>User social information exchange with end-user devices</a:t>
            </a:r>
          </a:p>
          <a:p>
            <a:pPr lvl="1"/>
            <a:r>
              <a:rPr lang="en-US" altLang="ko-KR" sz="1800" dirty="0" smtClean="0">
                <a:ea typeface="굴림" pitchFamily="50" charset="-127"/>
              </a:rPr>
              <a:t>Network APIs exposure for interaction with 3</a:t>
            </a:r>
            <a:r>
              <a:rPr lang="en-US" altLang="ko-KR" sz="1800" baseline="30000" dirty="0" smtClean="0">
                <a:ea typeface="굴림" pitchFamily="50" charset="-127"/>
              </a:rPr>
              <a:t>rd</a:t>
            </a:r>
            <a:r>
              <a:rPr lang="en-US" altLang="ko-KR" sz="1800" dirty="0" smtClean="0">
                <a:ea typeface="굴림" pitchFamily="50" charset="-127"/>
              </a:rPr>
              <a:t> parties</a:t>
            </a:r>
          </a:p>
          <a:p>
            <a:pPr lvl="1"/>
            <a:r>
              <a:rPr lang="en-US" altLang="ko-KR" sz="1800" dirty="0" smtClean="0">
                <a:ea typeface="굴림" pitchFamily="50" charset="-127"/>
              </a:rPr>
              <a:t>Interaction with other existing enablers to provide additional functions</a:t>
            </a:r>
          </a:p>
          <a:p>
            <a:pPr lvl="1"/>
            <a:r>
              <a:rPr lang="en-US" altLang="ko-KR" sz="1800" dirty="0" smtClean="0">
                <a:ea typeface="굴림" pitchFamily="50" charset="-127"/>
              </a:rPr>
              <a:t>With “external” SNs</a:t>
            </a:r>
          </a:p>
          <a:p>
            <a:pPr lvl="2"/>
            <a:r>
              <a:rPr lang="en-US" altLang="ko-KR" sz="1600" dirty="0" smtClean="0">
                <a:ea typeface="굴림" pitchFamily="50" charset="-127"/>
              </a:rPr>
              <a:t>User social information exchange (federation) with OMA </a:t>
            </a:r>
            <a:r>
              <a:rPr lang="en-US" altLang="ko-KR" sz="1600" dirty="0" err="1" smtClean="0">
                <a:ea typeface="굴림" pitchFamily="50" charset="-127"/>
              </a:rPr>
              <a:t>Compliante</a:t>
            </a:r>
            <a:r>
              <a:rPr lang="en-US" altLang="ko-KR" sz="1600" dirty="0" smtClean="0">
                <a:ea typeface="굴림" pitchFamily="50" charset="-127"/>
              </a:rPr>
              <a:t> SNs</a:t>
            </a:r>
          </a:p>
          <a:p>
            <a:pPr lvl="2"/>
            <a:r>
              <a:rPr lang="en-US" altLang="ko-KR" sz="1600" dirty="0" smtClean="0">
                <a:ea typeface="굴림" pitchFamily="50" charset="-127"/>
              </a:rPr>
              <a:t>Unified identity management (“external” identities)</a:t>
            </a:r>
          </a:p>
          <a:p>
            <a:pPr lvl="2"/>
            <a:r>
              <a:rPr lang="en-US" altLang="ko-KR" sz="1600" dirty="0" smtClean="0">
                <a:ea typeface="굴림" pitchFamily="50" charset="-127"/>
              </a:rPr>
              <a:t>Aggregation of information and contents (inbound)</a:t>
            </a:r>
          </a:p>
          <a:p>
            <a:pPr lvl="2"/>
            <a:r>
              <a:rPr lang="en-US" altLang="ko-KR" sz="1600" dirty="0" smtClean="0">
                <a:ea typeface="굴림" pitchFamily="50" charset="-127"/>
              </a:rPr>
              <a:t>Cross-posting of information and contents (outbound)</a:t>
            </a:r>
          </a:p>
        </p:txBody>
      </p:sp>
      <p:sp>
        <p:nvSpPr>
          <p:cNvPr id="47107" name="Rectangle 3"/>
          <p:cNvSpPr>
            <a:spLocks noChangeArrowheads="1"/>
          </p:cNvSpPr>
          <p:nvPr/>
        </p:nvSpPr>
        <p:spPr bwMode="auto">
          <a:xfrm>
            <a:off x="0" y="1663700"/>
            <a:ext cx="9363075" cy="0"/>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nchor="ctr">
            <a:spAutoFit/>
          </a:bodyPr>
          <a:lstStyle/>
          <a:p>
            <a:endParaRPr lang="es-E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ko-KR" dirty="0" smtClean="0">
                <a:ea typeface="굴림" pitchFamily="50" charset="-127"/>
              </a:rPr>
              <a:t>Proposed New Components</a:t>
            </a:r>
          </a:p>
        </p:txBody>
      </p:sp>
      <p:sp>
        <p:nvSpPr>
          <p:cNvPr id="9219" name="Rectangle 5"/>
          <p:cNvSpPr>
            <a:spLocks noGrp="1" noChangeArrowheads="1"/>
          </p:cNvSpPr>
          <p:nvPr>
            <p:ph type="body" idx="1"/>
          </p:nvPr>
        </p:nvSpPr>
        <p:spPr>
          <a:xfrm>
            <a:off x="185738" y="1023938"/>
            <a:ext cx="9070975" cy="5383212"/>
          </a:xfrm>
        </p:spPr>
        <p:txBody>
          <a:bodyPr/>
          <a:lstStyle/>
          <a:p>
            <a:r>
              <a:rPr lang="en-US" altLang="ko-KR" sz="2000" dirty="0" smtClean="0">
                <a:ea typeface="굴림" pitchFamily="50" charset="-127"/>
              </a:rPr>
              <a:t>MSN device applications : </a:t>
            </a:r>
            <a:endParaRPr lang="en-US" altLang="ko-KR" sz="1800" dirty="0" smtClean="0">
              <a:ea typeface="굴림" pitchFamily="50" charset="-127"/>
            </a:endParaRPr>
          </a:p>
          <a:p>
            <a:endParaRPr lang="en-US" altLang="ko-KR" sz="2000" dirty="0" smtClean="0">
              <a:ea typeface="굴림" pitchFamily="50" charset="-127"/>
            </a:endParaRPr>
          </a:p>
          <a:p>
            <a:r>
              <a:rPr lang="en-US" altLang="ko-KR" sz="2000" dirty="0" smtClean="0">
                <a:ea typeface="굴림" pitchFamily="50" charset="-127"/>
              </a:rPr>
              <a:t>MSN 3</a:t>
            </a:r>
            <a:r>
              <a:rPr lang="en-US" altLang="ko-KR" sz="2000" baseline="30000" dirty="0" smtClean="0">
                <a:ea typeface="굴림" pitchFamily="50" charset="-127"/>
              </a:rPr>
              <a:t>rd</a:t>
            </a:r>
            <a:r>
              <a:rPr lang="en-US" altLang="ko-KR" sz="2000" dirty="0" smtClean="0">
                <a:ea typeface="굴림" pitchFamily="50" charset="-127"/>
              </a:rPr>
              <a:t> party applications: </a:t>
            </a:r>
          </a:p>
          <a:p>
            <a:endParaRPr lang="en-US" altLang="ko-KR" sz="2000" dirty="0" smtClean="0">
              <a:ea typeface="굴림" pitchFamily="50" charset="-127"/>
            </a:endParaRPr>
          </a:p>
          <a:p>
            <a:r>
              <a:rPr lang="en-US" altLang="ko-KR" sz="2000" dirty="0" smtClean="0">
                <a:ea typeface="굴림" pitchFamily="50" charset="-127"/>
              </a:rPr>
              <a:t>external SNs: </a:t>
            </a:r>
          </a:p>
          <a:p>
            <a:endParaRPr lang="en-US" altLang="ko-KR" sz="2000" dirty="0" smtClean="0">
              <a:ea typeface="굴림" pitchFamily="50" charset="-127"/>
            </a:endParaRPr>
          </a:p>
          <a:p>
            <a:r>
              <a:rPr lang="en-US" altLang="ko-KR" sz="2000" dirty="0" smtClean="0">
                <a:latin typeface="Arial Narrow" pitchFamily="34" charset="0"/>
              </a:rPr>
              <a:t>Other  enabler clients, Device Capabilities: </a:t>
            </a:r>
          </a:p>
          <a:p>
            <a:endParaRPr lang="en-US" altLang="ko-KR" sz="2000" dirty="0" smtClean="0">
              <a:latin typeface="Arial Narrow" pitchFamily="34" charset="0"/>
            </a:endParaRPr>
          </a:p>
          <a:p>
            <a:r>
              <a:rPr lang="it-IT" altLang="ko-KR" sz="2000" dirty="0" smtClean="0"/>
              <a:t>SP Resources on the Network: </a:t>
            </a:r>
            <a:endParaRPr lang="it-IT" altLang="ko-KR" sz="2000" dirty="0" smtClean="0">
              <a:latin typeface="Arial Narrow" pitchFamily="34" charset="0"/>
            </a:endParaRPr>
          </a:p>
          <a:p>
            <a:endParaRPr lang="en-US" altLang="ko-KR" sz="2000" dirty="0" smtClean="0">
              <a:ea typeface="굴림" pitchFamily="50" charset="-127"/>
            </a:endParaRPr>
          </a:p>
          <a:p>
            <a:endParaRPr lang="en-US" altLang="ko-KR" sz="2000" dirty="0" smtClean="0">
              <a:ea typeface="굴림" pitchFamily="50" charset="-127"/>
            </a:endParaRPr>
          </a:p>
          <a:p>
            <a:endParaRPr lang="en-US" altLang="ko-KR" sz="1600" dirty="0" smtClean="0">
              <a:ea typeface="굴림" pitchFamily="50" charset="-127"/>
            </a:endParaRPr>
          </a:p>
        </p:txBody>
      </p:sp>
      <p:sp>
        <p:nvSpPr>
          <p:cNvPr id="47107" name="Rectangle 3"/>
          <p:cNvSpPr>
            <a:spLocks noChangeArrowheads="1"/>
          </p:cNvSpPr>
          <p:nvPr/>
        </p:nvSpPr>
        <p:spPr bwMode="auto">
          <a:xfrm>
            <a:off x="0" y="1663700"/>
            <a:ext cx="9363075" cy="0"/>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nchor="ctr">
            <a:spAutoFit/>
          </a:bodyPr>
          <a:lstStyle/>
          <a:p>
            <a:endParaRPr lang="es-E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10731</TotalTime>
  <Pages>15</Pages>
  <Words>868</Words>
  <Application>Microsoft Office PowerPoint</Application>
  <PresentationFormat>사용자 지정</PresentationFormat>
  <Paragraphs>107</Paragraphs>
  <Slides>11</Slides>
  <Notes>1</Notes>
  <HiddenSlides>0</HiddenSlides>
  <MMClips>0</MMClips>
  <ScaleCrop>false</ScaleCrop>
  <HeadingPairs>
    <vt:vector size="6" baseType="variant">
      <vt:variant>
        <vt:lpstr>테마</vt:lpstr>
      </vt:variant>
      <vt:variant>
        <vt:i4>1</vt:i4>
      </vt:variant>
      <vt:variant>
        <vt:lpstr>포함된 OLE 서버</vt:lpstr>
      </vt:variant>
      <vt:variant>
        <vt:i4>1</vt:i4>
      </vt:variant>
      <vt:variant>
        <vt:lpstr>슬라이드 제목</vt:lpstr>
      </vt:variant>
      <vt:variant>
        <vt:i4>11</vt:i4>
      </vt:variant>
    </vt:vector>
  </HeadingPairs>
  <TitlesOfParts>
    <vt:vector size="13" baseType="lpstr">
      <vt:lpstr>OMA Template</vt:lpstr>
      <vt:lpstr>Visio</vt:lpstr>
      <vt:lpstr>OMA-CD-MobSocNet-2011-005- INP_About_MobSocNet_Architecture  About MobSocNet Architecture</vt:lpstr>
      <vt:lpstr>Objective and Scope</vt:lpstr>
      <vt:lpstr>Main Use Case(s)</vt:lpstr>
      <vt:lpstr>Initial Draft Architecture Model</vt:lpstr>
      <vt:lpstr>Initial Proposed Components</vt:lpstr>
      <vt:lpstr>Initial Proposed Interfaces</vt:lpstr>
      <vt:lpstr>Proposed New Architecture Model</vt:lpstr>
      <vt:lpstr>Proposed New Components</vt:lpstr>
      <vt:lpstr>Proposed New Components</vt:lpstr>
      <vt:lpstr>Proposed New Interfaces</vt:lpstr>
      <vt:lpstr>Recommendations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전종홍</cp:lastModifiedBy>
  <cp:revision>389</cp:revision>
  <cp:lastPrinted>1999-04-27T06:51:51Z</cp:lastPrinted>
  <dcterms:created xsi:type="dcterms:W3CDTF">2010-11-16T22:42:10Z</dcterms:created>
  <dcterms:modified xsi:type="dcterms:W3CDTF">2011-08-29T08:10:09Z</dcterms:modified>
</cp:coreProperties>
</file>