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293" r:id="rId2"/>
    <p:sldId id="343" r:id="rId3"/>
    <p:sldId id="336" r:id="rId4"/>
    <p:sldId id="341" r:id="rId5"/>
    <p:sldId id="337" r:id="rId6"/>
    <p:sldId id="338" r:id="rId7"/>
    <p:sldId id="339" r:id="rId8"/>
    <p:sldId id="321" r:id="rId9"/>
    <p:sldId id="342"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82718" autoAdjust="0"/>
  </p:normalViewPr>
  <p:slideViewPr>
    <p:cSldViewPr>
      <p:cViewPr varScale="1">
        <p:scale>
          <a:sx n="63" d="100"/>
          <a:sy n="63" d="100"/>
        </p:scale>
        <p:origin x="-1212"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dirty="0" smtClean="0">
                <a:latin typeface="Arial Narrow" pitchFamily="34" charset="0"/>
              </a:rPr>
              <a:t>OMA-CD-2012-0035</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615950"/>
            <a:ext cx="7996237" cy="1265238"/>
          </a:xfrm>
        </p:spPr>
        <p:txBody>
          <a:bodyPr anchor="t"/>
          <a:lstStyle/>
          <a:p>
            <a:r>
              <a:rPr lang="fr-FR" sz="1600" dirty="0" smtClean="0"/>
              <a:t>OMA-CD-</a:t>
            </a:r>
            <a:r>
              <a:rPr lang="fr-FR" sz="1600" dirty="0" err="1" smtClean="0"/>
              <a:t>MobSocNet</a:t>
            </a:r>
            <a:r>
              <a:rPr lang="fr-FR" sz="1600" dirty="0" smtClean="0"/>
              <a:t>-2012-0035-</a:t>
            </a:r>
            <a:r>
              <a:rPr lang="fr-FR" sz="1600" dirty="0" err="1" smtClean="0"/>
              <a:t>INP_MobSocNet_evolution</a:t>
            </a:r>
            <a:r>
              <a:rPr lang="en-US" sz="1600" dirty="0" smtClean="0"/>
              <a:t/>
            </a:r>
            <a:br>
              <a:rPr lang="en-US" sz="1600" dirty="0" smtClean="0"/>
            </a:br>
            <a:r>
              <a:rPr lang="en-US" sz="3600" dirty="0" smtClean="0"/>
              <a:t>MobSocNet evolution</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18 </a:t>
            </a:r>
            <a:r>
              <a:rPr lang="en-US" altLang="zh-CN" b="1" dirty="0">
                <a:latin typeface="Tahoma" pitchFamily="34" charset="0"/>
                <a:ea typeface="宋体"/>
                <a:cs typeface="宋体"/>
              </a:rPr>
              <a:t>April </a:t>
            </a:r>
            <a:r>
              <a:rPr lang="en-US" altLang="zh-CN" b="1" dirty="0" smtClean="0">
                <a:latin typeface="Tahoma" pitchFamily="34" charset="0"/>
                <a:ea typeface="宋体"/>
                <a:cs typeface="宋体"/>
              </a:rPr>
              <a:t>2012</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Laurent-Walter Goix, </a:t>
            </a:r>
            <a:r>
              <a:rPr lang="en-US" altLang="zh-CN" sz="1400" b="1" dirty="0">
                <a:latin typeface="Tahoma" pitchFamily="34" charset="0"/>
                <a:ea typeface="宋体"/>
                <a:cs typeface="宋体"/>
              </a:rPr>
              <a:t>laurentwalter.goix@telecomitalia.it</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Telecom </a:t>
            </a:r>
            <a:r>
              <a:rPr lang="en-US" altLang="zh-CN" b="1" dirty="0" smtClean="0">
                <a:latin typeface="Tahoma" pitchFamily="34" charset="0"/>
                <a:ea typeface="宋体"/>
                <a:cs typeface="宋体"/>
              </a:rPr>
              <a:t>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Scope</a:t>
            </a:r>
            <a:endParaRPr lang="fr-FR" dirty="0"/>
          </a:p>
        </p:txBody>
      </p:sp>
      <p:sp>
        <p:nvSpPr>
          <p:cNvPr id="3" name="Segnaposto contenuto 2"/>
          <p:cNvSpPr>
            <a:spLocks noGrp="1"/>
          </p:cNvSpPr>
          <p:nvPr>
            <p:ph idx="1"/>
          </p:nvPr>
        </p:nvSpPr>
        <p:spPr/>
        <p:txBody>
          <a:bodyPr/>
          <a:lstStyle/>
          <a:p>
            <a:r>
              <a:rPr lang="it-IT" dirty="0" smtClean="0"/>
              <a:t>Share some </a:t>
            </a:r>
            <a:r>
              <a:rPr lang="it-IT" dirty="0" err="1" smtClean="0"/>
              <a:t>thoughts</a:t>
            </a:r>
            <a:r>
              <a:rPr lang="it-IT" dirty="0" smtClean="0"/>
              <a:t> on the </a:t>
            </a:r>
            <a:r>
              <a:rPr lang="it-IT" dirty="0" err="1" smtClean="0"/>
              <a:t>possible</a:t>
            </a:r>
            <a:r>
              <a:rPr lang="it-IT" dirty="0" smtClean="0"/>
              <a:t> </a:t>
            </a:r>
            <a:r>
              <a:rPr lang="it-IT" dirty="0" err="1" smtClean="0"/>
              <a:t>evolution</a:t>
            </a:r>
            <a:r>
              <a:rPr lang="it-IT" dirty="0" smtClean="0"/>
              <a:t> </a:t>
            </a:r>
            <a:r>
              <a:rPr lang="it-IT" dirty="0" err="1" smtClean="0"/>
              <a:t>of</a:t>
            </a:r>
            <a:r>
              <a:rPr lang="it-IT" dirty="0" smtClean="0"/>
              <a:t> MobSocNet </a:t>
            </a:r>
            <a:r>
              <a:rPr lang="it-IT" dirty="0" err="1" smtClean="0"/>
              <a:t>topic</a:t>
            </a:r>
            <a:endParaRPr lang="it-IT" dirty="0" smtClean="0"/>
          </a:p>
          <a:p>
            <a:r>
              <a:rPr lang="it-IT" dirty="0" err="1" smtClean="0"/>
              <a:t>Gather</a:t>
            </a:r>
            <a:r>
              <a:rPr lang="it-IT" dirty="0" smtClean="0"/>
              <a:t> interest </a:t>
            </a:r>
            <a:r>
              <a:rPr lang="it-IT" dirty="0" err="1" smtClean="0"/>
              <a:t>from</a:t>
            </a:r>
            <a:r>
              <a:rPr lang="it-IT" dirty="0" smtClean="0"/>
              <a:t> the </a:t>
            </a:r>
            <a:r>
              <a:rPr lang="it-IT" dirty="0" err="1" smtClean="0"/>
              <a:t>group</a:t>
            </a:r>
            <a:r>
              <a:rPr lang="it-IT" dirty="0" smtClean="0"/>
              <a:t> </a:t>
            </a:r>
            <a:r>
              <a:rPr lang="it-IT" dirty="0" err="1" smtClean="0"/>
              <a:t>companies</a:t>
            </a:r>
            <a:r>
              <a:rPr lang="it-IT" dirty="0" smtClean="0"/>
              <a:t> in </a:t>
            </a:r>
            <a:r>
              <a:rPr lang="it-IT" dirty="0" err="1" smtClean="0"/>
              <a:t>contributing</a:t>
            </a:r>
            <a:r>
              <a:rPr lang="it-IT" dirty="0" smtClean="0"/>
              <a:t>/</a:t>
            </a:r>
            <a:r>
              <a:rPr lang="it-IT" dirty="0" err="1" smtClean="0"/>
              <a:t>supporting</a:t>
            </a:r>
            <a:r>
              <a:rPr lang="it-IT" dirty="0" smtClean="0"/>
              <a:t> </a:t>
            </a:r>
            <a:r>
              <a:rPr lang="it-IT" dirty="0" err="1" smtClean="0"/>
              <a:t>new</a:t>
            </a:r>
            <a:r>
              <a:rPr lang="it-IT" dirty="0" smtClean="0"/>
              <a:t> </a:t>
            </a:r>
            <a:r>
              <a:rPr lang="it-IT" dirty="0" err="1" smtClean="0"/>
              <a:t>activities</a:t>
            </a:r>
            <a:r>
              <a:rPr lang="it-IT" dirty="0" smtClean="0"/>
              <a:t> in </a:t>
            </a:r>
            <a:r>
              <a:rPr lang="it-IT" dirty="0" err="1" smtClean="0"/>
              <a:t>that</a:t>
            </a:r>
            <a:r>
              <a:rPr lang="it-IT" dirty="0" smtClean="0"/>
              <a:t> area</a:t>
            </a:r>
          </a:p>
          <a:p>
            <a:r>
              <a:rPr lang="it-IT" dirty="0" smtClean="0"/>
              <a:t>Trigger some </a:t>
            </a:r>
            <a:r>
              <a:rPr lang="it-IT" dirty="0" err="1" smtClean="0"/>
              <a:t>early</a:t>
            </a:r>
            <a:r>
              <a:rPr lang="it-IT" dirty="0" smtClean="0"/>
              <a:t> </a:t>
            </a:r>
            <a:r>
              <a:rPr lang="it-IT" dirty="0" err="1" smtClean="0"/>
              <a:t>discussion</a:t>
            </a:r>
            <a:r>
              <a:rPr lang="it-IT" dirty="0" smtClean="0"/>
              <a:t> on </a:t>
            </a:r>
            <a:r>
              <a:rPr lang="it-IT" dirty="0" err="1" smtClean="0"/>
              <a:t>specific</a:t>
            </a:r>
            <a:r>
              <a:rPr lang="it-IT" dirty="0" smtClean="0"/>
              <a:t> </a:t>
            </a:r>
            <a:r>
              <a:rPr lang="it-IT" dirty="0" err="1" smtClean="0"/>
              <a:t>topics</a:t>
            </a:r>
            <a:r>
              <a:rPr lang="it-IT" dirty="0" smtClean="0"/>
              <a:t>/</a:t>
            </a:r>
            <a:r>
              <a:rPr lang="it-IT" dirty="0" err="1" smtClean="0"/>
              <a:t>priorities</a:t>
            </a:r>
            <a:r>
              <a:rPr lang="it-IT" dirty="0" smtClean="0"/>
              <a:t> </a:t>
            </a:r>
            <a:r>
              <a:rPr lang="it-IT" dirty="0" err="1" smtClean="0"/>
              <a:t>of</a:t>
            </a:r>
            <a:r>
              <a:rPr lang="it-IT" dirty="0" smtClean="0"/>
              <a:t> interest and way </a:t>
            </a:r>
            <a:r>
              <a:rPr lang="it-IT" dirty="0" err="1" smtClean="0"/>
              <a:t>forward</a:t>
            </a:r>
            <a:endParaRPr lang="fr-F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dirty="0" smtClean="0">
                <a:ea typeface="宋体" charset="-122"/>
              </a:rPr>
              <a:t>Lessons learned from MobSocNet 1.0 </a:t>
            </a:r>
            <a:r>
              <a:rPr lang="en-GB" altLang="zh-CN" sz="1800" dirty="0" smtClean="0">
                <a:ea typeface="宋体" charset="-122"/>
              </a:rPr>
              <a:t>(I/II)</a:t>
            </a:r>
            <a:endParaRPr lang="en-GB" altLang="zh-CN" dirty="0" smtClean="0">
              <a:ea typeface="宋体" charset="-122"/>
            </a:endParaRPr>
          </a:p>
        </p:txBody>
      </p:sp>
      <p:sp>
        <p:nvSpPr>
          <p:cNvPr id="5123" name="Rectangle 1029"/>
          <p:cNvSpPr>
            <a:spLocks noGrp="1" noChangeArrowheads="1"/>
          </p:cNvSpPr>
          <p:nvPr>
            <p:ph type="body" idx="1"/>
          </p:nvPr>
        </p:nvSpPr>
        <p:spPr>
          <a:xfrm>
            <a:off x="261938" y="1073150"/>
            <a:ext cx="8778875" cy="5383213"/>
          </a:xfrm>
        </p:spPr>
        <p:txBody>
          <a:bodyPr/>
          <a:lstStyle/>
          <a:p>
            <a:r>
              <a:rPr lang="en-US" altLang="zh-CN" dirty="0" smtClean="0">
                <a:ea typeface="宋体" charset="-122"/>
              </a:rPr>
              <a:t>MobSocNet 1.0 is nearing candidate status, that will cover</a:t>
            </a:r>
          </a:p>
          <a:p>
            <a:pPr lvl="1"/>
            <a:r>
              <a:rPr lang="en-US" altLang="zh-CN" dirty="0" smtClean="0">
                <a:ea typeface="宋体" charset="-122"/>
              </a:rPr>
              <a:t>specification &amp; test suite clean-up based on feedback from implementation &amp; deployments</a:t>
            </a:r>
          </a:p>
          <a:p>
            <a:pPr lvl="1"/>
            <a:r>
              <a:rPr lang="en-US" altLang="zh-CN" dirty="0" smtClean="0">
                <a:ea typeface="宋体" charset="-122"/>
              </a:rPr>
              <a:t>alignment with the evolution of the referenced specifications, wherever applicable</a:t>
            </a:r>
          </a:p>
          <a:p>
            <a:r>
              <a:rPr lang="en-US" altLang="zh-CN" dirty="0" smtClean="0">
                <a:ea typeface="宋体" charset="-122"/>
              </a:rPr>
              <a:t>But</a:t>
            </a:r>
          </a:p>
          <a:p>
            <a:pPr lvl="1"/>
            <a:r>
              <a:rPr lang="en-US" altLang="zh-CN" dirty="0" smtClean="0">
                <a:ea typeface="宋体" charset="-122"/>
              </a:rPr>
              <a:t>Some requirements from MobSocNet 1.0 will eventually be postponed (e.g. Device APIs, acquaintance discovery, </a:t>
            </a:r>
            <a:r>
              <a:rPr lang="en-US" altLang="zh-CN" dirty="0" err="1" smtClean="0">
                <a:ea typeface="宋体" charset="-122"/>
              </a:rPr>
              <a:t>RestNet</a:t>
            </a:r>
            <a:r>
              <a:rPr lang="en-US" altLang="zh-CN" dirty="0" smtClean="0">
                <a:ea typeface="宋体" charset="-122"/>
              </a:rPr>
              <a:t> API)</a:t>
            </a:r>
          </a:p>
          <a:p>
            <a:pPr lvl="1"/>
            <a:r>
              <a:rPr lang="en-US" altLang="zh-CN" dirty="0" smtClean="0">
                <a:ea typeface="宋体" charset="-122"/>
              </a:rPr>
              <a:t>Other OMA enablers are demanding for MobSocNet capabilities and possibly can provide new requirements &amp; benefit from guidelines</a:t>
            </a:r>
          </a:p>
          <a:p>
            <a:pPr lvl="1"/>
            <a:r>
              <a:rPr lang="en-US" altLang="zh-CN" dirty="0" smtClean="0">
                <a:ea typeface="宋体" charset="-122"/>
              </a:rPr>
              <a:t>Some new market requirements are emerging (e.g. NFC, Mobile Codes)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altLang="zh-CN" dirty="0" smtClean="0">
                <a:ea typeface="宋体" charset="-122"/>
              </a:rPr>
              <a:t>Lessons learned from MobSocNet 1.0</a:t>
            </a:r>
            <a:r>
              <a:rPr lang="en-GB" altLang="zh-CN" sz="1800" dirty="0" smtClean="0">
                <a:solidFill>
                  <a:srgbClr val="000000"/>
                </a:solidFill>
                <a:ea typeface="宋体" charset="-122"/>
              </a:rPr>
              <a:t> (II/II)</a:t>
            </a:r>
            <a:endParaRPr lang="fr-FR" dirty="0"/>
          </a:p>
        </p:txBody>
      </p:sp>
      <p:sp>
        <p:nvSpPr>
          <p:cNvPr id="3" name="Segnaposto contenuto 2"/>
          <p:cNvSpPr>
            <a:spLocks noGrp="1"/>
          </p:cNvSpPr>
          <p:nvPr>
            <p:ph idx="1"/>
          </p:nvPr>
        </p:nvSpPr>
        <p:spPr/>
        <p:txBody>
          <a:bodyPr/>
          <a:lstStyle/>
          <a:p>
            <a:pPr>
              <a:lnSpc>
                <a:spcPct val="95000"/>
              </a:lnSpc>
              <a:spcBef>
                <a:spcPct val="15000"/>
              </a:spcBef>
            </a:pPr>
            <a:r>
              <a:rPr lang="en-GB" sz="2800" dirty="0" smtClean="0"/>
              <a:t>MobSocNet has allowed OMA to develop skills &amp; relationships in the area of SN</a:t>
            </a:r>
          </a:p>
          <a:p>
            <a:pPr lvl="1">
              <a:lnSpc>
                <a:spcPct val="95000"/>
              </a:lnSpc>
              <a:spcBef>
                <a:spcPct val="15000"/>
              </a:spcBef>
            </a:pPr>
            <a:r>
              <a:rPr lang="en-GB" sz="2400" dirty="0" smtClean="0"/>
              <a:t>Expertise gained in 1.0 can be reused within OMA as a central point for other Enablers needing such functionalities</a:t>
            </a:r>
          </a:p>
          <a:p>
            <a:pPr lvl="1">
              <a:lnSpc>
                <a:spcPct val="95000"/>
              </a:lnSpc>
              <a:spcBef>
                <a:spcPct val="15000"/>
              </a:spcBef>
            </a:pPr>
            <a:r>
              <a:rPr lang="en-GB" sz="2400" dirty="0" smtClean="0"/>
              <a:t>Collaborations/liaisons with other </a:t>
            </a:r>
            <a:r>
              <a:rPr lang="en-GB" sz="2400" dirty="0" err="1" smtClean="0"/>
              <a:t>fora</a:t>
            </a:r>
            <a:r>
              <a:rPr lang="en-GB" sz="2400" dirty="0" smtClean="0"/>
              <a:t> (including dissemination events) need further fertilization and continuity to be recognized as a central actor for standardization in this area</a:t>
            </a:r>
          </a:p>
          <a:p>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 </a:t>
            </a:r>
            <a:br>
              <a:rPr lang="en-US" dirty="0" smtClean="0"/>
            </a:br>
            <a:r>
              <a:rPr lang="en-US" dirty="0" smtClean="0"/>
              <a:t>Social contact-less</a:t>
            </a:r>
          </a:p>
        </p:txBody>
      </p:sp>
      <p:sp>
        <p:nvSpPr>
          <p:cNvPr id="4099" name="Segnaposto contenuto 2"/>
          <p:cNvSpPr>
            <a:spLocks noGrp="1"/>
          </p:cNvSpPr>
          <p:nvPr>
            <p:ph idx="1"/>
          </p:nvPr>
        </p:nvSpPr>
        <p:spPr/>
        <p:txBody>
          <a:bodyPr>
            <a:normAutofit fontScale="92500" lnSpcReduction="10000"/>
          </a:bodyPr>
          <a:lstStyle/>
          <a:p>
            <a:pPr marL="284162" indent="-514350">
              <a:buFont typeface="+mj-lt"/>
              <a:buAutoNum type="alphaUcPeriod"/>
              <a:defRPr/>
            </a:pPr>
            <a:r>
              <a:rPr lang="en-US" sz="3000" dirty="0" smtClean="0"/>
              <a:t>“Touch me to be my friend”</a:t>
            </a:r>
          </a:p>
          <a:p>
            <a:pPr marL="444500" lvl="1" indent="-269875">
              <a:defRPr/>
            </a:pPr>
            <a:r>
              <a:rPr lang="en-US" dirty="0" smtClean="0"/>
              <a:t>User A opens the MobSocNet application and touches with his NFC device the user’s B NFC device</a:t>
            </a:r>
          </a:p>
          <a:p>
            <a:pPr marL="444500" lvl="1" indent="-269875">
              <a:defRPr/>
            </a:pPr>
            <a:r>
              <a:rPr lang="en-US" dirty="0" smtClean="0"/>
              <a:t>Instead of entering the user B data manually the user just touch NFC enabled devices. The exchange of IDs will allow to process immediately the invitation and confirmation as a friend/meeting colleague after target user acknowledge if required</a:t>
            </a:r>
          </a:p>
          <a:p>
            <a:pPr marL="284162" indent="-514350">
              <a:buFont typeface="+mj-lt"/>
              <a:buAutoNum type="alphaUcPeriod"/>
              <a:defRPr/>
            </a:pPr>
            <a:r>
              <a:rPr lang="en-US" sz="3000" dirty="0" smtClean="0"/>
              <a:t>“Touch to like”</a:t>
            </a:r>
          </a:p>
          <a:p>
            <a:pPr marL="444500" lvl="1" indent="-269875">
              <a:defRPr/>
            </a:pPr>
            <a:r>
              <a:rPr lang="en-US" dirty="0" smtClean="0"/>
              <a:t>Company/Merchant produces an NFC tag embedded on a advertisement /brochure</a:t>
            </a:r>
          </a:p>
          <a:p>
            <a:pPr marL="444500" lvl="1" indent="-269875">
              <a:defRPr/>
            </a:pPr>
            <a:r>
              <a:rPr lang="en-US" dirty="0" smtClean="0"/>
              <a:t>User touches it with its mobile device NFC-enabled and automatically becomes a follower/like and now has access to some specials mentioned in the company stream</a:t>
            </a:r>
          </a:p>
          <a:p>
            <a:pPr marL="282575" indent="-514350">
              <a:buFont typeface="+mj-lt"/>
              <a:buAutoNum type="alphaUcPeriod"/>
            </a:pPr>
            <a:r>
              <a:rPr lang="en-US" sz="3000" dirty="0" smtClean="0"/>
              <a:t>“Touch to check-in”</a:t>
            </a:r>
          </a:p>
          <a:p>
            <a:pPr marL="444500" lvl="1" indent="-269875"/>
            <a:r>
              <a:rPr lang="en-US" dirty="0" smtClean="0"/>
              <a:t>Merchant / public entity provide a check-in and check-out tag(s) associated to a place</a:t>
            </a:r>
          </a:p>
          <a:p>
            <a:pPr marL="444500" lvl="1" indent="-269875">
              <a:buNone/>
            </a:pPr>
            <a:endParaRPr lang="en-US" dirty="0" smtClean="0"/>
          </a:p>
          <a:p>
            <a:pPr marL="444500" lvl="1" indent="-269875">
              <a:buNone/>
            </a:pPr>
            <a:r>
              <a:rPr lang="en-US" i="1" dirty="0" smtClean="0"/>
              <a:t>Possibly these use cases may be achieved through Mobile Codes as well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a:t>
            </a:r>
            <a:br>
              <a:rPr lang="en-US" dirty="0" smtClean="0"/>
            </a:br>
            <a:r>
              <a:rPr lang="en-US" dirty="0" smtClean="0"/>
              <a:t>Social anonymity</a:t>
            </a:r>
          </a:p>
        </p:txBody>
      </p:sp>
      <p:sp>
        <p:nvSpPr>
          <p:cNvPr id="4099" name="Segnaposto contenuto 2"/>
          <p:cNvSpPr>
            <a:spLocks noGrp="1"/>
          </p:cNvSpPr>
          <p:nvPr>
            <p:ph idx="1"/>
          </p:nvPr>
        </p:nvSpPr>
        <p:spPr/>
        <p:txBody>
          <a:bodyPr>
            <a:normAutofit/>
          </a:bodyPr>
          <a:lstStyle/>
          <a:p>
            <a:pPr marL="284162" indent="-514350">
              <a:buFont typeface="+mj-lt"/>
              <a:buAutoNum type="alphaUcPeriod" startAt="4"/>
              <a:defRPr/>
            </a:pPr>
            <a:r>
              <a:rPr lang="en-US" sz="3000" dirty="0" smtClean="0"/>
              <a:t>News paper readers community</a:t>
            </a:r>
          </a:p>
          <a:p>
            <a:pPr marL="444500" lvl="1" indent="-269875">
              <a:defRPr/>
            </a:pPr>
            <a:r>
              <a:rPr lang="en-US" dirty="0" smtClean="0"/>
              <a:t>Newspaper A is interested in social network presence and creates a space within news pages where people can comment without exposing their identity;</a:t>
            </a:r>
          </a:p>
          <a:p>
            <a:pPr marL="444500" lvl="1" indent="-269875">
              <a:defRPr/>
            </a:pPr>
            <a:r>
              <a:rPr lang="en-US" dirty="0" smtClean="0"/>
              <a:t>User B is an interested and exposes his point of view without exposing his identity</a:t>
            </a:r>
          </a:p>
          <a:p>
            <a:pPr marL="444500" lvl="1" indent="-269875">
              <a:defRPr/>
            </a:pPr>
            <a:r>
              <a:rPr lang="en-US" dirty="0" smtClean="0"/>
              <a:t>Newspaper A gets more comments, makes visible the number of comments per article so that more people become interested in reading this popular article</a:t>
            </a:r>
          </a:p>
          <a:p>
            <a:pPr marL="444500" lvl="1" indent="-269875">
              <a:defRPr/>
            </a:pPr>
            <a:endParaRPr 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a:t>
            </a:r>
            <a:br>
              <a:rPr lang="en-US" dirty="0" smtClean="0"/>
            </a:br>
            <a:r>
              <a:rPr lang="en-US" dirty="0" smtClean="0"/>
              <a:t>Social Developer APIs</a:t>
            </a:r>
          </a:p>
        </p:txBody>
      </p:sp>
      <p:sp>
        <p:nvSpPr>
          <p:cNvPr id="4099" name="Segnaposto contenuto 2"/>
          <p:cNvSpPr>
            <a:spLocks noGrp="1"/>
          </p:cNvSpPr>
          <p:nvPr>
            <p:ph idx="1"/>
          </p:nvPr>
        </p:nvSpPr>
        <p:spPr/>
        <p:txBody>
          <a:bodyPr>
            <a:normAutofit/>
          </a:bodyPr>
          <a:lstStyle/>
          <a:p>
            <a:pPr marL="284162" indent="-514350">
              <a:buFont typeface="+mj-lt"/>
              <a:buAutoNum type="alphaUcPeriod" startAt="5"/>
              <a:defRPr/>
            </a:pPr>
            <a:r>
              <a:rPr lang="en-US" sz="3000" dirty="0" smtClean="0"/>
              <a:t>Social REST API</a:t>
            </a:r>
          </a:p>
          <a:p>
            <a:pPr marL="444500" lvl="1" indent="-269875">
              <a:defRPr/>
            </a:pPr>
            <a:r>
              <a:rPr lang="en-US" dirty="0" smtClean="0"/>
              <a:t>Developers leveraging the </a:t>
            </a:r>
            <a:r>
              <a:rPr lang="en-US" dirty="0" err="1" smtClean="0"/>
              <a:t>RESTNet</a:t>
            </a:r>
            <a:r>
              <a:rPr lang="en-US" dirty="0" smtClean="0"/>
              <a:t> OMA APIs want to reuse the same data formats &amp; principles as the ones targeting many existing OMA enablers to enable rich </a:t>
            </a:r>
            <a:r>
              <a:rPr lang="en-US" dirty="0" err="1" smtClean="0"/>
              <a:t>mashups</a:t>
            </a:r>
            <a:endParaRPr lang="en-US" dirty="0" smtClean="0"/>
          </a:p>
          <a:p>
            <a:pPr marL="284162" indent="-514350">
              <a:buFont typeface="+mj-lt"/>
              <a:buAutoNum type="alphaUcPeriod" startAt="5"/>
              <a:defRPr/>
            </a:pPr>
            <a:r>
              <a:rPr lang="en-US" sz="3000" dirty="0" smtClean="0"/>
              <a:t>Social WR API</a:t>
            </a:r>
          </a:p>
          <a:p>
            <a:pPr marL="444500" lvl="1" indent="-269875">
              <a:defRPr/>
            </a:pPr>
            <a:r>
              <a:rPr lang="en-US" dirty="0" smtClean="0"/>
              <a:t>Web application developers are typically interested in SN capabilities easily accessible through </a:t>
            </a:r>
            <a:r>
              <a:rPr lang="en-US" dirty="0" err="1" smtClean="0"/>
              <a:t>Javascript</a:t>
            </a:r>
            <a:r>
              <a:rPr lang="en-US" dirty="0" smtClean="0"/>
              <a:t> </a:t>
            </a:r>
            <a:r>
              <a:rPr lang="en-US" dirty="0" err="1" smtClean="0"/>
              <a:t>librairies</a:t>
            </a:r>
            <a:r>
              <a:rPr lang="en-US" dirty="0" smtClean="0"/>
              <a:t> and the like. </a:t>
            </a:r>
            <a:r>
              <a:rPr lang="en-US" dirty="0" err="1" smtClean="0"/>
              <a:t>OpenSocial</a:t>
            </a:r>
            <a:r>
              <a:rPr lang="en-US" dirty="0" smtClean="0"/>
              <a:t> Social Gadget API is a candidate that can be investigated as basis for an OMA Social WRAPI</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p:txBody>
          <a:bodyPr/>
          <a:lstStyle/>
          <a:p>
            <a:r>
              <a:rPr lang="en-GB" dirty="0" smtClean="0"/>
              <a:t>Conclusions</a:t>
            </a:r>
          </a:p>
        </p:txBody>
      </p:sp>
      <p:sp>
        <p:nvSpPr>
          <p:cNvPr id="35842" name="Rectangle 5"/>
          <p:cNvSpPr>
            <a:spLocks noGrp="1" noChangeArrowheads="1"/>
          </p:cNvSpPr>
          <p:nvPr>
            <p:ph type="body" idx="4294967295"/>
          </p:nvPr>
        </p:nvSpPr>
        <p:spPr>
          <a:xfrm>
            <a:off x="109538" y="1073150"/>
            <a:ext cx="9101137" cy="5562600"/>
          </a:xfrm>
        </p:spPr>
        <p:txBody>
          <a:bodyPr/>
          <a:lstStyle/>
          <a:p>
            <a:pPr lvl="1">
              <a:lnSpc>
                <a:spcPct val="95000"/>
              </a:lnSpc>
              <a:spcBef>
                <a:spcPct val="15000"/>
              </a:spcBef>
            </a:pPr>
            <a:endParaRPr lang="en-GB" sz="2400" dirty="0" smtClean="0"/>
          </a:p>
          <a:p>
            <a:pPr>
              <a:lnSpc>
                <a:spcPct val="95000"/>
              </a:lnSpc>
              <a:spcBef>
                <a:spcPct val="15000"/>
              </a:spcBef>
            </a:pPr>
            <a:r>
              <a:rPr lang="en-GB" sz="2800" dirty="0" smtClean="0"/>
              <a:t>MobSocNet is getting growing interest both within and outside OMA</a:t>
            </a:r>
          </a:p>
          <a:p>
            <a:pPr lvl="1">
              <a:lnSpc>
                <a:spcPct val="95000"/>
              </a:lnSpc>
              <a:spcBef>
                <a:spcPct val="15000"/>
              </a:spcBef>
            </a:pPr>
            <a:endParaRPr lang="en-GB" sz="2400" dirty="0" smtClean="0"/>
          </a:p>
          <a:p>
            <a:pPr>
              <a:lnSpc>
                <a:spcPct val="95000"/>
              </a:lnSpc>
              <a:spcBef>
                <a:spcPct val="15000"/>
              </a:spcBef>
            </a:pPr>
            <a:r>
              <a:rPr lang="en-GB" sz="2800" dirty="0" smtClean="0"/>
              <a:t>Several new functionalities have already been identified for “future work”</a:t>
            </a:r>
          </a:p>
          <a:p>
            <a:pPr>
              <a:lnSpc>
                <a:spcPct val="95000"/>
              </a:lnSpc>
              <a:spcBef>
                <a:spcPct val="15000"/>
              </a:spcBef>
            </a:pPr>
            <a:endParaRPr lang="en-GB" sz="2800" dirty="0" smtClean="0"/>
          </a:p>
          <a:p>
            <a:pPr>
              <a:lnSpc>
                <a:spcPct val="95000"/>
              </a:lnSpc>
              <a:spcBef>
                <a:spcPct val="15000"/>
              </a:spcBef>
            </a:pPr>
            <a:r>
              <a:rPr lang="en-GB" sz="2800" dirty="0" smtClean="0"/>
              <a:t>Time is right to leverage the momentum to continue being proactive in that field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p:txBody>
          <a:bodyPr/>
          <a:lstStyle/>
          <a:p>
            <a:r>
              <a:rPr lang="en-GB" dirty="0" smtClean="0"/>
              <a:t>Proposal</a:t>
            </a:r>
          </a:p>
        </p:txBody>
      </p:sp>
      <p:sp>
        <p:nvSpPr>
          <p:cNvPr id="35842" name="Rectangle 5"/>
          <p:cNvSpPr>
            <a:spLocks noGrp="1" noChangeArrowheads="1"/>
          </p:cNvSpPr>
          <p:nvPr>
            <p:ph type="body" idx="4294967295"/>
          </p:nvPr>
        </p:nvSpPr>
        <p:spPr>
          <a:xfrm>
            <a:off x="109538" y="1073150"/>
            <a:ext cx="9101137" cy="5562600"/>
          </a:xfrm>
        </p:spPr>
        <p:txBody>
          <a:bodyPr/>
          <a:lstStyle/>
          <a:p>
            <a:pPr lvl="1">
              <a:lnSpc>
                <a:spcPct val="95000"/>
              </a:lnSpc>
              <a:spcBef>
                <a:spcPct val="15000"/>
              </a:spcBef>
            </a:pPr>
            <a:endParaRPr lang="en-GB" sz="2400" dirty="0" smtClean="0"/>
          </a:p>
          <a:p>
            <a:pPr>
              <a:lnSpc>
                <a:spcPct val="95000"/>
              </a:lnSpc>
              <a:spcBef>
                <a:spcPct val="15000"/>
              </a:spcBef>
            </a:pPr>
            <a:r>
              <a:rPr lang="en-GB" sz="2800" dirty="0" smtClean="0"/>
              <a:t>Consider one or more new WI(</a:t>
            </a:r>
            <a:r>
              <a:rPr lang="en-GB" sz="2800" dirty="0" err="1" smtClean="0"/>
              <a:t>s</a:t>
            </a:r>
            <a:r>
              <a:rPr lang="en-GB" sz="2800" dirty="0" smtClean="0"/>
              <a:t>) in the area of MobSocNet</a:t>
            </a:r>
          </a:p>
          <a:p>
            <a:pPr lvl="1">
              <a:lnSpc>
                <a:spcPct val="95000"/>
              </a:lnSpc>
              <a:spcBef>
                <a:spcPct val="15000"/>
              </a:spcBef>
            </a:pPr>
            <a:r>
              <a:rPr lang="en-GB" sz="2400" dirty="0" smtClean="0"/>
              <a:t>to support new appealing use cases from the market</a:t>
            </a:r>
          </a:p>
          <a:p>
            <a:pPr lvl="1">
              <a:lnSpc>
                <a:spcPct val="95000"/>
              </a:lnSpc>
              <a:spcBef>
                <a:spcPct val="15000"/>
              </a:spcBef>
            </a:pPr>
            <a:r>
              <a:rPr lang="en-GB" sz="2400" dirty="0" smtClean="0"/>
              <a:t>to develop OMA-style APIs (</a:t>
            </a:r>
            <a:r>
              <a:rPr lang="en-GB" sz="2400" dirty="0" err="1" smtClean="0"/>
              <a:t>RestNet</a:t>
            </a:r>
            <a:r>
              <a:rPr lang="en-GB" sz="2400" dirty="0" smtClean="0"/>
              <a:t>, WR) to ease development of applications &amp; </a:t>
            </a:r>
            <a:r>
              <a:rPr lang="en-GB" sz="2400" dirty="0" err="1" smtClean="0"/>
              <a:t>mashups</a:t>
            </a:r>
            <a:r>
              <a:rPr lang="en-GB" sz="2400" dirty="0" smtClean="0"/>
              <a:t> with other OMA enablers exposed in a similar way</a:t>
            </a:r>
          </a:p>
          <a:p>
            <a:pPr lvl="1">
              <a:lnSpc>
                <a:spcPct val="95000"/>
              </a:lnSpc>
              <a:spcBef>
                <a:spcPct val="15000"/>
              </a:spcBef>
            </a:pPr>
            <a:r>
              <a:rPr lang="en-GB" sz="2400" dirty="0" smtClean="0"/>
              <a:t>to produce guidelines and support new requirements coming from other OMA Enablers in a consistent way</a:t>
            </a:r>
          </a:p>
          <a:p>
            <a:pPr lvl="1">
              <a:lnSpc>
                <a:spcPct val="95000"/>
              </a:lnSpc>
              <a:spcBef>
                <a:spcPct val="15000"/>
              </a:spcBef>
            </a:pPr>
            <a:endParaRPr lang="en-GB" sz="2400" dirty="0" smtClean="0"/>
          </a:p>
          <a:p>
            <a:pPr>
              <a:lnSpc>
                <a:spcPct val="95000"/>
              </a:lnSpc>
              <a:spcBef>
                <a:spcPct val="15000"/>
              </a:spcBef>
            </a:pPr>
            <a:r>
              <a:rPr lang="en-GB" sz="2800" dirty="0" smtClean="0"/>
              <a:t>Suggested approach</a:t>
            </a:r>
          </a:p>
          <a:p>
            <a:pPr lvl="1">
              <a:lnSpc>
                <a:spcPct val="95000"/>
              </a:lnSpc>
              <a:spcBef>
                <a:spcPct val="15000"/>
              </a:spcBef>
            </a:pPr>
            <a:r>
              <a:rPr lang="en-GB" sz="2400" dirty="0" smtClean="0"/>
              <a:t>One WI for MobSocNet 1.1 to accommodate new requirements on top of the existing 1.0 release</a:t>
            </a:r>
          </a:p>
          <a:p>
            <a:pPr lvl="2">
              <a:lnSpc>
                <a:spcPct val="95000"/>
              </a:lnSpc>
              <a:spcBef>
                <a:spcPct val="15000"/>
              </a:spcBef>
            </a:pPr>
            <a:r>
              <a:rPr lang="en-GB" dirty="0" smtClean="0"/>
              <a:t>Social WRAPI may be covered by this WI if not by WRAPI WI nor a dedicated WI</a:t>
            </a:r>
          </a:p>
          <a:p>
            <a:pPr lvl="1">
              <a:lnSpc>
                <a:spcPct val="95000"/>
              </a:lnSpc>
              <a:spcBef>
                <a:spcPct val="15000"/>
              </a:spcBef>
            </a:pPr>
            <a:r>
              <a:rPr lang="en-GB" sz="2400" dirty="0" smtClean="0"/>
              <a:t>One WI for Social Rest API</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11933</TotalTime>
  <Pages>15</Pages>
  <Words>822</Words>
  <Application>Microsoft Office PowerPoint</Application>
  <PresentationFormat>Personalizzato</PresentationFormat>
  <Paragraphs>66</Paragraphs>
  <Slides>9</Slides>
  <Notes>4</Notes>
  <HiddenSlides>0</HiddenSlides>
  <MMClips>0</MMClips>
  <ScaleCrop>false</ScaleCrop>
  <HeadingPairs>
    <vt:vector size="4" baseType="variant">
      <vt:variant>
        <vt:lpstr>Tema</vt:lpstr>
      </vt:variant>
      <vt:variant>
        <vt:i4>1</vt:i4>
      </vt:variant>
      <vt:variant>
        <vt:lpstr>Titoli diapositive</vt:lpstr>
      </vt:variant>
      <vt:variant>
        <vt:i4>9</vt:i4>
      </vt:variant>
    </vt:vector>
  </HeadingPairs>
  <TitlesOfParts>
    <vt:vector size="10" baseType="lpstr">
      <vt:lpstr>OMA Template</vt:lpstr>
      <vt:lpstr>OMA-CD-MobSocNet-2012-0035-INP_MobSocNet_evolution MobSocNet evolution</vt:lpstr>
      <vt:lpstr>Scope</vt:lpstr>
      <vt:lpstr>Lessons learned from MobSocNet 1.0 (I/II)</vt:lpstr>
      <vt:lpstr>Lessons learned from MobSocNet 1.0 (II/II)</vt:lpstr>
      <vt:lpstr>Example new use cases:  Social contact-less</vt:lpstr>
      <vt:lpstr>Example new use cases: Social anonymity</vt:lpstr>
      <vt:lpstr>Example new use cases: Social Developer APIs</vt:lpstr>
      <vt:lpstr>Conclusions</vt:lpstr>
      <vt:lpstr>Proposal</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Laurent-Walter Goix, Telecom Italia</cp:lastModifiedBy>
  <cp:revision>432</cp:revision>
  <cp:lastPrinted>1999-04-27T06:51:51Z</cp:lastPrinted>
  <dcterms:created xsi:type="dcterms:W3CDTF">2002-03-19T14:05:12Z</dcterms:created>
  <dcterms:modified xsi:type="dcterms:W3CDTF">2012-04-18T09:05:03Z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