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343" r:id="rId3"/>
    <p:sldId id="336" r:id="rId4"/>
    <p:sldId id="341" r:id="rId5"/>
    <p:sldId id="321" r:id="rId6"/>
    <p:sldId id="342" r:id="rId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2718" autoAdjust="0"/>
  </p:normalViewPr>
  <p:slideViewPr>
    <p:cSldViewPr>
      <p:cViewPr varScale="1">
        <p:scale>
          <a:sx n="63" d="100"/>
          <a:sy n="63" d="100"/>
        </p:scale>
        <p:origin x="-1212"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OMA-CD-2012-0065</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615950"/>
            <a:ext cx="7996237" cy="1265238"/>
          </a:xfrm>
        </p:spPr>
        <p:txBody>
          <a:bodyPr anchor="t"/>
          <a:lstStyle/>
          <a:p>
            <a:r>
              <a:rPr lang="fr-FR" sz="1600" dirty="0" smtClean="0"/>
              <a:t>OMA-CD-MobSocNet-2012-0065-</a:t>
            </a:r>
            <a:r>
              <a:rPr lang="fr-FR" sz="1600" dirty="0" err="1" smtClean="0"/>
              <a:t>INP_enabler_name_change</a:t>
            </a:r>
            <a:r>
              <a:rPr lang="en-US" sz="1600" dirty="0" smtClean="0"/>
              <a:t/>
            </a:r>
            <a:br>
              <a:rPr lang="en-US" sz="1600" dirty="0" smtClean="0"/>
            </a:br>
            <a:r>
              <a:rPr lang="en-US" sz="3600" dirty="0" smtClean="0"/>
              <a:t>MobSocNet </a:t>
            </a:r>
            <a:r>
              <a:rPr lang="en-US" sz="3600" dirty="0" smtClean="0"/>
              <a:t>Enabler name</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17 June </a:t>
            </a:r>
            <a:r>
              <a:rPr lang="en-US" altLang="zh-CN" b="1" dirty="0" smtClean="0">
                <a:latin typeface="Tahoma" pitchFamily="34" charset="0"/>
                <a:ea typeface="宋体"/>
                <a:cs typeface="宋体"/>
              </a:rPr>
              <a:t>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Laurent-Walter Goix, </a:t>
            </a:r>
            <a:r>
              <a:rPr lang="en-US" altLang="zh-CN" sz="1400" b="1" dirty="0">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Telecom </a:t>
            </a:r>
            <a:r>
              <a:rPr lang="en-US" altLang="zh-CN" b="1" dirty="0" smtClean="0">
                <a:latin typeface="Tahoma" pitchFamily="34" charset="0"/>
                <a:ea typeface="宋体"/>
                <a:cs typeface="宋体"/>
              </a:rPr>
              <a:t>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Scope</a:t>
            </a:r>
            <a:endParaRPr lang="fr-FR" dirty="0"/>
          </a:p>
        </p:txBody>
      </p:sp>
      <p:sp>
        <p:nvSpPr>
          <p:cNvPr id="3" name="Segnaposto contenuto 2"/>
          <p:cNvSpPr>
            <a:spLocks noGrp="1"/>
          </p:cNvSpPr>
          <p:nvPr>
            <p:ph idx="1"/>
          </p:nvPr>
        </p:nvSpPr>
        <p:spPr/>
        <p:txBody>
          <a:bodyPr/>
          <a:lstStyle/>
          <a:p>
            <a:r>
              <a:rPr lang="it-IT" dirty="0" smtClean="0"/>
              <a:t>Propose a </a:t>
            </a:r>
            <a:r>
              <a:rPr lang="it-IT" dirty="0" err="1" smtClean="0"/>
              <a:t>new</a:t>
            </a:r>
            <a:r>
              <a:rPr lang="it-IT" dirty="0" smtClean="0"/>
              <a:t> </a:t>
            </a:r>
            <a:r>
              <a:rPr lang="it-IT" dirty="0" err="1" smtClean="0"/>
              <a:t>name</a:t>
            </a:r>
            <a:r>
              <a:rPr lang="it-IT" dirty="0" smtClean="0"/>
              <a:t> </a:t>
            </a:r>
            <a:r>
              <a:rPr lang="it-IT" dirty="0" err="1" smtClean="0"/>
              <a:t>for</a:t>
            </a:r>
            <a:r>
              <a:rPr lang="it-IT" dirty="0" smtClean="0"/>
              <a:t> the MobSocNet </a:t>
            </a:r>
            <a:r>
              <a:rPr lang="it-IT" dirty="0" err="1" smtClean="0"/>
              <a:t>enabler</a:t>
            </a:r>
            <a:endParaRPr lang="it-IT" dirty="0" smtClean="0"/>
          </a:p>
          <a:p>
            <a:r>
              <a:rPr lang="it-IT" dirty="0" err="1" smtClean="0"/>
              <a:t>Identify</a:t>
            </a:r>
            <a:r>
              <a:rPr lang="it-IT" dirty="0" smtClean="0"/>
              <a:t> </a:t>
            </a:r>
            <a:r>
              <a:rPr lang="it-IT" dirty="0" err="1" smtClean="0"/>
              <a:t>related</a:t>
            </a:r>
            <a:r>
              <a:rPr lang="it-IT" dirty="0" smtClean="0"/>
              <a:t> </a:t>
            </a:r>
            <a:r>
              <a:rPr lang="it-IT" dirty="0" err="1" smtClean="0"/>
              <a:t>changes</a:t>
            </a:r>
            <a:r>
              <a:rPr lang="it-IT" dirty="0" smtClean="0"/>
              <a:t> </a:t>
            </a:r>
            <a:r>
              <a:rPr lang="it-IT" dirty="0" err="1" smtClean="0"/>
              <a:t>needed</a:t>
            </a:r>
            <a:r>
              <a:rPr lang="it-IT" dirty="0" smtClean="0"/>
              <a:t> </a:t>
            </a:r>
            <a:r>
              <a:rPr lang="it-IT" dirty="0" err="1" smtClean="0"/>
              <a:t>before</a:t>
            </a:r>
            <a:r>
              <a:rPr lang="it-IT" dirty="0" smtClean="0"/>
              <a:t> Candidate</a:t>
            </a:r>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dirty="0" smtClean="0">
                <a:ea typeface="宋体" charset="-122"/>
              </a:rPr>
              <a:t>About MobSocNet name</a:t>
            </a:r>
            <a:endParaRPr lang="en-GB" altLang="zh-CN" dirty="0" smtClean="0">
              <a:ea typeface="宋体" charset="-122"/>
            </a:endParaRPr>
          </a:p>
        </p:txBody>
      </p:sp>
      <p:sp>
        <p:nvSpPr>
          <p:cNvPr id="5123" name="Rectangle 1029"/>
          <p:cNvSpPr>
            <a:spLocks noGrp="1" noChangeArrowheads="1"/>
          </p:cNvSpPr>
          <p:nvPr>
            <p:ph type="body" idx="1"/>
          </p:nvPr>
        </p:nvSpPr>
        <p:spPr>
          <a:xfrm>
            <a:off x="261938" y="996950"/>
            <a:ext cx="8778875" cy="5383213"/>
          </a:xfrm>
        </p:spPr>
        <p:txBody>
          <a:bodyPr/>
          <a:lstStyle/>
          <a:p>
            <a:r>
              <a:rPr lang="en-US" altLang="zh-CN" dirty="0" smtClean="0">
                <a:ea typeface="宋体" charset="-122"/>
              </a:rPr>
              <a:t>The </a:t>
            </a:r>
            <a:r>
              <a:rPr lang="en-US" altLang="zh-CN" dirty="0" smtClean="0">
                <a:ea typeface="宋体" charset="-122"/>
              </a:rPr>
              <a:t>original proposal for the enabler name was </a:t>
            </a:r>
            <a:r>
              <a:rPr lang="en-US" altLang="zh-CN" dirty="0" smtClean="0">
                <a:ea typeface="宋体" charset="-122"/>
              </a:rPr>
              <a:t>MSN (Mobile Social Network)</a:t>
            </a:r>
          </a:p>
          <a:p>
            <a:r>
              <a:rPr lang="en-US" altLang="zh-CN" dirty="0" smtClean="0">
                <a:ea typeface="宋体" charset="-122"/>
              </a:rPr>
              <a:t>MobSocNet was preferred not to conflict with Microsoft MSN</a:t>
            </a:r>
          </a:p>
          <a:p>
            <a:pPr lvl="1"/>
            <a:r>
              <a:rPr lang="en-US" altLang="zh-CN" dirty="0" smtClean="0">
                <a:ea typeface="宋体" charset="-122"/>
              </a:rPr>
              <a:t>Still, interfaces and components are named after MSN</a:t>
            </a:r>
          </a:p>
          <a:p>
            <a:r>
              <a:rPr lang="en-US" altLang="zh-CN" dirty="0" smtClean="0">
                <a:ea typeface="宋体" charset="-122"/>
              </a:rPr>
              <a:t>A name change was suggested many times within CD &amp; other groups (e.g. ARC)</a:t>
            </a:r>
          </a:p>
          <a:p>
            <a:pPr lvl="1"/>
            <a:r>
              <a:rPr lang="en-US" altLang="zh-CN" dirty="0" smtClean="0">
                <a:ea typeface="宋体" charset="-122"/>
              </a:rPr>
              <a:t>This name change is required before going “Candidate” and publicized</a:t>
            </a:r>
          </a:p>
          <a:p>
            <a:r>
              <a:rPr lang="en-US" altLang="zh-CN" dirty="0" smtClean="0">
                <a:ea typeface="宋体" charset="-122"/>
              </a:rPr>
              <a:t>This change was postponed to the very end of the specification process to avoid multiple changes</a:t>
            </a:r>
          </a:p>
          <a:p>
            <a:r>
              <a:rPr lang="en-US" altLang="zh-CN" dirty="0" smtClean="0">
                <a:ea typeface="宋体" charset="-122"/>
              </a:rPr>
              <a:t>Process-wise, an enabler name change requires approval within its reference working group (i.e. CD)</a:t>
            </a:r>
          </a:p>
          <a:p>
            <a:pPr lvl="1"/>
            <a:r>
              <a:rPr lang="en-US" altLang="zh-CN" dirty="0" smtClean="0">
                <a:ea typeface="宋体" charset="-122"/>
              </a:rPr>
              <a:t>When approved, the new name need only be notified to the TP (e.g. see OMA-</a:t>
            </a:r>
            <a:r>
              <a:rPr lang="fr-FR" dirty="0" smtClean="0"/>
              <a:t>TP-2011-0356-INP_WID_233_name_change_notification)</a:t>
            </a:r>
            <a:endParaRPr lang="en-US" altLang="zh-CN" dirty="0"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altLang="zh-CN" dirty="0" smtClean="0">
                <a:ea typeface="宋体" charset="-122"/>
              </a:rPr>
              <a:t>Name c</a:t>
            </a:r>
            <a:r>
              <a:rPr lang="en-GB" altLang="zh-CN" dirty="0" smtClean="0">
                <a:ea typeface="宋体" charset="-122"/>
              </a:rPr>
              <a:t>hanging process</a:t>
            </a:r>
            <a:endParaRPr lang="fr-FR" dirty="0"/>
          </a:p>
        </p:txBody>
      </p:sp>
      <p:sp>
        <p:nvSpPr>
          <p:cNvPr id="3" name="Segnaposto contenuto 2"/>
          <p:cNvSpPr>
            <a:spLocks noGrp="1"/>
          </p:cNvSpPr>
          <p:nvPr>
            <p:ph idx="1"/>
          </p:nvPr>
        </p:nvSpPr>
        <p:spPr>
          <a:xfrm>
            <a:off x="292100" y="1100138"/>
            <a:ext cx="8778875" cy="5383212"/>
          </a:xfrm>
        </p:spPr>
        <p:txBody>
          <a:bodyPr/>
          <a:lstStyle/>
          <a:p>
            <a:pPr>
              <a:lnSpc>
                <a:spcPct val="95000"/>
              </a:lnSpc>
              <a:spcBef>
                <a:spcPct val="15000"/>
              </a:spcBef>
            </a:pPr>
            <a:r>
              <a:rPr lang="en-GB" sz="2800" dirty="0" smtClean="0"/>
              <a:t>Various discussions were held during the specification process amongst interested companies to identify candidate names for MobSocNet.</a:t>
            </a:r>
          </a:p>
          <a:p>
            <a:pPr>
              <a:lnSpc>
                <a:spcPct val="95000"/>
              </a:lnSpc>
              <a:spcBef>
                <a:spcPct val="15000"/>
              </a:spcBef>
            </a:pPr>
            <a:r>
              <a:rPr lang="en-GB" sz="2800" dirty="0" smtClean="0"/>
              <a:t>Eventually, a poll was made amongst 13 different companies involved in this enabler over more than 10 days proposing 4 names:</a:t>
            </a:r>
          </a:p>
          <a:p>
            <a:pPr lvl="1">
              <a:lnSpc>
                <a:spcPct val="95000"/>
              </a:lnSpc>
              <a:spcBef>
                <a:spcPct val="15000"/>
              </a:spcBef>
            </a:pPr>
            <a:r>
              <a:rPr lang="en-GB" sz="2400" dirty="0" smtClean="0"/>
              <a:t>SNew: </a:t>
            </a:r>
            <a:r>
              <a:rPr lang="fr-FR" sz="2400" dirty="0" smtClean="0"/>
              <a:t>Social </a:t>
            </a:r>
            <a:r>
              <a:rPr lang="fr-FR" sz="2400" dirty="0" err="1" smtClean="0"/>
              <a:t>NEtwork</a:t>
            </a:r>
            <a:r>
              <a:rPr lang="fr-FR" sz="2400" dirty="0" smtClean="0"/>
              <a:t> Web (slang </a:t>
            </a:r>
            <a:r>
              <a:rPr lang="fr-FR" sz="2400" dirty="0" err="1" smtClean="0"/>
              <a:t>term</a:t>
            </a:r>
            <a:r>
              <a:rPr lang="fr-FR" sz="2400" dirty="0" smtClean="0"/>
              <a:t>, «  </a:t>
            </a:r>
            <a:r>
              <a:rPr lang="en-US" sz="2400" dirty="0" smtClean="0"/>
              <a:t>what's new, as in what's up?</a:t>
            </a:r>
            <a:r>
              <a:rPr lang="fr-FR" sz="2400" dirty="0" smtClean="0"/>
              <a:t> »</a:t>
            </a:r>
            <a:endParaRPr lang="en-US" sz="2400" dirty="0" smtClean="0"/>
          </a:p>
          <a:p>
            <a:pPr lvl="1">
              <a:lnSpc>
                <a:spcPct val="95000"/>
              </a:lnSpc>
              <a:spcBef>
                <a:spcPct val="15000"/>
              </a:spcBef>
            </a:pPr>
            <a:r>
              <a:rPr lang="it-IT" sz="2400" dirty="0" err="1" smtClean="0"/>
              <a:t>SoMo</a:t>
            </a:r>
            <a:r>
              <a:rPr lang="it-IT" sz="2400" dirty="0" smtClean="0"/>
              <a:t>: Social Mobile</a:t>
            </a:r>
          </a:p>
          <a:p>
            <a:pPr lvl="1">
              <a:lnSpc>
                <a:spcPct val="95000"/>
              </a:lnSpc>
              <a:spcBef>
                <a:spcPct val="15000"/>
              </a:spcBef>
            </a:pPr>
            <a:r>
              <a:rPr lang="fr-FR" sz="2400" dirty="0" err="1" smtClean="0"/>
              <a:t>MoST</a:t>
            </a:r>
            <a:r>
              <a:rPr lang="fr-FR" sz="2400" dirty="0" smtClean="0"/>
              <a:t>: </a:t>
            </a:r>
            <a:r>
              <a:rPr lang="fr-FR" sz="2400" dirty="0" err="1" smtClean="0"/>
              <a:t>MObile</a:t>
            </a:r>
            <a:r>
              <a:rPr lang="fr-FR" sz="2400" dirty="0" smtClean="0"/>
              <a:t> Social </a:t>
            </a:r>
            <a:r>
              <a:rPr lang="fr-FR" sz="2400" dirty="0" err="1" smtClean="0"/>
              <a:t>neTwork</a:t>
            </a:r>
            <a:endParaRPr lang="fr-FR" sz="2400" dirty="0" smtClean="0"/>
          </a:p>
          <a:p>
            <a:pPr lvl="1">
              <a:lnSpc>
                <a:spcPct val="95000"/>
              </a:lnSpc>
              <a:spcBef>
                <a:spcPct val="15000"/>
              </a:spcBef>
            </a:pPr>
            <a:r>
              <a:rPr lang="en-US" sz="2400" dirty="0" smtClean="0"/>
              <a:t>SMN: </a:t>
            </a:r>
            <a:r>
              <a:rPr lang="en-US" sz="2400" dirty="0" smtClean="0"/>
              <a:t>Social Mobile </a:t>
            </a:r>
            <a:r>
              <a:rPr lang="en-US" sz="2400" dirty="0" smtClean="0"/>
              <a:t>Network </a:t>
            </a:r>
            <a:r>
              <a:rPr lang="en-US" sz="2400" dirty="0" smtClean="0"/>
              <a:t>(pronounce "</a:t>
            </a:r>
            <a:r>
              <a:rPr lang="en-US" sz="2400" dirty="0" err="1" smtClean="0"/>
              <a:t>somon</a:t>
            </a:r>
            <a:r>
              <a:rPr lang="en-US" sz="2400" dirty="0" smtClean="0"/>
              <a:t>")</a:t>
            </a:r>
            <a:endParaRPr lang="en-GB" sz="2400" dirty="0" smtClean="0"/>
          </a:p>
          <a:p>
            <a:pPr>
              <a:lnSpc>
                <a:spcPct val="95000"/>
              </a:lnSpc>
              <a:spcBef>
                <a:spcPct val="15000"/>
              </a:spcBef>
            </a:pPr>
            <a:r>
              <a:rPr lang="en-GB" sz="2800" dirty="0" smtClean="0"/>
              <a:t>16 votes were gathered from 7 different companies with the following results:</a:t>
            </a:r>
          </a:p>
          <a:p>
            <a:pPr lvl="1">
              <a:lnSpc>
                <a:spcPct val="95000"/>
              </a:lnSpc>
              <a:spcBef>
                <a:spcPct val="15000"/>
              </a:spcBef>
            </a:pPr>
            <a:r>
              <a:rPr lang="en-GB" sz="2400" b="1" dirty="0" smtClean="0"/>
              <a:t>SNew: 6</a:t>
            </a:r>
            <a:r>
              <a:rPr lang="en-GB" sz="2400" dirty="0" smtClean="0"/>
              <a:t>, </a:t>
            </a:r>
            <a:r>
              <a:rPr lang="en-GB" sz="2400" dirty="0" err="1" smtClean="0"/>
              <a:t>SoMo</a:t>
            </a:r>
            <a:r>
              <a:rPr lang="en-GB" sz="2400" dirty="0" smtClean="0"/>
              <a:t>: 4, </a:t>
            </a:r>
            <a:r>
              <a:rPr lang="en-GB" sz="2400" dirty="0" err="1" smtClean="0"/>
              <a:t>MoST</a:t>
            </a:r>
            <a:r>
              <a:rPr lang="en-GB" sz="2400" dirty="0" smtClean="0"/>
              <a:t>: 3, SMN: 2</a:t>
            </a:r>
          </a:p>
          <a:p>
            <a:pPr lvl="1">
              <a:lnSpc>
                <a:spcPct val="95000"/>
              </a:lnSpc>
              <a:spcBef>
                <a:spcPct val="15000"/>
              </a:spcBef>
            </a:pPr>
            <a:endParaRPr lang="en-GB" sz="2000" dirty="0" smtClean="0"/>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dirty="0" smtClean="0"/>
              <a:t>Conclusions</a:t>
            </a:r>
          </a:p>
        </p:txBody>
      </p:sp>
      <p:sp>
        <p:nvSpPr>
          <p:cNvPr id="35842" name="Rectangle 5"/>
          <p:cNvSpPr>
            <a:spLocks noGrp="1" noChangeArrowheads="1"/>
          </p:cNvSpPr>
          <p:nvPr>
            <p:ph type="body" idx="4294967295"/>
          </p:nvPr>
        </p:nvSpPr>
        <p:spPr>
          <a:xfrm>
            <a:off x="109538" y="1073150"/>
            <a:ext cx="9101137" cy="5562600"/>
          </a:xfrm>
        </p:spPr>
        <p:txBody>
          <a:bodyPr/>
          <a:lstStyle/>
          <a:p>
            <a:pPr lvl="1">
              <a:lnSpc>
                <a:spcPct val="95000"/>
              </a:lnSpc>
              <a:spcBef>
                <a:spcPct val="15000"/>
              </a:spcBef>
            </a:pPr>
            <a:endParaRPr lang="en-GB" sz="2400" dirty="0" smtClean="0"/>
          </a:p>
          <a:p>
            <a:pPr>
              <a:lnSpc>
                <a:spcPct val="95000"/>
              </a:lnSpc>
              <a:spcBef>
                <a:spcPct val="15000"/>
              </a:spcBef>
            </a:pPr>
            <a:r>
              <a:rPr lang="en-GB" sz="2800" dirty="0" smtClean="0"/>
              <a:t>MobSocNet name need to be changed before Candidate status</a:t>
            </a:r>
            <a:endParaRPr lang="en-GB" sz="2800" dirty="0" smtClean="0"/>
          </a:p>
          <a:p>
            <a:pPr lvl="1">
              <a:lnSpc>
                <a:spcPct val="95000"/>
              </a:lnSpc>
              <a:spcBef>
                <a:spcPct val="15000"/>
              </a:spcBef>
            </a:pPr>
            <a:endParaRPr lang="en-GB" sz="2400" dirty="0" smtClean="0"/>
          </a:p>
          <a:p>
            <a:pPr>
              <a:lnSpc>
                <a:spcPct val="95000"/>
              </a:lnSpc>
              <a:spcBef>
                <a:spcPct val="15000"/>
              </a:spcBef>
            </a:pPr>
            <a:r>
              <a:rPr lang="en-GB" sz="2800" dirty="0" smtClean="0"/>
              <a:t>After a poll amongst interested companies, “SNew” was elected as preferred name</a:t>
            </a:r>
            <a:endParaRPr lang="en-GB" sz="2800" dirty="0" smtClean="0"/>
          </a:p>
          <a:p>
            <a:pPr>
              <a:lnSpc>
                <a:spcPct val="95000"/>
              </a:lnSpc>
              <a:spcBef>
                <a:spcPct val="15000"/>
              </a:spcBef>
            </a:pPr>
            <a:endParaRPr lang="en-GB" sz="2800" dirty="0" smtClean="0"/>
          </a:p>
          <a:p>
            <a:pPr>
              <a:lnSpc>
                <a:spcPct val="95000"/>
              </a:lnSpc>
              <a:spcBef>
                <a:spcPct val="15000"/>
              </a:spcBef>
            </a:pPr>
            <a:r>
              <a:rPr lang="en-GB" sz="2800" dirty="0" smtClean="0"/>
              <a:t>Enabler documents &amp; references need be updated accordingly</a:t>
            </a:r>
            <a:endParaRPr lang="en-GB" sz="2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dirty="0" smtClean="0"/>
              <a:t>Proposal</a:t>
            </a:r>
          </a:p>
        </p:txBody>
      </p:sp>
      <p:sp>
        <p:nvSpPr>
          <p:cNvPr id="35842" name="Rectangle 5"/>
          <p:cNvSpPr>
            <a:spLocks noGrp="1" noChangeArrowheads="1"/>
          </p:cNvSpPr>
          <p:nvPr>
            <p:ph type="body" idx="4294967295"/>
          </p:nvPr>
        </p:nvSpPr>
        <p:spPr>
          <a:xfrm>
            <a:off x="109538" y="1073150"/>
            <a:ext cx="9101137" cy="5562600"/>
          </a:xfrm>
        </p:spPr>
        <p:txBody>
          <a:bodyPr/>
          <a:lstStyle/>
          <a:p>
            <a:pPr lvl="1">
              <a:lnSpc>
                <a:spcPct val="95000"/>
              </a:lnSpc>
              <a:spcBef>
                <a:spcPct val="15000"/>
              </a:spcBef>
            </a:pPr>
            <a:endParaRPr lang="en-GB" sz="2400" dirty="0" smtClean="0"/>
          </a:p>
          <a:p>
            <a:pPr>
              <a:lnSpc>
                <a:spcPct val="95000"/>
              </a:lnSpc>
              <a:spcBef>
                <a:spcPct val="15000"/>
              </a:spcBef>
            </a:pPr>
            <a:r>
              <a:rPr lang="en-GB" sz="2800" dirty="0" smtClean="0"/>
              <a:t>Replace</a:t>
            </a:r>
            <a:r>
              <a:rPr lang="en-GB" sz="2800" dirty="0" smtClean="0"/>
              <a:t> all “</a:t>
            </a:r>
            <a:r>
              <a:rPr lang="en-GB" sz="2800" dirty="0" smtClean="0"/>
              <a:t>MobSocNet” and “MSN” references with “SNew”</a:t>
            </a:r>
          </a:p>
          <a:p>
            <a:pPr lvl="1">
              <a:lnSpc>
                <a:spcPct val="95000"/>
              </a:lnSpc>
              <a:spcBef>
                <a:spcPct val="15000"/>
              </a:spcBef>
            </a:pPr>
            <a:r>
              <a:rPr lang="en-GB" sz="2400" dirty="0" smtClean="0"/>
              <a:t>In enabler documents (ERELD, ER, ETR)</a:t>
            </a:r>
          </a:p>
          <a:p>
            <a:pPr lvl="1">
              <a:lnSpc>
                <a:spcPct val="95000"/>
              </a:lnSpc>
              <a:spcBef>
                <a:spcPct val="15000"/>
              </a:spcBef>
            </a:pPr>
            <a:r>
              <a:rPr lang="en-GB" sz="2400" dirty="0" smtClean="0"/>
              <a:t>As Work Area name</a:t>
            </a:r>
          </a:p>
          <a:p>
            <a:pPr>
              <a:lnSpc>
                <a:spcPct val="95000"/>
              </a:lnSpc>
              <a:spcBef>
                <a:spcPct val="15000"/>
              </a:spcBef>
            </a:pPr>
            <a:endParaRPr lang="en-GB" sz="2800" dirty="0" smtClean="0"/>
          </a:p>
          <a:p>
            <a:pPr>
              <a:lnSpc>
                <a:spcPct val="95000"/>
              </a:lnSpc>
              <a:spcBef>
                <a:spcPct val="15000"/>
              </a:spcBef>
            </a:pPr>
            <a:r>
              <a:rPr lang="en-GB" sz="2800" dirty="0" smtClean="0"/>
              <a:t>Add “SNew” under Abbreviations sections in enabler documents</a:t>
            </a:r>
          </a:p>
          <a:p>
            <a:pPr>
              <a:lnSpc>
                <a:spcPct val="95000"/>
              </a:lnSpc>
              <a:spcBef>
                <a:spcPct val="15000"/>
              </a:spcBef>
            </a:pPr>
            <a:endParaRPr lang="en-GB" sz="2400" dirty="0" smtClean="0"/>
          </a:p>
          <a:p>
            <a:pPr>
              <a:lnSpc>
                <a:spcPct val="95000"/>
              </a:lnSpc>
              <a:spcBef>
                <a:spcPct val="15000"/>
              </a:spcBef>
            </a:pPr>
            <a:r>
              <a:rPr lang="en-GB" sz="2800" dirty="0" smtClean="0"/>
              <a:t>Notify TP of enabler name change according to the process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12005</TotalTime>
  <Pages>15</Pages>
  <Words>463</Words>
  <Application>Microsoft Office PowerPoint</Application>
  <PresentationFormat>Personalizzato</PresentationFormat>
  <Paragraphs>48</Paragraphs>
  <Slides>6</Slides>
  <Notes>4</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OMA Template</vt:lpstr>
      <vt:lpstr>OMA-CD-MobSocNet-2012-0065-INP_enabler_name_change MobSocNet Enabler name</vt:lpstr>
      <vt:lpstr>Scope</vt:lpstr>
      <vt:lpstr>About MobSocNet name</vt:lpstr>
      <vt:lpstr>Name changing process</vt:lpstr>
      <vt:lpstr>Conclusions</vt:lpstr>
      <vt:lpstr>Proposal</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Laurent-Walter Goix, Telecom Italia</cp:lastModifiedBy>
  <cp:revision>436</cp:revision>
  <cp:lastPrinted>1999-04-27T06:51:51Z</cp:lastPrinted>
  <dcterms:created xsi:type="dcterms:W3CDTF">2002-03-19T14:05:12Z</dcterms:created>
  <dcterms:modified xsi:type="dcterms:W3CDTF">2012-06-17T10:58:18Z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