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0" r:id="rId3"/>
    <p:sldId id="346" r:id="rId4"/>
    <p:sldId id="343"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DB5C3"/>
    <a:srgbClr val="99FFCC"/>
    <a:srgbClr val="FFCCCC"/>
    <a:srgbClr val="FEEDCE"/>
    <a:srgbClr val="330066"/>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100" autoAdjust="0"/>
  </p:normalViewPr>
  <p:slideViewPr>
    <p:cSldViewPr>
      <p:cViewPr varScale="1">
        <p:scale>
          <a:sx n="55" d="100"/>
          <a:sy n="55" d="100"/>
        </p:scale>
        <p:origin x="-678"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3804" y="-12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546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35419687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atinLnBrk="1"/>
            <a:r>
              <a:rPr lang="en-US" altLang="ko-KR" sz="1000" kern="1200" dirty="0" smtClean="0">
                <a:solidFill>
                  <a:schemeClr val="tx1"/>
                </a:solidFill>
                <a:effectLst/>
                <a:latin typeface="Arial" charset="0"/>
                <a:ea typeface="+mn-ea"/>
                <a:cs typeface="+mn-cs"/>
              </a:rPr>
              <a:t>Which helps to identify and manage User Activities among the DSG in order to provide Service Applications for the File Sharing.</a:t>
            </a:r>
            <a:endParaRPr lang="ko-KR" altLang="ko-KR" sz="1000" kern="1200" dirty="0" smtClean="0">
              <a:solidFill>
                <a:schemeClr val="tx1"/>
              </a:solidFill>
              <a:effectLst/>
              <a:latin typeface="Arial" charset="0"/>
              <a:ea typeface="+mn-ea"/>
              <a:cs typeface="+mn-cs"/>
            </a:endParaRPr>
          </a:p>
          <a:p>
            <a:pPr latinLnBrk="1"/>
            <a:r>
              <a:rPr lang="en-US" altLang="ko-KR" sz="1000" kern="1200" dirty="0" smtClean="0">
                <a:solidFill>
                  <a:schemeClr val="tx1"/>
                </a:solidFill>
                <a:effectLst/>
                <a:latin typeface="Arial" charset="0"/>
                <a:ea typeface="+mn-ea"/>
                <a:cs typeface="+mn-cs"/>
              </a:rPr>
              <a:t>That includes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Social Database : for profile management including (App usage/User location/Service Task Histories) to record social activities happening among the DSGs.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Spontaneous Service Server : for App Middleware to analyze user activities/tasks/groups in order to recommend adequate services for file sharing services.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Service Client : for Service App &amp; task managers with GPS &amp; underlying communication network identifiers for service provisioning.</a:t>
            </a:r>
            <a:endParaRPr lang="ko-KR" altLang="ko-KR" sz="1000" kern="1200" dirty="0" smtClean="0">
              <a:solidFill>
                <a:schemeClr val="tx1"/>
              </a:solidFill>
              <a:effectLst/>
              <a:latin typeface="Arial" charset="0"/>
              <a:ea typeface="+mn-ea"/>
              <a:cs typeface="+mn-cs"/>
            </a:endParaRPr>
          </a:p>
          <a:p>
            <a:endParaRPr lang="en-GB" altLang="ko-KR" dirty="0"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1"/>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OMA-CD-MobSocNet-2012-0083</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jongyoul@etri.re.kr"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mailto:lhk@etri.re.kr" TargetMode="External"/><Relationship Id="rId5" Type="http://schemas.openxmlformats.org/officeDocument/2006/relationships/hyperlink" Target="mailto:jungtae_kim@etri.re.kr"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altLang="ko-KR" sz="1600" dirty="0"/>
              <a:t>OMA-CD-MobSocNet-2012-0083-INP_Spontaneous_Service_Provisioning</a:t>
            </a:r>
            <a:r>
              <a:rPr lang="en-US" sz="2400" dirty="0" smtClean="0"/>
              <a:t/>
            </a:r>
            <a:br>
              <a:rPr lang="en-US" sz="2400" dirty="0" smtClean="0"/>
            </a:br>
            <a:r>
              <a:rPr lang="en-US" sz="1600" dirty="0" smtClean="0"/>
              <a:t/>
            </a:r>
            <a:br>
              <a:rPr lang="en-US" sz="1600" dirty="0" smtClean="0"/>
            </a:br>
            <a:r>
              <a:rPr lang="en-US" sz="3600" dirty="0" smtClean="0"/>
              <a:t> </a:t>
            </a:r>
            <a:r>
              <a:rPr lang="en-US" sz="2800" dirty="0" smtClean="0"/>
              <a:t>Presentation of Social Network Web 1.1</a:t>
            </a:r>
            <a:br>
              <a:rPr lang="en-US" sz="2800" dirty="0" smtClean="0"/>
            </a:br>
            <a:r>
              <a:rPr lang="en-US" sz="2800" dirty="0" smtClean="0">
                <a:solidFill>
                  <a:schemeClr val="accent1">
                    <a:lumMod val="50000"/>
                  </a:schemeClr>
                </a:solidFill>
              </a:rPr>
              <a:t>Spontaneous Service Provisioning</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2063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11 November 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Jung-Tae KIM, </a:t>
            </a:r>
            <a:r>
              <a:rPr lang="en-US" altLang="zh-CN" sz="1400" b="1" dirty="0" smtClean="0">
                <a:latin typeface="Tahoma" pitchFamily="34" charset="0"/>
                <a:ea typeface="宋体"/>
                <a:cs typeface="宋体"/>
                <a:hlinkClick r:id="rId5"/>
              </a:rPr>
              <a:t>jungtae_kim@etri.re.kr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err="1" smtClean="0">
                <a:latin typeface="Tahoma" pitchFamily="34" charset="0"/>
                <a:ea typeface="宋体"/>
                <a:cs typeface="宋体"/>
              </a:rPr>
              <a:t>Hoon</a:t>
            </a:r>
            <a:r>
              <a:rPr lang="en-US" altLang="zh-CN" b="1" dirty="0" smtClean="0">
                <a:latin typeface="Tahoma" pitchFamily="34" charset="0"/>
                <a:ea typeface="宋体"/>
                <a:cs typeface="宋体"/>
              </a:rPr>
              <a:t>-Ki </a:t>
            </a:r>
            <a:r>
              <a:rPr lang="en-US" altLang="zh-CN" b="1" dirty="0">
                <a:latin typeface="Tahoma" pitchFamily="34" charset="0"/>
                <a:ea typeface="宋体"/>
                <a:cs typeface="宋体"/>
              </a:rPr>
              <a:t>LEE</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6"/>
              </a:rPr>
              <a:t>lhk@etri.re.kr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smtClean="0">
                <a:latin typeface="Tahoma" pitchFamily="34" charset="0"/>
                <a:ea typeface="宋体"/>
                <a:cs typeface="宋体"/>
              </a:rPr>
              <a:t>Jong-</a:t>
            </a:r>
            <a:r>
              <a:rPr lang="en-US" altLang="zh-CN" b="1" dirty="0" err="1" smtClean="0">
                <a:latin typeface="Tahoma" pitchFamily="34" charset="0"/>
                <a:ea typeface="宋体"/>
                <a:cs typeface="宋体"/>
              </a:rPr>
              <a:t>Youl</a:t>
            </a:r>
            <a:r>
              <a:rPr lang="en-US" altLang="zh-CN" b="1" dirty="0" smtClean="0">
                <a:latin typeface="Tahoma" pitchFamily="34" charset="0"/>
                <a:ea typeface="宋体"/>
                <a:cs typeface="宋体"/>
              </a:rPr>
              <a:t> Park</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7"/>
              </a:rPr>
              <a:t>jongyoul@etri.re.kr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ETRI South Korea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Spontaneous Service Provisioning</a:t>
            </a:r>
          </a:p>
        </p:txBody>
      </p:sp>
      <p:sp>
        <p:nvSpPr>
          <p:cNvPr id="4099" name="Segnaposto contenuto 2"/>
          <p:cNvSpPr>
            <a:spLocks noGrp="1"/>
          </p:cNvSpPr>
          <p:nvPr>
            <p:ph idx="1"/>
          </p:nvPr>
        </p:nvSpPr>
        <p:spPr/>
        <p:txBody>
          <a:bodyPr>
            <a:normAutofit/>
          </a:bodyPr>
          <a:lstStyle/>
          <a:p>
            <a:r>
              <a:rPr lang="en-US" altLang="ko-KR" sz="3000" dirty="0"/>
              <a:t>Purpose</a:t>
            </a:r>
          </a:p>
          <a:p>
            <a:pPr lvl="1"/>
            <a:r>
              <a:rPr lang="en-US" altLang="ko-KR" dirty="0" smtClean="0">
                <a:ea typeface="굴림" charset="-127"/>
              </a:rPr>
              <a:t>Identify </a:t>
            </a:r>
            <a:r>
              <a:rPr lang="en-US" altLang="ko-KR" dirty="0">
                <a:ea typeface="굴림" charset="-127"/>
              </a:rPr>
              <a:t>and manage </a:t>
            </a:r>
            <a:r>
              <a:rPr lang="en-US" altLang="ko-KR" dirty="0" smtClean="0">
                <a:ea typeface="굴림" charset="-127"/>
              </a:rPr>
              <a:t>Social User </a:t>
            </a:r>
            <a:r>
              <a:rPr lang="en-US" altLang="ko-KR" dirty="0">
                <a:ea typeface="굴림" charset="-127"/>
              </a:rPr>
              <a:t>Activities among the instant Social Networks (called Dynamic Social Group) </a:t>
            </a:r>
            <a:r>
              <a:rPr lang="en-US" altLang="ko-KR" dirty="0" smtClean="0">
                <a:ea typeface="굴림" charset="-127"/>
              </a:rPr>
              <a:t>for sharing </a:t>
            </a:r>
            <a:r>
              <a:rPr lang="en-US" altLang="ko-KR" dirty="0">
                <a:ea typeface="굴림" charset="-127"/>
              </a:rPr>
              <a:t>of the personal experiences and </a:t>
            </a:r>
            <a:r>
              <a:rPr lang="en-US" altLang="ko-KR" dirty="0" smtClean="0">
                <a:ea typeface="굴림" charset="-127"/>
              </a:rPr>
              <a:t>knowledge based </a:t>
            </a:r>
            <a:r>
              <a:rPr lang="en-US" altLang="ko-KR" dirty="0">
                <a:ea typeface="굴림" charset="-127"/>
              </a:rPr>
              <a:t>on the Geo-Spatial/Social </a:t>
            </a:r>
            <a:r>
              <a:rPr lang="en-US" altLang="ko-KR" dirty="0" smtClean="0">
                <a:ea typeface="굴림" charset="-127"/>
              </a:rPr>
              <a:t>Users</a:t>
            </a:r>
            <a:endParaRPr lang="en-US" sz="3000" dirty="0" smtClean="0"/>
          </a:p>
          <a:p>
            <a:pPr>
              <a:defRPr/>
            </a:pPr>
            <a:r>
              <a:rPr lang="en-US" sz="3000" dirty="0" smtClean="0"/>
              <a:t>Spontaneous Service Provisioning</a:t>
            </a:r>
          </a:p>
          <a:p>
            <a:pPr marL="444500" lvl="1" indent="-269875">
              <a:defRPr/>
            </a:pPr>
            <a:r>
              <a:rPr lang="en-US" dirty="0"/>
              <a:t>helps to identify and manage User Activities among the DSG in order to provide Service Applications for the </a:t>
            </a:r>
            <a:r>
              <a:rPr lang="en-US" dirty="0" smtClean="0"/>
              <a:t>File / Application </a:t>
            </a:r>
            <a:r>
              <a:rPr lang="en-US" dirty="0"/>
              <a:t>Sharing</a:t>
            </a:r>
            <a:r>
              <a:rPr lang="en-US" dirty="0" smtClean="0"/>
              <a:t>. That </a:t>
            </a:r>
            <a:r>
              <a:rPr lang="en-US" dirty="0"/>
              <a:t>includes</a:t>
            </a:r>
          </a:p>
          <a:p>
            <a:pPr marL="673100" lvl="2" indent="-269875">
              <a:defRPr/>
            </a:pPr>
            <a:r>
              <a:rPr lang="en-US" dirty="0"/>
              <a:t>Social Database : for profile management including (App usage/User location/Service Task Histories) to record social activities happening among the DSGs.</a:t>
            </a:r>
          </a:p>
          <a:p>
            <a:pPr marL="673100" lvl="2" indent="-269875">
              <a:defRPr/>
            </a:pPr>
            <a:r>
              <a:rPr lang="en-US" dirty="0"/>
              <a:t>Spontaneous Service Server : for App Middleware to analyze user activities/tasks/groups in order to recommend adequate services for file sharing services.</a:t>
            </a:r>
          </a:p>
          <a:p>
            <a:pPr marL="673100" lvl="2" indent="-269875">
              <a:defRPr/>
            </a:pPr>
            <a:r>
              <a:rPr lang="en-US" dirty="0"/>
              <a:t>Service Client : for Service App &amp; task managers with GPS &amp; underlying communication network identifiers for service provisioning</a:t>
            </a:r>
            <a:r>
              <a:rPr lang="en-US"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3" name="그룹 45"/>
          <p:cNvGrpSpPr>
            <a:grpSpLocks/>
          </p:cNvGrpSpPr>
          <p:nvPr/>
        </p:nvGrpSpPr>
        <p:grpSpPr bwMode="auto">
          <a:xfrm>
            <a:off x="273050" y="1146175"/>
            <a:ext cx="5348288" cy="412750"/>
            <a:chOff x="285720" y="1075469"/>
            <a:chExt cx="5072098" cy="412934"/>
          </a:xfrm>
        </p:grpSpPr>
        <p:sp>
          <p:nvSpPr>
            <p:cNvPr id="47" name="모서리가 둥근 직사각형 46"/>
            <p:cNvSpPr/>
            <p:nvPr/>
          </p:nvSpPr>
          <p:spPr bwMode="auto">
            <a:xfrm>
              <a:off x="285720" y="1089763"/>
              <a:ext cx="5072098" cy="384346"/>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48" name="Rectangle 71"/>
            <p:cNvSpPr txBox="1">
              <a:spLocks noChangeArrowheads="1"/>
            </p:cNvSpPr>
            <p:nvPr/>
          </p:nvSpPr>
          <p:spPr>
            <a:xfrm>
              <a:off x="454034" y="1075469"/>
              <a:ext cx="4735469" cy="4129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Spontaneous Service Search and Execution</a:t>
              </a:r>
            </a:p>
          </p:txBody>
        </p:sp>
      </p:grpSp>
      <p:sp>
        <p:nvSpPr>
          <p:cNvPr id="49" name="모서리가 둥근 직사각형 48"/>
          <p:cNvSpPr/>
          <p:nvPr/>
        </p:nvSpPr>
        <p:spPr>
          <a:xfrm>
            <a:off x="755650" y="5514975"/>
            <a:ext cx="4606925" cy="725488"/>
          </a:xfrm>
          <a:prstGeom prst="roundRect">
            <a:avLst>
              <a:gd name="adj" fmla="val 9428"/>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lIns="0" tIns="0" rIns="0" bIns="0"/>
          <a:lstStyle/>
          <a:p>
            <a:r>
              <a:rPr lang="en-US" altLang="ko-KR" sz="1400" b="1" dirty="0">
                <a:solidFill>
                  <a:srgbClr val="000000"/>
                </a:solidFill>
                <a:ea typeface="굴림" charset="-127"/>
              </a:rPr>
              <a:t>  </a:t>
            </a:r>
            <a:r>
              <a:rPr lang="en-US" altLang="ko-KR" sz="1400" b="1" dirty="0">
                <a:solidFill>
                  <a:srgbClr val="0070C0"/>
                </a:solidFill>
                <a:ea typeface="굴림" charset="-127"/>
              </a:rPr>
              <a:t>Database</a:t>
            </a:r>
            <a:endParaRPr lang="ko-KR" altLang="en-US" sz="1100" b="1" dirty="0">
              <a:solidFill>
                <a:srgbClr val="0070C0"/>
              </a:solidFill>
              <a:ea typeface="굴림" charset="-127"/>
            </a:endParaRPr>
          </a:p>
        </p:txBody>
      </p:sp>
      <p:sp>
        <p:nvSpPr>
          <p:cNvPr id="50" name="모서리가 둥근 직사각형 5"/>
          <p:cNvSpPr/>
          <p:nvPr/>
        </p:nvSpPr>
        <p:spPr>
          <a:xfrm>
            <a:off x="755650" y="1704975"/>
            <a:ext cx="4387850" cy="1314450"/>
          </a:xfrm>
          <a:prstGeom prst="roundRect">
            <a:avLst>
              <a:gd name="adj" fmla="val 7782"/>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lIns="36000" tIns="0" rIns="36000" bIns="0"/>
          <a:lstStyle/>
          <a:p>
            <a:pPr algn="r">
              <a:lnSpc>
                <a:spcPts val="1300"/>
              </a:lnSpc>
            </a:pPr>
            <a:r>
              <a:rPr lang="en-US" altLang="ko-KR" sz="1400" b="1" dirty="0">
                <a:solidFill>
                  <a:srgbClr val="0070C0"/>
                </a:solidFill>
                <a:ea typeface="굴림" charset="-127"/>
              </a:rPr>
              <a:t>Service </a:t>
            </a:r>
          </a:p>
          <a:p>
            <a:pPr algn="r">
              <a:lnSpc>
                <a:spcPts val="1300"/>
              </a:lnSpc>
            </a:pPr>
            <a:r>
              <a:rPr lang="en-US" altLang="ko-KR" sz="1400" b="1" dirty="0">
                <a:solidFill>
                  <a:srgbClr val="0070C0"/>
                </a:solidFill>
                <a:ea typeface="굴림" charset="-127"/>
              </a:rPr>
              <a:t>Provisioning Client</a:t>
            </a:r>
            <a:endParaRPr lang="ko-KR" altLang="en-US" sz="1400" b="1" dirty="0">
              <a:solidFill>
                <a:srgbClr val="0070C0"/>
              </a:solidFill>
              <a:ea typeface="굴림" charset="-127"/>
            </a:endParaRPr>
          </a:p>
        </p:txBody>
      </p:sp>
      <p:sp>
        <p:nvSpPr>
          <p:cNvPr id="51" name="순서도: 수행의 시작/종료 6"/>
          <p:cNvSpPr/>
          <p:nvPr/>
        </p:nvSpPr>
        <p:spPr>
          <a:xfrm>
            <a:off x="4184650" y="2092325"/>
            <a:ext cx="844550" cy="252413"/>
          </a:xfrm>
          <a:prstGeom prst="flowChartTerminator">
            <a:avLst/>
          </a:prstGeom>
          <a:noFill/>
          <a:ln>
            <a:solidFill>
              <a:schemeClr val="tx1"/>
            </a:solidFill>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tx1"/>
                </a:solidFill>
                <a:ea typeface="굴림" charset="-127"/>
              </a:rPr>
              <a:t>WiFi</a:t>
            </a:r>
            <a:endParaRPr lang="ko-KR" altLang="en-US" sz="1200" b="1">
              <a:solidFill>
                <a:schemeClr val="tx1"/>
              </a:solidFill>
              <a:ea typeface="굴림" charset="-127"/>
            </a:endParaRPr>
          </a:p>
        </p:txBody>
      </p:sp>
      <p:sp>
        <p:nvSpPr>
          <p:cNvPr id="52" name="모서리가 둥근 직사각형 9"/>
          <p:cNvSpPr/>
          <p:nvPr/>
        </p:nvSpPr>
        <p:spPr>
          <a:xfrm>
            <a:off x="858838" y="2392363"/>
            <a:ext cx="2197100" cy="252412"/>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dirty="0">
                <a:solidFill>
                  <a:schemeClr val="tx1"/>
                </a:solidFill>
                <a:ea typeface="굴림" charset="-127"/>
              </a:rPr>
              <a:t>Task Manager Client</a:t>
            </a:r>
            <a:endParaRPr lang="ko-KR" altLang="en-US" sz="1200" b="1" dirty="0">
              <a:solidFill>
                <a:schemeClr val="tx1"/>
              </a:solidFill>
              <a:ea typeface="굴림" charset="-127"/>
            </a:endParaRPr>
          </a:p>
        </p:txBody>
      </p:sp>
      <p:sp>
        <p:nvSpPr>
          <p:cNvPr id="53" name="모서리가 둥근 직사각형 10"/>
          <p:cNvSpPr/>
          <p:nvPr/>
        </p:nvSpPr>
        <p:spPr>
          <a:xfrm>
            <a:off x="858838" y="2092325"/>
            <a:ext cx="2195512" cy="2524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 Manager</a:t>
            </a:r>
            <a:endParaRPr lang="ko-KR" altLang="en-US" sz="1200" b="1">
              <a:solidFill>
                <a:schemeClr val="tx1"/>
              </a:solidFill>
              <a:ea typeface="굴림" charset="-127"/>
            </a:endParaRPr>
          </a:p>
        </p:txBody>
      </p:sp>
      <p:sp>
        <p:nvSpPr>
          <p:cNvPr id="54" name="모서리가 둥근 직사각형 14"/>
          <p:cNvSpPr/>
          <p:nvPr/>
        </p:nvSpPr>
        <p:spPr>
          <a:xfrm>
            <a:off x="3146425" y="2395538"/>
            <a:ext cx="1882775" cy="239712"/>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Location Reporter</a:t>
            </a:r>
            <a:endParaRPr lang="ko-KR" altLang="en-US" sz="1200" b="1">
              <a:solidFill>
                <a:schemeClr val="tx1"/>
              </a:solidFill>
              <a:ea typeface="굴림" charset="-127"/>
            </a:endParaRPr>
          </a:p>
        </p:txBody>
      </p:sp>
      <p:sp>
        <p:nvSpPr>
          <p:cNvPr id="55" name="모서리가 둥근 직사각형 32"/>
          <p:cNvSpPr/>
          <p:nvPr/>
        </p:nvSpPr>
        <p:spPr>
          <a:xfrm>
            <a:off x="865188" y="1762125"/>
            <a:ext cx="6175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dirty="0">
                <a:solidFill>
                  <a:schemeClr val="tx1"/>
                </a:solidFill>
                <a:ea typeface="굴림" charset="-127"/>
              </a:rPr>
              <a:t>App</a:t>
            </a:r>
            <a:endParaRPr lang="ko-KR" altLang="en-US" sz="1200" b="1" dirty="0">
              <a:solidFill>
                <a:schemeClr val="tx1"/>
              </a:solidFill>
              <a:ea typeface="굴림" charset="-127"/>
            </a:endParaRPr>
          </a:p>
        </p:txBody>
      </p:sp>
      <p:sp>
        <p:nvSpPr>
          <p:cNvPr id="56" name="모서리가 둥근 직사각형 33"/>
          <p:cNvSpPr/>
          <p:nvPr/>
        </p:nvSpPr>
        <p:spPr>
          <a:xfrm>
            <a:off x="858838" y="2687638"/>
            <a:ext cx="4170362" cy="269875"/>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Service Interaction Broker</a:t>
            </a:r>
            <a:endParaRPr lang="ko-KR" altLang="en-US" sz="1200" b="1">
              <a:solidFill>
                <a:schemeClr val="tx1"/>
              </a:solidFill>
              <a:ea typeface="굴림" charset="-127"/>
            </a:endParaRPr>
          </a:p>
        </p:txBody>
      </p:sp>
      <p:sp>
        <p:nvSpPr>
          <p:cNvPr id="57" name="순서도: 수행의 시작/종료 6"/>
          <p:cNvSpPr/>
          <p:nvPr/>
        </p:nvSpPr>
        <p:spPr>
          <a:xfrm>
            <a:off x="3146425" y="2092325"/>
            <a:ext cx="835025" cy="252413"/>
          </a:xfrm>
          <a:prstGeom prst="flowChartTerminator">
            <a:avLst/>
          </a:prstGeom>
          <a:noFill/>
          <a:ln>
            <a:solidFill>
              <a:schemeClr val="tx1"/>
            </a:solidFill>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dirty="0">
                <a:solidFill>
                  <a:schemeClr val="tx1"/>
                </a:solidFill>
                <a:ea typeface="굴림" charset="-127"/>
              </a:rPr>
              <a:t>GPS</a:t>
            </a:r>
            <a:endParaRPr lang="ko-KR" altLang="en-US" sz="1200" b="1" dirty="0">
              <a:solidFill>
                <a:schemeClr val="tx1"/>
              </a:solidFill>
              <a:ea typeface="굴림" charset="-127"/>
            </a:endParaRPr>
          </a:p>
        </p:txBody>
      </p:sp>
      <p:sp>
        <p:nvSpPr>
          <p:cNvPr id="58" name="모서리가 둥근 직사각형 32"/>
          <p:cNvSpPr/>
          <p:nvPr/>
        </p:nvSpPr>
        <p:spPr>
          <a:xfrm>
            <a:off x="1668463" y="1762125"/>
            <a:ext cx="6048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a:t>
            </a:r>
            <a:endParaRPr lang="ko-KR" altLang="en-US" sz="1200" b="1">
              <a:solidFill>
                <a:schemeClr val="tx1"/>
              </a:solidFill>
              <a:ea typeface="굴림" charset="-127"/>
            </a:endParaRPr>
          </a:p>
        </p:txBody>
      </p:sp>
      <p:sp>
        <p:nvSpPr>
          <p:cNvPr id="59" name="모서리가 둥근 직사각형 32"/>
          <p:cNvSpPr/>
          <p:nvPr/>
        </p:nvSpPr>
        <p:spPr>
          <a:xfrm>
            <a:off x="2459038" y="1762125"/>
            <a:ext cx="6048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a:t>
            </a:r>
            <a:endParaRPr lang="ko-KR" altLang="en-US" sz="1200" b="1">
              <a:solidFill>
                <a:schemeClr val="tx1"/>
              </a:solidFill>
              <a:ea typeface="굴림" charset="-127"/>
            </a:endParaRPr>
          </a:p>
        </p:txBody>
      </p:sp>
      <p:sp>
        <p:nvSpPr>
          <p:cNvPr id="60" name="모서리가 둥근 직사각형 4"/>
          <p:cNvSpPr/>
          <p:nvPr/>
        </p:nvSpPr>
        <p:spPr>
          <a:xfrm>
            <a:off x="755650" y="3484563"/>
            <a:ext cx="4387850" cy="1601787"/>
          </a:xfrm>
          <a:prstGeom prst="roundRect">
            <a:avLst>
              <a:gd name="adj" fmla="val 7782"/>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a:lstStyle/>
          <a:p>
            <a:pPr>
              <a:lnSpc>
                <a:spcPts val="1400"/>
              </a:lnSpc>
              <a:defRPr/>
            </a:pPr>
            <a:r>
              <a:rPr lang="en-US" altLang="ko-KR" sz="1400" b="1" dirty="0">
                <a:solidFill>
                  <a:srgbClr val="0070C0"/>
                </a:solidFill>
              </a:rPr>
              <a:t>Spontaneous </a:t>
            </a:r>
          </a:p>
          <a:p>
            <a:pPr>
              <a:lnSpc>
                <a:spcPts val="1400"/>
              </a:lnSpc>
              <a:defRPr/>
            </a:pPr>
            <a:r>
              <a:rPr lang="en-US" altLang="ko-KR" sz="1400" b="1" dirty="0">
                <a:solidFill>
                  <a:srgbClr val="0070C0"/>
                </a:solidFill>
              </a:rPr>
              <a:t>Service Provisioning</a:t>
            </a:r>
          </a:p>
          <a:p>
            <a:pPr>
              <a:lnSpc>
                <a:spcPts val="1400"/>
              </a:lnSpc>
              <a:defRPr/>
            </a:pPr>
            <a:r>
              <a:rPr lang="en-US" altLang="ko-KR" sz="1400" b="1" dirty="0">
                <a:solidFill>
                  <a:srgbClr val="0070C0"/>
                </a:solidFill>
              </a:rPr>
              <a:t>Server</a:t>
            </a:r>
          </a:p>
        </p:txBody>
      </p:sp>
      <p:sp>
        <p:nvSpPr>
          <p:cNvPr id="61" name="모서리가 둥근 직사각형 12"/>
          <p:cNvSpPr/>
          <p:nvPr/>
        </p:nvSpPr>
        <p:spPr>
          <a:xfrm>
            <a:off x="2830513" y="3562350"/>
            <a:ext cx="2198687" cy="430213"/>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chemeClr val="tx1"/>
                </a:solidFill>
                <a:ea typeface="굴림" charset="-127"/>
              </a:rPr>
              <a:t>Task Recommendation Engine</a:t>
            </a:r>
            <a:endParaRPr lang="ko-KR" altLang="en-US" sz="1200" b="1" dirty="0">
              <a:solidFill>
                <a:schemeClr val="tx1"/>
              </a:solidFill>
              <a:ea typeface="굴림" charset="-127"/>
            </a:endParaRPr>
          </a:p>
        </p:txBody>
      </p:sp>
      <p:sp>
        <p:nvSpPr>
          <p:cNvPr id="62" name="모서리가 둥근 직사각형 13"/>
          <p:cNvSpPr/>
          <p:nvPr/>
        </p:nvSpPr>
        <p:spPr>
          <a:xfrm>
            <a:off x="2832100" y="4087813"/>
            <a:ext cx="2197100" cy="407987"/>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rgbClr val="FF0000"/>
                </a:solidFill>
                <a:ea typeface="굴림" charset="-127"/>
              </a:rPr>
              <a:t>Spontaneous Group Discovery </a:t>
            </a:r>
            <a:r>
              <a:rPr lang="en-US" altLang="ko-KR" sz="1200" b="1" dirty="0">
                <a:solidFill>
                  <a:schemeClr val="tx1"/>
                </a:solidFill>
                <a:ea typeface="굴림" charset="-127"/>
              </a:rPr>
              <a:t>Module</a:t>
            </a:r>
            <a:endParaRPr lang="ko-KR" altLang="en-US" sz="1200" b="1" dirty="0">
              <a:solidFill>
                <a:schemeClr val="tx1"/>
              </a:solidFill>
              <a:ea typeface="굴림" charset="-127"/>
            </a:endParaRPr>
          </a:p>
        </p:txBody>
      </p:sp>
      <p:sp>
        <p:nvSpPr>
          <p:cNvPr id="63" name="모서리가 둥근 직사각형 24"/>
          <p:cNvSpPr/>
          <p:nvPr/>
        </p:nvSpPr>
        <p:spPr>
          <a:xfrm>
            <a:off x="838200" y="4591050"/>
            <a:ext cx="1824038" cy="407988"/>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smtClean="0">
                <a:solidFill>
                  <a:srgbClr val="FF0000"/>
                </a:solidFill>
                <a:ea typeface="굴림" charset="-127"/>
              </a:rPr>
              <a:t>Social Experience </a:t>
            </a:r>
            <a:r>
              <a:rPr lang="en-US" altLang="ko-KR" sz="1200" b="1" dirty="0">
                <a:solidFill>
                  <a:srgbClr val="FF0000"/>
                </a:solidFill>
                <a:ea typeface="굴림" charset="-127"/>
              </a:rPr>
              <a:t>Miner</a:t>
            </a:r>
            <a:endParaRPr lang="ko-KR" altLang="en-US" sz="1200" b="1" dirty="0">
              <a:solidFill>
                <a:srgbClr val="FF0000"/>
              </a:solidFill>
              <a:ea typeface="굴림" charset="-127"/>
            </a:endParaRPr>
          </a:p>
        </p:txBody>
      </p:sp>
      <p:sp>
        <p:nvSpPr>
          <p:cNvPr id="64" name="원통 22"/>
          <p:cNvSpPr/>
          <p:nvPr/>
        </p:nvSpPr>
        <p:spPr>
          <a:xfrm>
            <a:off x="2947988" y="5568950"/>
            <a:ext cx="1157287"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Co-Location History</a:t>
            </a:r>
            <a:endParaRPr lang="ko-KR" altLang="en-US" sz="1200" b="1" dirty="0">
              <a:solidFill>
                <a:schemeClr val="tx1"/>
              </a:solidFill>
              <a:ea typeface="굴림" charset="-127"/>
            </a:endParaRPr>
          </a:p>
        </p:txBody>
      </p:sp>
      <p:sp>
        <p:nvSpPr>
          <p:cNvPr id="65" name="원통 23"/>
          <p:cNvSpPr/>
          <p:nvPr/>
        </p:nvSpPr>
        <p:spPr>
          <a:xfrm>
            <a:off x="4187825" y="5568950"/>
            <a:ext cx="1082675"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Task Repository</a:t>
            </a:r>
            <a:endParaRPr lang="ko-KR" altLang="en-US" sz="1200" b="1" dirty="0">
              <a:solidFill>
                <a:schemeClr val="tx1"/>
              </a:solidFill>
              <a:ea typeface="굴림" charset="-127"/>
            </a:endParaRPr>
          </a:p>
        </p:txBody>
      </p:sp>
      <p:sp>
        <p:nvSpPr>
          <p:cNvPr id="66" name="원통 25"/>
          <p:cNvSpPr/>
          <p:nvPr/>
        </p:nvSpPr>
        <p:spPr>
          <a:xfrm>
            <a:off x="1617663" y="5568950"/>
            <a:ext cx="1230312"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Application Usage History</a:t>
            </a:r>
            <a:endParaRPr lang="ko-KR" altLang="en-US" sz="1200" b="1" dirty="0">
              <a:solidFill>
                <a:schemeClr val="tx1"/>
              </a:solidFill>
              <a:ea typeface="굴림" charset="-127"/>
            </a:endParaRPr>
          </a:p>
        </p:txBody>
      </p:sp>
      <p:sp>
        <p:nvSpPr>
          <p:cNvPr id="67" name="위쪽/아래쪽 화살표 66"/>
          <p:cNvSpPr/>
          <p:nvPr/>
        </p:nvSpPr>
        <p:spPr>
          <a:xfrm>
            <a:off x="2743200" y="3068638"/>
            <a:ext cx="411163" cy="396875"/>
          </a:xfrm>
          <a:prstGeom prst="upDownArrow">
            <a:avLst>
              <a:gd name="adj1" fmla="val 50000"/>
              <a:gd name="adj2" fmla="val 36467"/>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68" name="모서리가 둥근 직사각형 13"/>
          <p:cNvSpPr/>
          <p:nvPr/>
        </p:nvSpPr>
        <p:spPr>
          <a:xfrm>
            <a:off x="2832100" y="4591050"/>
            <a:ext cx="2197100" cy="407988"/>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chemeClr val="tx1"/>
                </a:solidFill>
                <a:ea typeface="굴림" charset="-127"/>
              </a:rPr>
              <a:t>Task Log Analyzer</a:t>
            </a:r>
            <a:endParaRPr lang="ko-KR" altLang="en-US" sz="1200" b="1" dirty="0">
              <a:solidFill>
                <a:schemeClr val="tx1"/>
              </a:solidFill>
              <a:ea typeface="굴림" charset="-127"/>
            </a:endParaRPr>
          </a:p>
        </p:txBody>
      </p:sp>
      <p:sp>
        <p:nvSpPr>
          <p:cNvPr id="69" name="위쪽/아래쪽 화살표 68"/>
          <p:cNvSpPr/>
          <p:nvPr/>
        </p:nvSpPr>
        <p:spPr>
          <a:xfrm>
            <a:off x="2743200" y="5103813"/>
            <a:ext cx="411163" cy="396875"/>
          </a:xfrm>
          <a:prstGeom prst="upDownArrow">
            <a:avLst>
              <a:gd name="adj1" fmla="val 50000"/>
              <a:gd name="adj2" fmla="val 36467"/>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70" name="오른쪽 화살표 69"/>
          <p:cNvSpPr/>
          <p:nvPr/>
        </p:nvSpPr>
        <p:spPr>
          <a:xfrm>
            <a:off x="5102225" y="3629025"/>
            <a:ext cx="519113" cy="296863"/>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1" name="오른쪽 화살표 70"/>
          <p:cNvSpPr/>
          <p:nvPr/>
        </p:nvSpPr>
        <p:spPr>
          <a:xfrm>
            <a:off x="5102225" y="4129088"/>
            <a:ext cx="519113" cy="296862"/>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2" name="오른쪽 화살표 71"/>
          <p:cNvSpPr/>
          <p:nvPr/>
        </p:nvSpPr>
        <p:spPr>
          <a:xfrm>
            <a:off x="5102225" y="4622800"/>
            <a:ext cx="519113" cy="298450"/>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3" name="모서리가 둥근 직사각형 72"/>
          <p:cNvSpPr/>
          <p:nvPr/>
        </p:nvSpPr>
        <p:spPr>
          <a:xfrm>
            <a:off x="5764213" y="1544638"/>
            <a:ext cx="2479675" cy="4659312"/>
          </a:xfrm>
          <a:prstGeom prst="roundRect">
            <a:avLst>
              <a:gd name="adj" fmla="val 8095"/>
            </a:avLst>
          </a:prstGeom>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a:lstStyle/>
          <a:p>
            <a:pPr algn="ctr">
              <a:lnSpc>
                <a:spcPts val="1400"/>
              </a:lnSpc>
            </a:pPr>
            <a:r>
              <a:rPr lang="en-US" altLang="ko-KR" sz="1600" b="1">
                <a:solidFill>
                  <a:srgbClr val="000000"/>
                </a:solidFill>
                <a:ea typeface="굴림" charset="-127"/>
              </a:rPr>
              <a:t>Services Provisioning Process</a:t>
            </a:r>
            <a:endParaRPr lang="ko-KR" altLang="en-US" sz="1600" b="1">
              <a:solidFill>
                <a:srgbClr val="000000"/>
              </a:solidFill>
              <a:ea typeface="굴림" charset="-127"/>
            </a:endParaRPr>
          </a:p>
        </p:txBody>
      </p:sp>
      <p:pic>
        <p:nvPicPr>
          <p:cNvPr id="10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2043113"/>
            <a:ext cx="1468437"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0" name="TextBox 74"/>
          <p:cNvSpPr txBox="1">
            <a:spLocks noChangeArrowheads="1"/>
          </p:cNvSpPr>
          <p:nvPr/>
        </p:nvSpPr>
        <p:spPr bwMode="auto">
          <a:xfrm>
            <a:off x="6356350" y="2751138"/>
            <a:ext cx="1455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Task history analysis</a:t>
            </a:r>
            <a:endParaRPr lang="ko-KR" altLang="en-US" sz="1200" b="1" u="sng">
              <a:solidFill>
                <a:srgbClr val="FF0000"/>
              </a:solidFill>
              <a:latin typeface="Arial Narrow" pitchFamily="34" charset="0"/>
              <a:ea typeface="굴림" charset="-127"/>
            </a:endParaRPr>
          </a:p>
        </p:txBody>
      </p:sp>
      <p:pic>
        <p:nvPicPr>
          <p:cNvPr id="1027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8700" y="3089275"/>
            <a:ext cx="18478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TextBox 76"/>
          <p:cNvSpPr txBox="1">
            <a:spLocks noChangeArrowheads="1"/>
          </p:cNvSpPr>
          <p:nvPr/>
        </p:nvSpPr>
        <p:spPr bwMode="auto">
          <a:xfrm>
            <a:off x="6015038" y="3892550"/>
            <a:ext cx="2073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dirty="0">
                <a:solidFill>
                  <a:srgbClr val="FF0000"/>
                </a:solidFill>
                <a:latin typeface="Arial Narrow" pitchFamily="34" charset="0"/>
                <a:ea typeface="굴림" charset="-127"/>
              </a:rPr>
              <a:t>Group discovery</a:t>
            </a:r>
            <a:r>
              <a:rPr lang="en-US" altLang="ko-KR" sz="1200" b="1" dirty="0">
                <a:latin typeface="Arial Narrow" pitchFamily="34" charset="0"/>
                <a:ea typeface="굴림" charset="-127"/>
              </a:rPr>
              <a:t> with given task constraints</a:t>
            </a:r>
            <a:endParaRPr lang="ko-KR" altLang="en-US" sz="1200" b="1" dirty="0">
              <a:latin typeface="Arial Narrow" pitchFamily="34" charset="0"/>
              <a:ea typeface="굴림" charset="-127"/>
            </a:endParaRPr>
          </a:p>
        </p:txBody>
      </p:sp>
      <p:pic>
        <p:nvPicPr>
          <p:cNvPr id="1027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343400"/>
            <a:ext cx="5175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오른쪽으로 구부러진 화살표 78"/>
          <p:cNvSpPr/>
          <p:nvPr/>
        </p:nvSpPr>
        <p:spPr>
          <a:xfrm>
            <a:off x="5480050" y="2770188"/>
            <a:ext cx="519113" cy="7921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80" name="왼쪽으로 구부러진 화살표 79"/>
          <p:cNvSpPr/>
          <p:nvPr/>
        </p:nvSpPr>
        <p:spPr>
          <a:xfrm>
            <a:off x="7943850" y="3976688"/>
            <a:ext cx="601663" cy="7953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76" name="TextBox 80"/>
          <p:cNvSpPr txBox="1">
            <a:spLocks noChangeArrowheads="1"/>
          </p:cNvSpPr>
          <p:nvPr/>
        </p:nvSpPr>
        <p:spPr bwMode="auto">
          <a:xfrm>
            <a:off x="6673850" y="45243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dirty="0">
                <a:latin typeface="Arial Narrow" pitchFamily="34" charset="0"/>
                <a:ea typeface="굴림" charset="-127"/>
              </a:rPr>
              <a:t>Suggested task list notification</a:t>
            </a:r>
            <a:endParaRPr lang="ko-KR" altLang="en-US" sz="1200" b="1" dirty="0">
              <a:latin typeface="Arial Narrow" pitchFamily="34" charset="0"/>
              <a:ea typeface="굴림" charset="-127"/>
            </a:endParaRPr>
          </a:p>
        </p:txBody>
      </p:sp>
      <p:sp>
        <p:nvSpPr>
          <p:cNvPr id="82" name="오른쪽으로 구부러진 화살표 81"/>
          <p:cNvSpPr/>
          <p:nvPr/>
        </p:nvSpPr>
        <p:spPr>
          <a:xfrm>
            <a:off x="5362575" y="4921250"/>
            <a:ext cx="517525" cy="59848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pic>
        <p:nvPicPr>
          <p:cNvPr id="10278" name="Picture 4" descr="http://www.newsden.net/wp-content/uploads/2010/12/Google-rolls-out-new-Android-Market-UI-phot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275" y="5243513"/>
            <a:ext cx="8286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9" name="TextBox 83"/>
          <p:cNvSpPr txBox="1">
            <a:spLocks noChangeArrowheads="1"/>
          </p:cNvSpPr>
          <p:nvPr/>
        </p:nvSpPr>
        <p:spPr bwMode="auto">
          <a:xfrm>
            <a:off x="6861175" y="5341938"/>
            <a:ext cx="134937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dirty="0">
                <a:latin typeface="Arial Narrow" pitchFamily="34" charset="0"/>
                <a:ea typeface="굴림" charset="-127"/>
              </a:rPr>
              <a:t>Download (optional) and execute a corresponding application</a:t>
            </a:r>
            <a:endParaRPr lang="ko-KR" altLang="en-US" sz="1200" b="1" dirty="0">
              <a:latin typeface="Arial Narrow" pitchFamily="34" charset="0"/>
              <a:ea typeface="굴림" charset="-127"/>
            </a:endParaRPr>
          </a:p>
        </p:txBody>
      </p:sp>
      <p:pic>
        <p:nvPicPr>
          <p:cNvPr id="10280" name="Picture 5" descr="E:\ICU\My Dropbox\Dropbox\Urban\SocialMedia\2011\연차보고서\2011-11-01 19.55.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9488" y="5665788"/>
            <a:ext cx="7302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6" name="직선 연결선 85"/>
          <p:cNvCxnSpPr/>
          <p:nvPr/>
        </p:nvCxnSpPr>
        <p:spPr>
          <a:xfrm>
            <a:off x="6084888" y="3019425"/>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084888" y="4292600"/>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084888" y="5157788"/>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89" name="왼쪽으로 구부러진 화살표 88"/>
          <p:cNvSpPr/>
          <p:nvPr/>
        </p:nvSpPr>
        <p:spPr>
          <a:xfrm flipV="1">
            <a:off x="8088313" y="2217738"/>
            <a:ext cx="601662" cy="35274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85" name="TextBox 89"/>
          <p:cNvSpPr txBox="1">
            <a:spLocks noChangeArrowheads="1"/>
          </p:cNvSpPr>
          <p:nvPr/>
        </p:nvSpPr>
        <p:spPr bwMode="auto">
          <a:xfrm>
            <a:off x="8339138" y="5445125"/>
            <a:ext cx="841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Feedback</a:t>
            </a:r>
            <a:endParaRPr lang="ko-KR" altLang="en-US" sz="1200" b="1" u="sng">
              <a:solidFill>
                <a:srgbClr val="FF0000"/>
              </a:solidFill>
              <a:latin typeface="Arial Narrow" pitchFamily="34" charset="0"/>
              <a:ea typeface="굴림" charset="-127"/>
            </a:endParaRPr>
          </a:p>
        </p:txBody>
      </p:sp>
      <p:sp>
        <p:nvSpPr>
          <p:cNvPr id="75"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smtClean="0">
                <a:ea typeface="굴림" charset="-127"/>
              </a:rPr>
              <a:t>1. </a:t>
            </a:r>
            <a:r>
              <a:rPr lang="en-US" altLang="ko-KR" sz="1600" dirty="0">
                <a:solidFill>
                  <a:srgbClr val="0B52FC"/>
                </a:solidFill>
                <a:ea typeface="굴림" charset="-127"/>
              </a:rPr>
              <a:t>Dynamic Social </a:t>
            </a:r>
            <a:r>
              <a:rPr lang="en-US" altLang="ko-KR" sz="1600" dirty="0" smtClean="0">
                <a:solidFill>
                  <a:srgbClr val="0B52FC"/>
                </a:solidFill>
                <a:ea typeface="굴림" charset="-127"/>
              </a:rPr>
              <a:t>Group– </a:t>
            </a:r>
            <a:r>
              <a:rPr lang="en-US" altLang="ko-KR" sz="1600" dirty="0" smtClean="0">
                <a:solidFill>
                  <a:srgbClr val="FF0000"/>
                </a:solidFill>
                <a:ea typeface="굴림" charset="-127"/>
              </a:rPr>
              <a:t>Spontaneous </a:t>
            </a:r>
            <a:r>
              <a:rPr lang="en-US" altLang="ko-KR" sz="1600" dirty="0">
                <a:solidFill>
                  <a:srgbClr val="FF0000"/>
                </a:solidFill>
                <a:ea typeface="굴림" charset="-127"/>
              </a:rPr>
              <a:t>Service </a:t>
            </a:r>
            <a:r>
              <a:rPr lang="en-US" altLang="ko-KR" sz="1600" dirty="0" smtClean="0">
                <a:solidFill>
                  <a:srgbClr val="FF0000"/>
                </a:solidFill>
                <a:ea typeface="굴림" charset="-127"/>
              </a:rPr>
              <a:t>Provisioning</a:t>
            </a:r>
            <a:endParaRPr lang="en-GB" altLang="ko-KR" sz="2800" dirty="0" smtClean="0">
              <a:ea typeface="굴림" charset="-127"/>
            </a:endParaRPr>
          </a:p>
        </p:txBody>
      </p:sp>
      <p:sp>
        <p:nvSpPr>
          <p:cNvPr id="76" name="TextBox 75"/>
          <p:cNvSpPr txBox="1"/>
          <p:nvPr/>
        </p:nvSpPr>
        <p:spPr>
          <a:xfrm>
            <a:off x="123665" y="3097798"/>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DSG Analysis + Activity Mining</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42430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smtClean="0"/>
              <a:t>Tasks &amp; Group Discovery</a:t>
            </a:r>
          </a:p>
          <a:p>
            <a:pPr lvl="1"/>
            <a:r>
              <a:rPr lang="it-IT" dirty="0" smtClean="0"/>
              <a:t>Based on the Identifications of the Co-Tasks / Location / Network Environment Constraints</a:t>
            </a:r>
          </a:p>
          <a:p>
            <a:pPr lvl="1"/>
            <a:r>
              <a:rPr lang="it-IT" dirty="0" smtClean="0"/>
              <a:t>Task log analysis and recommendation for the Dynamic Social Groups</a:t>
            </a:r>
          </a:p>
          <a:p>
            <a:pPr lvl="1"/>
            <a:r>
              <a:rPr lang="it-IT" dirty="0" smtClean="0"/>
              <a:t>Group Experience Mining from DSG &amp; User activities analysis</a:t>
            </a:r>
          </a:p>
          <a:p>
            <a:pPr lvl="1"/>
            <a:endParaRPr lang="it-IT" dirty="0" smtClean="0"/>
          </a:p>
          <a:p>
            <a:r>
              <a:rPr lang="it-IT" dirty="0" smtClean="0"/>
              <a:t>Feedback management</a:t>
            </a:r>
          </a:p>
          <a:p>
            <a:pPr lvl="1"/>
            <a:r>
              <a:rPr lang="it-IT" dirty="0" smtClean="0"/>
              <a:t>Service &amp; App feedback collection issues</a:t>
            </a:r>
          </a:p>
          <a:p>
            <a:pPr lvl="1"/>
            <a:r>
              <a:rPr lang="it-IT" dirty="0" smtClean="0"/>
              <a:t>Feedback history analysis &amp; management</a:t>
            </a:r>
          </a:p>
          <a:p>
            <a:pPr lvl="1"/>
            <a:r>
              <a:rPr lang="it-IT" dirty="0" smtClean="0"/>
              <a:t>Realtime feedback notification issues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12767</TotalTime>
  <Pages>15</Pages>
  <Words>553</Words>
  <Application>Microsoft Office PowerPoint</Application>
  <PresentationFormat>사용자 지정</PresentationFormat>
  <Paragraphs>67</Paragraphs>
  <Slides>4</Slides>
  <Notes>4</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OMA Template</vt:lpstr>
      <vt:lpstr>OMA-CD-MobSocNet-2012-0083-INP_Spontaneous_Service_Provisioning   Presentation of Social Network Web 1.1 Spontaneous Service Provisioning</vt:lpstr>
      <vt:lpstr>Example new use cases: Spontaneous Service Provisioning</vt:lpstr>
      <vt:lpstr>Main Use Case(s) 1. Dynamic Social Group– Spontaneous Service Provisioning</vt:lpstr>
      <vt:lpstr>Additional use cases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MAcBook</dc:creator>
  <dc:description>Rev PA1</dc:description>
  <cp:lastModifiedBy>MAcBook</cp:lastModifiedBy>
  <cp:revision>482</cp:revision>
  <cp:lastPrinted>1999-04-27T06:51:51Z</cp:lastPrinted>
  <dcterms:created xsi:type="dcterms:W3CDTF">2002-03-19T14:05:12Z</dcterms:created>
  <dcterms:modified xsi:type="dcterms:W3CDTF">2012-11-12T19:03:18Z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