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2"/>
  </p:notesMasterIdLst>
  <p:handoutMasterIdLst>
    <p:handoutMasterId r:id="rId13"/>
  </p:handoutMasterIdLst>
  <p:sldIdLst>
    <p:sldId id="293" r:id="rId2"/>
    <p:sldId id="340" r:id="rId3"/>
    <p:sldId id="345" r:id="rId4"/>
    <p:sldId id="343" r:id="rId5"/>
    <p:sldId id="346" r:id="rId6"/>
    <p:sldId id="347" r:id="rId7"/>
    <p:sldId id="348" r:id="rId8"/>
    <p:sldId id="349" r:id="rId9"/>
    <p:sldId id="350" r:id="rId10"/>
    <p:sldId id="351" r:id="rId11"/>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066"/>
    <a:srgbClr val="FFFF99"/>
    <a:srgbClr val="FDB5C3"/>
    <a:srgbClr val="99FFCC"/>
    <a:srgbClr val="FFCCCC"/>
    <a:srgbClr val="FEEDCE"/>
    <a:srgbClr val="5438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87100" autoAdjust="0"/>
  </p:normalViewPr>
  <p:slideViewPr>
    <p:cSldViewPr>
      <p:cViewPr varScale="1">
        <p:scale>
          <a:sx n="75" d="100"/>
          <a:sy n="75" d="100"/>
        </p:scale>
        <p:origin x="-1020" y="-10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45463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35419687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226379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1846309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ko-KR" dirty="0" smtClean="0">
                <a:ea typeface="굴림" charset="-127"/>
              </a:rPr>
              <a:t>It’s a social group of users, and we just named it as a community. </a:t>
            </a:r>
          </a:p>
          <a:p>
            <a:r>
              <a:rPr lang="en-US" altLang="ko-KR" dirty="0" smtClean="0">
                <a:ea typeface="굴림" charset="-127"/>
              </a:rPr>
              <a:t>	 </a:t>
            </a:r>
          </a:p>
          <a:p>
            <a:r>
              <a:rPr lang="en-US" altLang="ko-KR" dirty="0" smtClean="0">
                <a:ea typeface="굴림" charset="-127"/>
              </a:rPr>
              <a:t>	Slide 5- Fig.1 – Search Keyword related to the People/Community/Contents</a:t>
            </a:r>
          </a:p>
          <a:p>
            <a:r>
              <a:rPr lang="en-US" altLang="ko-KR" dirty="0" smtClean="0">
                <a:ea typeface="굴림" charset="-127"/>
              </a:rPr>
              <a:t>	Slide 5- Fig 2 – Shows the results of Community Search, Lists of Nearby groups</a:t>
            </a:r>
          </a:p>
          <a:p>
            <a:r>
              <a:rPr lang="en-US" altLang="ko-KR" dirty="0" smtClean="0">
                <a:ea typeface="굴림" charset="-127"/>
              </a:rPr>
              <a:t>	Slide 5- Fig 3 – Create Dynamic Group, with attribute of Category/Type/Open Policy/Name of the Group/Time Duration/Tags</a:t>
            </a:r>
          </a:p>
          <a:p>
            <a:r>
              <a:rPr lang="en-US" altLang="ko-KR" dirty="0" smtClean="0">
                <a:ea typeface="굴림" charset="-127"/>
              </a:rPr>
              <a:t>	</a:t>
            </a:r>
          </a:p>
          <a:p>
            <a:r>
              <a:rPr lang="en-US" altLang="ko-KR" dirty="0" smtClean="0">
                <a:ea typeface="굴림" charset="-127"/>
              </a:rPr>
              <a:t>The point we are focusing on the Dynamic Social Group Management Methods including </a:t>
            </a:r>
          </a:p>
          <a:p>
            <a:r>
              <a:rPr lang="en-US" altLang="ko-KR" dirty="0" smtClean="0">
                <a:ea typeface="굴림" charset="-127"/>
              </a:rPr>
              <a:t>	Group Life Cycle Management (either dynamic of static) based on the Location/Interest, as explained in the slide 4</a:t>
            </a:r>
          </a:p>
          <a:p>
            <a:r>
              <a:rPr lang="en-US" altLang="ko-KR" dirty="0" smtClean="0">
                <a:ea typeface="굴림" charset="-127"/>
              </a:rPr>
              <a:t>	Type of the group corresponding to the Geo-Context Data (Social Data with GPS information built in Ontology)</a:t>
            </a:r>
          </a:p>
          <a:p>
            <a:r>
              <a:rPr lang="en-US" altLang="ko-KR" dirty="0" smtClean="0">
                <a:ea typeface="굴림" charset="-127"/>
              </a:rPr>
              <a:t>	Group Policy management for Open Public/Social Users/GPS Location/Open to ALL/ </a:t>
            </a:r>
            <a:r>
              <a:rPr lang="en-US" altLang="ko-KR" dirty="0" err="1" smtClean="0">
                <a:ea typeface="굴림" charset="-127"/>
              </a:rPr>
              <a:t>Etc</a:t>
            </a:r>
            <a:endParaRPr lang="en-US" altLang="ko-KR" dirty="0" smtClean="0">
              <a:ea typeface="굴림" charset="-127"/>
            </a:endParaRPr>
          </a:p>
          <a:p>
            <a:r>
              <a:rPr lang="en-US" altLang="ko-KR" dirty="0" smtClean="0">
                <a:ea typeface="굴림" charset="-127"/>
              </a:rPr>
              <a:t>	Group Recommendations based on profiles matching between group &amp; user profiles</a:t>
            </a:r>
          </a:p>
          <a:p>
            <a:endParaRPr lang="en-US" altLang="ko-KR" dirty="0" smtClean="0">
              <a:ea typeface="굴림" charset="-127"/>
            </a:endParaRPr>
          </a:p>
          <a:p>
            <a:r>
              <a:rPr lang="en-US" altLang="ko-KR" dirty="0" smtClean="0">
                <a:ea typeface="굴림" charset="-127"/>
              </a:rPr>
              <a:t>#1 Dynamic Social Group </a:t>
            </a:r>
          </a:p>
          <a:p>
            <a:r>
              <a:rPr lang="en-US" altLang="ko-KR" dirty="0" smtClean="0">
                <a:ea typeface="굴림" charset="-127"/>
              </a:rPr>
              <a:t>	Dynamic Community Life-Cycle Management</a:t>
            </a:r>
          </a:p>
          <a:p>
            <a:r>
              <a:rPr lang="en-US" altLang="ko-KR" dirty="0" smtClean="0">
                <a:ea typeface="굴림" charset="-127"/>
              </a:rPr>
              <a:t>	Proximity/Interest based Grouping</a:t>
            </a:r>
          </a:p>
          <a:p>
            <a:r>
              <a:rPr lang="en-US" altLang="ko-KR" dirty="0" smtClean="0">
                <a:ea typeface="굴림" charset="-127"/>
              </a:rPr>
              <a:t>	Messaging/Communication etc.</a:t>
            </a:r>
          </a:p>
          <a:p>
            <a:endParaRPr lang="en-GB" altLang="ko-KR" dirty="0" smtClean="0">
              <a:ea typeface="굴림"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226379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1846309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ko-KR" dirty="0" smtClean="0">
                <a:ea typeface="굴림" charset="-127"/>
              </a:rPr>
              <a:t>Added Value to the Distributed Knowledge Sharing within the scope of the DSG with + MGT Issues!</a:t>
            </a:r>
          </a:p>
          <a:p>
            <a:endParaRPr lang="en-US" altLang="ko-KR" dirty="0" smtClean="0">
              <a:ea typeface="굴림" charset="-127"/>
            </a:endParaRPr>
          </a:p>
          <a:p>
            <a:r>
              <a:rPr lang="en-US" altLang="ko-KR" dirty="0" smtClean="0">
                <a:ea typeface="굴림" charset="-127"/>
              </a:rPr>
              <a:t>Details on the Contents sharing mechanism which we proposed a way to exchange contents itself &amp; lists by synchronizing between server and client app separately.</a:t>
            </a:r>
          </a:p>
          <a:p>
            <a:r>
              <a:rPr lang="en-US" altLang="ko-KR" dirty="0" smtClean="0">
                <a:ea typeface="굴림" charset="-127"/>
              </a:rPr>
              <a:t>	# 2 Distributed Knowledge Sharing</a:t>
            </a:r>
          </a:p>
          <a:p>
            <a:r>
              <a:rPr lang="en-US" altLang="ko-KR" dirty="0" smtClean="0">
                <a:ea typeface="굴림" charset="-127"/>
              </a:rPr>
              <a:t>	Tag Extraction (Auto Tagging)</a:t>
            </a:r>
          </a:p>
          <a:p>
            <a:r>
              <a:rPr lang="en-US" altLang="ko-KR" dirty="0" smtClean="0">
                <a:ea typeface="굴림" charset="-127"/>
              </a:rPr>
              <a:t>	Content Search (Collection + Analysis)</a:t>
            </a:r>
          </a:p>
          <a:p>
            <a:r>
              <a:rPr lang="en-US" altLang="ko-KR" dirty="0" smtClean="0">
                <a:ea typeface="굴림" charset="-127"/>
              </a:rPr>
              <a:t>	Content / List Synchronization Management</a:t>
            </a:r>
          </a:p>
          <a:p>
            <a:r>
              <a:rPr lang="en-US" altLang="ko-KR" dirty="0" smtClean="0">
                <a:ea typeface="굴림" charset="-127"/>
              </a:rPr>
              <a:t>	Sharing Levels Management</a:t>
            </a:r>
          </a:p>
          <a:p>
            <a:r>
              <a:rPr lang="en-US" altLang="ko-KR" dirty="0" smtClean="0">
                <a:ea typeface="굴림" charset="-127"/>
              </a:rPr>
              <a:t>	</a:t>
            </a:r>
          </a:p>
          <a:p>
            <a:r>
              <a:rPr lang="en-US" altLang="ko-KR" dirty="0" smtClean="0">
                <a:ea typeface="굴림" charset="-127"/>
              </a:rPr>
              <a:t>It is a content sharing application but issue regarding “social networks” are especially on its Contents Community Manager &amp; Contents Categorizer with the sharing level policy management.</a:t>
            </a:r>
          </a:p>
          <a:p>
            <a:endParaRPr lang="en-US" altLang="ko-KR" dirty="0" smtClean="0">
              <a:ea typeface="굴림" charset="-127"/>
            </a:endParaRPr>
          </a:p>
          <a:p>
            <a:r>
              <a:rPr lang="en-US" altLang="ko-KR" dirty="0" smtClean="0">
                <a:ea typeface="굴림" charset="-127"/>
              </a:rPr>
              <a:t>	# Contents Categorizer helps to achieve categorize contents into various types (movie, image audio, words &amp; </a:t>
            </a:r>
            <a:r>
              <a:rPr lang="en-US" altLang="ko-KR" dirty="0" err="1" smtClean="0">
                <a:ea typeface="굴림" charset="-127"/>
              </a:rPr>
              <a:t>etc</a:t>
            </a:r>
            <a:r>
              <a:rPr lang="en-US" altLang="ko-KR" dirty="0" smtClean="0">
                <a:ea typeface="굴림" charset="-127"/>
              </a:rPr>
              <a:t>) and so those contents are correspondingly managed &amp; shared  by related social group properties.</a:t>
            </a:r>
          </a:p>
          <a:p>
            <a:endParaRPr lang="en-US" altLang="ko-KR" dirty="0" smtClean="0">
              <a:ea typeface="굴림" charset="-127"/>
            </a:endParaRPr>
          </a:p>
          <a:p>
            <a:r>
              <a:rPr lang="en-US" altLang="ko-KR" dirty="0" smtClean="0">
                <a:ea typeface="굴림" charset="-127"/>
              </a:rPr>
              <a:t>	# Contents Community Manager supports autonomous way of managing contents between the groups and contents.</a:t>
            </a:r>
          </a:p>
          <a:p>
            <a:r>
              <a:rPr lang="en-US" altLang="ko-KR" dirty="0" smtClean="0">
                <a:ea typeface="굴림" charset="-127"/>
              </a:rPr>
              <a:t>	For instance, movies are shared by a movie related group with a particular sharing policy if nearby of interested social user joins the movie group. </a:t>
            </a:r>
          </a:p>
          <a:p>
            <a:r>
              <a:rPr lang="en-US" altLang="ko-KR" dirty="0" smtClean="0">
                <a:ea typeface="굴림" charset="-127"/>
              </a:rPr>
              <a:t>	And there are additional policy issues when the size of the movie need to be considered the available network bandwidth. In this case, we propose sharing content lists (URL/Location/File Name) to be shared in p2p manners.</a:t>
            </a:r>
          </a:p>
          <a:p>
            <a:endParaRPr lang="en-US" altLang="ko-KR" dirty="0" smtClean="0">
              <a:ea typeface="굴림" charset="-127"/>
            </a:endParaRPr>
          </a:p>
          <a:p>
            <a:r>
              <a:rPr lang="en-US" altLang="ko-KR" dirty="0" smtClean="0">
                <a:ea typeface="굴림" charset="-127"/>
              </a:rPr>
              <a:t>The protocols used for the contents management and synchronization are mainly the SOAP with relevant XML Parsers based on Java.</a:t>
            </a:r>
          </a:p>
          <a:p>
            <a:r>
              <a:rPr lang="en-US" altLang="ko-KR" dirty="0" smtClean="0">
                <a:ea typeface="굴림" charset="-127"/>
              </a:rPr>
              <a:t>In details, client &amp; server applications are built with SWT for GUI, igloo for WYSWYG, MySQL for DB and </a:t>
            </a:r>
            <a:r>
              <a:rPr lang="en-US" altLang="ko-KR" dirty="0" err="1" smtClean="0">
                <a:ea typeface="굴림" charset="-127"/>
              </a:rPr>
              <a:t>ibatis</a:t>
            </a:r>
            <a:r>
              <a:rPr lang="en-US" altLang="ko-KR" dirty="0" smtClean="0">
                <a:ea typeface="굴림" charset="-127"/>
              </a:rPr>
              <a:t> platform (</a:t>
            </a:r>
            <a:r>
              <a:rPr lang="en-US" altLang="ko-KR" dirty="0" err="1" smtClean="0">
                <a:ea typeface="굴림" charset="-127"/>
              </a:rPr>
              <a:t>ibator</a:t>
            </a:r>
            <a:r>
              <a:rPr lang="en-US" altLang="ko-KR" dirty="0" smtClean="0">
                <a:ea typeface="굴림" charset="-127"/>
              </a:rPr>
              <a:t>=</a:t>
            </a:r>
            <a:r>
              <a:rPr lang="en-US" altLang="ko-KR" dirty="0" err="1" smtClean="0">
                <a:ea typeface="굴림" charset="-127"/>
              </a:rPr>
              <a:t>ibatis</a:t>
            </a:r>
            <a:r>
              <a:rPr lang="en-US" altLang="ko-KR" dirty="0" smtClean="0">
                <a:ea typeface="굴림" charset="-127"/>
              </a:rPr>
              <a:t> program generator) for the interfaces. </a:t>
            </a:r>
          </a:p>
          <a:p>
            <a:endParaRPr lang="en-US" altLang="ko-KR" dirty="0" smtClean="0">
              <a:ea typeface="굴림" charset="-127"/>
            </a:endParaRPr>
          </a:p>
          <a:p>
            <a:r>
              <a:rPr lang="en-US" altLang="ko-KR" dirty="0" smtClean="0">
                <a:ea typeface="굴림" charset="-127"/>
              </a:rPr>
              <a:t>As the major issue is on the DSG management, we need to revise details on the content exchange and synchronization methods for the </a:t>
            </a:r>
            <a:r>
              <a:rPr lang="en-US" altLang="ko-KR" dirty="0" err="1" smtClean="0">
                <a:ea typeface="굴림" charset="-127"/>
              </a:rPr>
              <a:t>SNeW</a:t>
            </a:r>
            <a:r>
              <a:rPr lang="en-US" altLang="ko-KR" dirty="0" smtClean="0">
                <a:ea typeface="굴림" charset="-127"/>
              </a:rPr>
              <a:t> requirement as there are advanced ways of support contents exchange and synchronization such as </a:t>
            </a:r>
            <a:r>
              <a:rPr lang="en-US" altLang="ko-KR" dirty="0" err="1" smtClean="0">
                <a:ea typeface="굴림" charset="-127"/>
              </a:rPr>
              <a:t>SOAPjr</a:t>
            </a:r>
            <a:r>
              <a:rPr lang="en-US" altLang="ko-KR" dirty="0" smtClean="0">
                <a:ea typeface="굴림" charset="-127"/>
              </a:rPr>
              <a:t>(JSON-RPC) and etc.</a:t>
            </a:r>
          </a:p>
          <a:p>
            <a:endParaRPr lang="en-US" altLang="ko-KR" dirty="0" smtClean="0">
              <a:ea typeface="굴림"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226379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1846309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atinLnBrk="1"/>
            <a:r>
              <a:rPr lang="en-US" altLang="ko-KR" sz="1000" kern="1200" dirty="0" smtClean="0">
                <a:solidFill>
                  <a:schemeClr val="tx1"/>
                </a:solidFill>
                <a:effectLst/>
                <a:latin typeface="Arial" charset="0"/>
                <a:ea typeface="+mn-ea"/>
                <a:cs typeface="+mn-cs"/>
              </a:rPr>
              <a:t>Which helps to identify and manage User Activities among the DSG in order to provide Service Applications for the File Sharing.</a:t>
            </a:r>
            <a:endParaRPr lang="ko-KR" altLang="ko-KR" sz="1000" kern="1200" dirty="0" smtClean="0">
              <a:solidFill>
                <a:schemeClr val="tx1"/>
              </a:solidFill>
              <a:effectLst/>
              <a:latin typeface="Arial" charset="0"/>
              <a:ea typeface="+mn-ea"/>
              <a:cs typeface="+mn-cs"/>
            </a:endParaRPr>
          </a:p>
          <a:p>
            <a:pPr latinLnBrk="1"/>
            <a:r>
              <a:rPr lang="en-US" altLang="ko-KR" sz="1000" kern="1200" dirty="0" smtClean="0">
                <a:solidFill>
                  <a:schemeClr val="tx1"/>
                </a:solidFill>
                <a:effectLst/>
                <a:latin typeface="Arial" charset="0"/>
                <a:ea typeface="+mn-ea"/>
                <a:cs typeface="+mn-cs"/>
              </a:rPr>
              <a:t>That includes</a:t>
            </a:r>
            <a:endParaRPr lang="ko-KR" altLang="ko-KR" sz="1000" kern="1200" dirty="0" smtClean="0">
              <a:solidFill>
                <a:schemeClr val="tx1"/>
              </a:solidFill>
              <a:effectLst/>
              <a:latin typeface="Arial" charset="0"/>
              <a:ea typeface="+mn-ea"/>
              <a:cs typeface="+mn-cs"/>
            </a:endParaRPr>
          </a:p>
          <a:p>
            <a:pPr lvl="0" latinLnBrk="1"/>
            <a:r>
              <a:rPr lang="en-US" altLang="ko-KR" sz="1000" kern="1200" dirty="0" smtClean="0">
                <a:solidFill>
                  <a:schemeClr val="tx1"/>
                </a:solidFill>
                <a:effectLst/>
                <a:latin typeface="Arial" charset="0"/>
                <a:ea typeface="+mn-ea"/>
                <a:cs typeface="+mn-cs"/>
              </a:rPr>
              <a:t>Social Database : for profile management including (App usage/User location/Service Task Histories) to record social activities happening among the DSGs.</a:t>
            </a:r>
            <a:endParaRPr lang="ko-KR" altLang="ko-KR" sz="1000" kern="1200" dirty="0" smtClean="0">
              <a:solidFill>
                <a:schemeClr val="tx1"/>
              </a:solidFill>
              <a:effectLst/>
              <a:latin typeface="Arial" charset="0"/>
              <a:ea typeface="+mn-ea"/>
              <a:cs typeface="+mn-cs"/>
            </a:endParaRPr>
          </a:p>
          <a:p>
            <a:pPr lvl="0" latinLnBrk="1"/>
            <a:r>
              <a:rPr lang="en-US" altLang="ko-KR" sz="1000" kern="1200" dirty="0" smtClean="0">
                <a:solidFill>
                  <a:schemeClr val="tx1"/>
                </a:solidFill>
                <a:effectLst/>
                <a:latin typeface="Arial" charset="0"/>
                <a:ea typeface="+mn-ea"/>
                <a:cs typeface="+mn-cs"/>
              </a:rPr>
              <a:t>Spontaneous Service Server : for App Middleware to analyze user activities/tasks/groups in order to recommend adequate services for file sharing services.</a:t>
            </a:r>
            <a:endParaRPr lang="ko-KR" altLang="ko-KR" sz="1000" kern="1200" dirty="0" smtClean="0">
              <a:solidFill>
                <a:schemeClr val="tx1"/>
              </a:solidFill>
              <a:effectLst/>
              <a:latin typeface="Arial" charset="0"/>
              <a:ea typeface="+mn-ea"/>
              <a:cs typeface="+mn-cs"/>
            </a:endParaRPr>
          </a:p>
          <a:p>
            <a:pPr lvl="0" latinLnBrk="1"/>
            <a:r>
              <a:rPr lang="en-US" altLang="ko-KR" sz="1000" kern="1200" dirty="0" smtClean="0">
                <a:solidFill>
                  <a:schemeClr val="tx1"/>
                </a:solidFill>
                <a:effectLst/>
                <a:latin typeface="Arial" charset="0"/>
                <a:ea typeface="+mn-ea"/>
                <a:cs typeface="+mn-cs"/>
              </a:rPr>
              <a:t>Service Client : for Service App &amp; task managers with GPS &amp; underlying communication network identifiers for service provisioning.</a:t>
            </a:r>
            <a:endParaRPr lang="ko-KR" altLang="ko-KR" sz="1000" kern="1200" dirty="0" smtClean="0">
              <a:solidFill>
                <a:schemeClr val="tx1"/>
              </a:solidFill>
              <a:effectLst/>
              <a:latin typeface="Arial" charset="0"/>
              <a:ea typeface="+mn-ea"/>
              <a:cs typeface="+mn-cs"/>
            </a:endParaRPr>
          </a:p>
          <a:p>
            <a:endParaRPr lang="en-GB" altLang="ko-KR" dirty="0" smtClean="0">
              <a:ea typeface="굴림"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2012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061"/>
          </a:xfrm>
          <a:prstGeom prst="rect">
            <a:avLst/>
          </a:prstGeom>
          <a:noFill/>
          <a:ln w="12700">
            <a:noFill/>
            <a:miter lim="800000"/>
            <a:headEnd/>
            <a:tailEnd/>
          </a:ln>
        </p:spPr>
        <p:txBody>
          <a:bodyPr lIns="90483" tIns="44447" rIns="90483" bIns="44447">
            <a:spAutoFit/>
          </a:bodyPr>
          <a:lstStyle/>
          <a:p>
            <a:pPr algn="ctr" defTabSz="403225" eaLnBrk="0" hangingPunct="0">
              <a:lnSpc>
                <a:spcPct val="90000"/>
              </a:lnSpc>
              <a:tabLst>
                <a:tab pos="5372100" algn="ctr"/>
                <a:tab pos="9182100" algn="r"/>
              </a:tabLst>
            </a:pPr>
            <a:r>
              <a:rPr lang="en-US" sz="1800" b="1" dirty="0" smtClean="0">
                <a:latin typeface="Arial Narrow" pitchFamily="34" charset="0"/>
              </a:rPr>
              <a:t>OMA-CD-MobSocNet-2012-0081</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iming>
    <p:tnLst>
      <p:par>
        <p:cTn id="1" dur="indefinite" restart="never" nodeType="tmRoot"/>
      </p:par>
    </p:tnLst>
  </p:timing>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mailto:jongyoul@etri.re.kr"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hyperlink" Target="mailto:mine@etri.re.kr" TargetMode="External"/><Relationship Id="rId5" Type="http://schemas.openxmlformats.org/officeDocument/2006/relationships/hyperlink" Target="mailto:jungtae_kim@etri.re.kr"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en-US" altLang="ko-KR" sz="1600" dirty="0" smtClean="0"/>
              <a:t>OMA-CD-MobSocNet-2013-SNeW1.1-INP_Dynamic_Social_Group</a:t>
            </a:r>
            <a:r>
              <a:rPr lang="en-US" sz="2400" dirty="0" smtClean="0"/>
              <a:t/>
            </a:r>
            <a:br>
              <a:rPr lang="en-US" sz="2400" dirty="0" smtClean="0"/>
            </a:br>
            <a:r>
              <a:rPr lang="en-US" sz="1600" dirty="0" smtClean="0"/>
              <a:t/>
            </a:r>
            <a:br>
              <a:rPr lang="en-US" sz="1600" dirty="0" smtClean="0"/>
            </a:br>
            <a:r>
              <a:rPr lang="en-US" sz="3600" dirty="0" smtClean="0"/>
              <a:t> </a:t>
            </a:r>
            <a:r>
              <a:rPr lang="en-US" sz="2800" dirty="0" smtClean="0"/>
              <a:t>Presentation of Social Network Web 1.1</a:t>
            </a:r>
            <a:br>
              <a:rPr lang="en-US" sz="2800" dirty="0" smtClean="0"/>
            </a:br>
            <a:r>
              <a:rPr lang="en-US" sz="2800" dirty="0" smtClean="0">
                <a:solidFill>
                  <a:schemeClr val="accent1">
                    <a:lumMod val="50000"/>
                  </a:schemeClr>
                </a:solidFill>
              </a:rPr>
              <a:t>Dynamic Social Group</a:t>
            </a:r>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206375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18 February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Jung-Tae KIM, </a:t>
            </a:r>
            <a:r>
              <a:rPr lang="en-US" altLang="zh-CN" sz="1400" b="1" dirty="0" smtClean="0">
                <a:latin typeface="Tahoma" pitchFamily="34" charset="0"/>
                <a:ea typeface="宋体"/>
                <a:cs typeface="宋体"/>
                <a:hlinkClick r:id="rId5"/>
              </a:rPr>
              <a:t>jungtae_kim@etri.re.kr</a:t>
            </a:r>
            <a:endParaRPr lang="en-US" altLang="zh-CN" sz="14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sz="1400" b="1" dirty="0">
                <a:latin typeface="Tahoma" pitchFamily="34" charset="0"/>
                <a:ea typeface="宋体"/>
                <a:cs typeface="宋体"/>
              </a:rPr>
              <a:t>	</a:t>
            </a:r>
            <a:r>
              <a:rPr lang="en-US" altLang="zh-CN" sz="1400" b="1" dirty="0" smtClean="0">
                <a:latin typeface="Tahoma" pitchFamily="34" charset="0"/>
                <a:ea typeface="宋体"/>
                <a:cs typeface="宋体"/>
              </a:rPr>
              <a:t>		</a:t>
            </a:r>
            <a:r>
              <a:rPr lang="en-US" altLang="zh-CN" b="1" dirty="0" smtClean="0">
                <a:latin typeface="Tahoma" pitchFamily="34" charset="0"/>
                <a:ea typeface="宋体"/>
                <a:cs typeface="宋体"/>
              </a:rPr>
              <a:t>Jong-</a:t>
            </a:r>
            <a:r>
              <a:rPr lang="en-US" altLang="zh-CN" b="1" dirty="0" err="1" smtClean="0">
                <a:latin typeface="Tahoma" pitchFamily="34" charset="0"/>
                <a:ea typeface="宋体"/>
                <a:cs typeface="宋体"/>
              </a:rPr>
              <a:t>Hoon</a:t>
            </a:r>
            <a:r>
              <a:rPr lang="en-US" altLang="zh-CN" b="1" dirty="0" smtClean="0">
                <a:latin typeface="Tahoma" pitchFamily="34" charset="0"/>
                <a:ea typeface="宋体"/>
                <a:cs typeface="宋体"/>
              </a:rPr>
              <a:t> </a:t>
            </a:r>
            <a:r>
              <a:rPr lang="en-US" altLang="zh-CN" b="1" dirty="0">
                <a:latin typeface="Tahoma" pitchFamily="34" charset="0"/>
                <a:ea typeface="宋体"/>
                <a:cs typeface="宋体"/>
              </a:rPr>
              <a:t>LEE</a:t>
            </a:r>
            <a:r>
              <a:rPr lang="en-US" altLang="zh-CN" sz="1400" b="1" smtClean="0">
                <a:latin typeface="Tahoma" pitchFamily="34" charset="0"/>
                <a:ea typeface="宋体"/>
                <a:cs typeface="宋体"/>
              </a:rPr>
              <a:t>, </a:t>
            </a:r>
            <a:r>
              <a:rPr lang="en-US" altLang="zh-CN" sz="1400" b="1" smtClean="0">
                <a:latin typeface="Tahoma" pitchFamily="34" charset="0"/>
                <a:ea typeface="宋体"/>
                <a:cs typeface="宋体"/>
                <a:hlinkClick r:id="rId6"/>
              </a:rPr>
              <a:t>mine@etri.re.kr</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sz="1400" b="1" dirty="0">
                <a:latin typeface="Tahoma" pitchFamily="34" charset="0"/>
                <a:ea typeface="宋体"/>
                <a:cs typeface="宋体"/>
              </a:rPr>
              <a:t>	</a:t>
            </a:r>
            <a:r>
              <a:rPr lang="en-US" altLang="zh-CN" sz="1400" b="1" dirty="0" smtClean="0">
                <a:latin typeface="Tahoma" pitchFamily="34" charset="0"/>
                <a:ea typeface="宋体"/>
                <a:cs typeface="宋体"/>
              </a:rPr>
              <a:t>	</a:t>
            </a:r>
            <a:r>
              <a:rPr lang="en-US" altLang="zh-CN" b="1" dirty="0" smtClean="0">
                <a:latin typeface="Tahoma" pitchFamily="34" charset="0"/>
                <a:ea typeface="宋体"/>
                <a:cs typeface="宋体"/>
              </a:rPr>
              <a:t>Jong-</a:t>
            </a:r>
            <a:r>
              <a:rPr lang="en-US" altLang="zh-CN" b="1" dirty="0" err="1" smtClean="0">
                <a:latin typeface="Tahoma" pitchFamily="34" charset="0"/>
                <a:ea typeface="宋体"/>
                <a:cs typeface="宋体"/>
              </a:rPr>
              <a:t>Youl</a:t>
            </a:r>
            <a:r>
              <a:rPr lang="en-US" altLang="zh-CN" b="1" dirty="0" smtClean="0">
                <a:latin typeface="Tahoma" pitchFamily="34" charset="0"/>
                <a:ea typeface="宋体"/>
                <a:cs typeface="宋体"/>
              </a:rPr>
              <a:t> Park</a:t>
            </a:r>
            <a:r>
              <a:rPr lang="en-US" altLang="zh-CN" sz="1400" b="1" dirty="0" smtClean="0">
                <a:latin typeface="Tahoma" pitchFamily="34" charset="0"/>
                <a:ea typeface="宋体"/>
                <a:cs typeface="宋体"/>
              </a:rPr>
              <a:t>, </a:t>
            </a:r>
            <a:r>
              <a:rPr lang="en-US" altLang="zh-CN" sz="1400" b="1" dirty="0" smtClean="0">
                <a:latin typeface="Tahoma" pitchFamily="34" charset="0"/>
                <a:ea typeface="宋体"/>
                <a:cs typeface="宋体"/>
                <a:hlinkClick r:id="rId7"/>
              </a:rPr>
              <a:t>jongyoul@etri.re.kr</a:t>
            </a:r>
            <a:endParaRPr lang="en-US" altLang="zh-CN" sz="14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ETRI South Korea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Additional</a:t>
            </a:r>
            <a:r>
              <a:rPr lang="it-IT" dirty="0" smtClean="0"/>
              <a:t> </a:t>
            </a:r>
            <a:r>
              <a:rPr lang="it-IT" dirty="0" err="1" smtClean="0"/>
              <a:t>use</a:t>
            </a:r>
            <a:r>
              <a:rPr lang="it-IT" dirty="0" smtClean="0"/>
              <a:t> </a:t>
            </a:r>
            <a:r>
              <a:rPr lang="it-IT" dirty="0" err="1" smtClean="0"/>
              <a:t>cases</a:t>
            </a:r>
            <a:endParaRPr lang="fr-FR" dirty="0"/>
          </a:p>
        </p:txBody>
      </p:sp>
      <p:sp>
        <p:nvSpPr>
          <p:cNvPr id="5" name="Segnaposto contenuto 4"/>
          <p:cNvSpPr>
            <a:spLocks noGrp="1"/>
          </p:cNvSpPr>
          <p:nvPr>
            <p:ph idx="1"/>
          </p:nvPr>
        </p:nvSpPr>
        <p:spPr/>
        <p:txBody>
          <a:bodyPr/>
          <a:lstStyle/>
          <a:p>
            <a:r>
              <a:rPr lang="it-IT" dirty="0" smtClean="0"/>
              <a:t>Tasks &amp; Group Discovery</a:t>
            </a:r>
          </a:p>
          <a:p>
            <a:pPr lvl="1"/>
            <a:r>
              <a:rPr lang="it-IT" dirty="0" smtClean="0"/>
              <a:t>Based on the Identifications of the Co-Tasks / Location / Network Environment Constraints</a:t>
            </a:r>
          </a:p>
          <a:p>
            <a:pPr lvl="1"/>
            <a:r>
              <a:rPr lang="it-IT" dirty="0" smtClean="0"/>
              <a:t>Task log analysis and recommendation for the Dynamic Social Groups</a:t>
            </a:r>
          </a:p>
          <a:p>
            <a:pPr lvl="1"/>
            <a:r>
              <a:rPr lang="it-IT" dirty="0" smtClean="0"/>
              <a:t>Group Experience Mining from DSG &amp; User activities analysis</a:t>
            </a:r>
          </a:p>
          <a:p>
            <a:pPr lvl="1"/>
            <a:endParaRPr lang="it-IT" dirty="0" smtClean="0"/>
          </a:p>
          <a:p>
            <a:r>
              <a:rPr lang="it-IT" dirty="0" smtClean="0"/>
              <a:t>Feedback management</a:t>
            </a:r>
          </a:p>
          <a:p>
            <a:pPr lvl="1"/>
            <a:r>
              <a:rPr lang="it-IT" dirty="0" smtClean="0"/>
              <a:t>Service &amp; App feedback collection issues</a:t>
            </a:r>
          </a:p>
          <a:p>
            <a:pPr lvl="1"/>
            <a:r>
              <a:rPr lang="it-IT" dirty="0" smtClean="0"/>
              <a:t>Feedback history analysis &amp; management</a:t>
            </a:r>
          </a:p>
          <a:p>
            <a:pPr lvl="1"/>
            <a:r>
              <a:rPr lang="it-IT" dirty="0" smtClean="0"/>
              <a:t>Realtime feedback notification issues</a:t>
            </a:r>
          </a:p>
        </p:txBody>
      </p:sp>
    </p:spTree>
    <p:extLst>
      <p:ext uri="{BB962C8B-B14F-4D97-AF65-F5344CB8AC3E}">
        <p14:creationId xmlns:p14="http://schemas.microsoft.com/office/powerpoint/2010/main" val="5914783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Example new use cases:</a:t>
            </a:r>
            <a:br>
              <a:rPr lang="en-US" dirty="0" smtClean="0"/>
            </a:br>
            <a:r>
              <a:rPr lang="en-US" dirty="0" smtClean="0"/>
              <a:t>1. Dynamic Social Grouping</a:t>
            </a:r>
          </a:p>
        </p:txBody>
      </p:sp>
      <p:sp>
        <p:nvSpPr>
          <p:cNvPr id="4099" name="Segnaposto contenuto 2"/>
          <p:cNvSpPr>
            <a:spLocks noGrp="1"/>
          </p:cNvSpPr>
          <p:nvPr>
            <p:ph idx="1"/>
          </p:nvPr>
        </p:nvSpPr>
        <p:spPr/>
        <p:txBody>
          <a:bodyPr>
            <a:normAutofit fontScale="92500"/>
          </a:bodyPr>
          <a:lstStyle/>
          <a:p>
            <a:r>
              <a:rPr lang="en-US" altLang="ko-KR" sz="3000" dirty="0"/>
              <a:t>Purpose</a:t>
            </a:r>
          </a:p>
          <a:p>
            <a:pPr lvl="1"/>
            <a:r>
              <a:rPr lang="en-US" altLang="ko-KR" dirty="0">
                <a:ea typeface="굴림" charset="-127"/>
              </a:rPr>
              <a:t>Provide </a:t>
            </a:r>
            <a:r>
              <a:rPr lang="en-US" altLang="ko-KR" dirty="0" smtClean="0">
                <a:ea typeface="굴림" charset="-127"/>
              </a:rPr>
              <a:t>instant </a:t>
            </a:r>
            <a:r>
              <a:rPr lang="en-US" altLang="ko-KR" dirty="0">
                <a:ea typeface="굴림" charset="-127"/>
              </a:rPr>
              <a:t>Social </a:t>
            </a:r>
            <a:r>
              <a:rPr lang="en-US" altLang="ko-KR" dirty="0" smtClean="0">
                <a:ea typeface="굴림" charset="-127"/>
              </a:rPr>
              <a:t>Networks (called Dynamic Social Group) </a:t>
            </a:r>
            <a:r>
              <a:rPr lang="en-US" altLang="ko-KR" dirty="0">
                <a:ea typeface="굴림" charset="-127"/>
              </a:rPr>
              <a:t>based on </a:t>
            </a:r>
            <a:r>
              <a:rPr lang="en-US" altLang="ko-KR" dirty="0" smtClean="0">
                <a:ea typeface="굴림" charset="-127"/>
              </a:rPr>
              <a:t>Proximity &amp; Interest of the </a:t>
            </a:r>
            <a:r>
              <a:rPr lang="en-US" altLang="ko-KR" dirty="0">
                <a:ea typeface="굴림" charset="-127"/>
              </a:rPr>
              <a:t>Geo-Spatial/Social Users for sharing of the personal experiences and </a:t>
            </a:r>
            <a:r>
              <a:rPr lang="en-US" altLang="ko-KR" dirty="0" smtClean="0">
                <a:ea typeface="굴림" charset="-127"/>
              </a:rPr>
              <a:t>knowledge</a:t>
            </a:r>
            <a:endParaRPr lang="en-US" sz="3000" dirty="0" smtClean="0"/>
          </a:p>
          <a:p>
            <a:pPr>
              <a:defRPr/>
            </a:pPr>
            <a:r>
              <a:rPr lang="en-US" sz="3000" dirty="0" smtClean="0"/>
              <a:t>Proximity-based Groups</a:t>
            </a:r>
          </a:p>
          <a:p>
            <a:pPr marL="444500" lvl="1" indent="-269875">
              <a:defRPr/>
            </a:pPr>
            <a:r>
              <a:rPr lang="en-US" dirty="0" smtClean="0"/>
              <a:t>Users being closed to each other (proximity based on the GPS) can automatically be grouped together to create a common space where to exchange/share social content as long as these conditions exist (e.g. users attending the same event, friends at someone’s house, friends shopping together, etc)</a:t>
            </a:r>
          </a:p>
          <a:p>
            <a:pPr marL="673100" lvl="2" indent="-269875">
              <a:defRPr/>
            </a:pPr>
            <a:r>
              <a:rPr lang="en-US" dirty="0" smtClean="0"/>
              <a:t>Users of this “dynamic social group” can share social contents within the groups and/or allow access to specific resources of his/her to this group, temporarily.</a:t>
            </a:r>
          </a:p>
          <a:p>
            <a:pPr>
              <a:defRPr/>
            </a:pPr>
            <a:r>
              <a:rPr lang="en-US" sz="3000" dirty="0"/>
              <a:t>Interest Groups</a:t>
            </a:r>
          </a:p>
          <a:p>
            <a:pPr marL="444500" lvl="1" indent="-269875">
              <a:defRPr/>
            </a:pPr>
            <a:r>
              <a:rPr lang="en-US" dirty="0" smtClean="0"/>
              <a:t>Same for people interested in the same topic (and/or combination of topics)</a:t>
            </a:r>
          </a:p>
          <a:p>
            <a:pPr marL="444500" lvl="1" indent="-269875">
              <a:defRPr/>
            </a:pPr>
            <a:r>
              <a:rPr lang="en-US" dirty="0" smtClean="0"/>
              <a:t>Optionally also based on proximity (when interest = location)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Main Use Case(s)</a:t>
            </a:r>
            <a:br>
              <a:rPr lang="en-GB" altLang="ko-KR" dirty="0" smtClean="0">
                <a:ea typeface="굴림" charset="-127"/>
              </a:rPr>
            </a:br>
            <a:r>
              <a:rPr lang="en-GB" altLang="ko-KR" sz="1600" dirty="0" smtClean="0">
                <a:ea typeface="굴림" charset="-127"/>
              </a:rPr>
              <a:t>1. </a:t>
            </a:r>
            <a:r>
              <a:rPr lang="en-US" altLang="ko-KR" sz="1600" dirty="0" smtClean="0">
                <a:solidFill>
                  <a:srgbClr val="0B52FC"/>
                </a:solidFill>
                <a:ea typeface="굴림" charset="-127"/>
              </a:rPr>
              <a:t>Dynamic Social Group– </a:t>
            </a:r>
            <a:r>
              <a:rPr lang="en-US" altLang="ko-KR" sz="1600" dirty="0" smtClean="0">
                <a:solidFill>
                  <a:srgbClr val="FF0000"/>
                </a:solidFill>
                <a:ea typeface="굴림" charset="-127"/>
              </a:rPr>
              <a:t>Proximity </a:t>
            </a:r>
            <a:r>
              <a:rPr lang="en-US" altLang="ko-KR" sz="1600" dirty="0" err="1" smtClean="0">
                <a:solidFill>
                  <a:srgbClr val="FF0000"/>
                </a:solidFill>
                <a:ea typeface="굴림" charset="-127"/>
              </a:rPr>
              <a:t>vs</a:t>
            </a:r>
            <a:r>
              <a:rPr lang="en-US" altLang="ko-KR" sz="1600" dirty="0" smtClean="0">
                <a:solidFill>
                  <a:srgbClr val="FF0000"/>
                </a:solidFill>
                <a:ea typeface="굴림" charset="-127"/>
              </a:rPr>
              <a:t> Interest Grouping</a:t>
            </a:r>
            <a:endParaRPr lang="en-GB" altLang="ko-KR" sz="2800" dirty="0" smtClean="0">
              <a:ea typeface="굴림" charset="-127"/>
            </a:endParaRPr>
          </a:p>
        </p:txBody>
      </p:sp>
      <p:grpSp>
        <p:nvGrpSpPr>
          <p:cNvPr id="46" name="그룹 102"/>
          <p:cNvGrpSpPr>
            <a:grpSpLocks/>
          </p:cNvGrpSpPr>
          <p:nvPr/>
        </p:nvGrpSpPr>
        <p:grpSpPr bwMode="auto">
          <a:xfrm>
            <a:off x="3210180" y="3768967"/>
            <a:ext cx="2307367" cy="1465929"/>
            <a:chOff x="357158" y="2571744"/>
            <a:chExt cx="1426346" cy="713173"/>
          </a:xfrm>
        </p:grpSpPr>
        <p:pic>
          <p:nvPicPr>
            <p:cNvPr id="47" name="그림 73" descr="구름.png"/>
            <p:cNvPicPr>
              <a:picLocks noChangeAspect="1"/>
            </p:cNvPicPr>
            <p:nvPr/>
          </p:nvPicPr>
          <p:blipFill>
            <a:blip r:embed="rId3" cstate="print"/>
            <a:srcRect/>
            <a:stretch>
              <a:fillRect/>
            </a:stretch>
          </p:blipFill>
          <p:spPr bwMode="auto">
            <a:xfrm>
              <a:off x="357158" y="2571744"/>
              <a:ext cx="1426346" cy="713173"/>
            </a:xfrm>
            <a:prstGeom prst="rect">
              <a:avLst/>
            </a:prstGeom>
            <a:noFill/>
            <a:ln w="9525">
              <a:noFill/>
              <a:miter lim="800000"/>
              <a:headEnd/>
              <a:tailEnd/>
            </a:ln>
          </p:spPr>
        </p:pic>
        <p:sp>
          <p:nvSpPr>
            <p:cNvPr id="48" name="TextBox 95"/>
            <p:cNvSpPr txBox="1">
              <a:spLocks noChangeArrowheads="1"/>
            </p:cNvSpPr>
            <p:nvPr/>
          </p:nvSpPr>
          <p:spPr bwMode="auto">
            <a:xfrm>
              <a:off x="714348" y="2786058"/>
              <a:ext cx="654925" cy="179680"/>
            </a:xfrm>
            <a:prstGeom prst="rect">
              <a:avLst/>
            </a:prstGeom>
            <a:noFill/>
            <a:ln w="9525">
              <a:noFill/>
              <a:miter lim="800000"/>
              <a:headEnd/>
              <a:tailEnd/>
            </a:ln>
          </p:spPr>
          <p:txBody>
            <a:bodyPr wrap="none">
              <a:spAutoFit/>
            </a:bodyPr>
            <a:lstStyle/>
            <a:p>
              <a:pPr latinLnBrk="0"/>
              <a:r>
                <a:rPr kumimoji="0" lang="en-US" altLang="ko-KR" b="1" dirty="0" smtClean="0">
                  <a:solidFill>
                    <a:schemeClr val="bg1">
                      <a:lumMod val="50000"/>
                    </a:schemeClr>
                  </a:solidFill>
                  <a:latin typeface="+mj-lt"/>
                  <a:cs typeface="Arial" pitchFamily="34" charset="0"/>
                </a:rPr>
                <a:t>Internet</a:t>
              </a:r>
              <a:endParaRPr kumimoji="0" lang="ko-KR" altLang="en-US" b="1" dirty="0">
                <a:solidFill>
                  <a:schemeClr val="bg1">
                    <a:lumMod val="50000"/>
                  </a:schemeClr>
                </a:solidFill>
                <a:latin typeface="+mj-lt"/>
                <a:cs typeface="Arial" pitchFamily="34" charset="0"/>
              </a:endParaRPr>
            </a:p>
          </p:txBody>
        </p:sp>
      </p:grpSp>
      <p:pic>
        <p:nvPicPr>
          <p:cNvPr id="49" name="Picture 4" descr="\\129.254.185.250\기타자료\커뮤니티검색.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2120" y="1648739"/>
            <a:ext cx="1270704" cy="202893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3" descr="\\129.254.185.250\기타자료\공동체리스트.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264" y="1648740"/>
            <a:ext cx="1273823" cy="202893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3" descr="D:\1-10. ETRI 2010년도 - 소셜컴퓨팅연구팀(10MS3310, 2010.3 ~ 2011.2)\02. 과제폴더\[과제평가 관련]\[UI 화면캡쳐]\안드로이드_새이미지\안드로이드_새이미지\output\intr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5536" y="1515760"/>
            <a:ext cx="1872208" cy="2833990"/>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51"/>
          <p:cNvSpPr txBox="1"/>
          <p:nvPr/>
        </p:nvSpPr>
        <p:spPr>
          <a:xfrm>
            <a:off x="1832797" y="1887070"/>
            <a:ext cx="1377383" cy="507831"/>
          </a:xfrm>
          <a:prstGeom prst="rect">
            <a:avLst/>
          </a:prstGeom>
          <a:noFill/>
        </p:spPr>
        <p:txBody>
          <a:bodyPr wrap="square" lIns="0" tIns="0" rIns="0" bIns="0">
            <a:spAutoFit/>
          </a:bodyPr>
          <a:lstStyle/>
          <a:p>
            <a:pPr marL="228600" indent="-228600" algn="ctr">
              <a:buAutoNum type="arabicPeriod"/>
              <a:defRPr/>
            </a:pPr>
            <a:r>
              <a:rPr lang="en-US" altLang="ko-KR" sz="1100" dirty="0" smtClean="0">
                <a:solidFill>
                  <a:srgbClr val="16297A">
                    <a:lumMod val="75000"/>
                  </a:srgbClr>
                </a:solidFill>
                <a:latin typeface="HY헤드라인M" pitchFamily="18" charset="-127"/>
                <a:ea typeface="HY헤드라인M" pitchFamily="18" charset="-127"/>
              </a:rPr>
              <a:t>SNS </a:t>
            </a:r>
          </a:p>
          <a:p>
            <a:pPr algn="ctr">
              <a:defRPr/>
            </a:pPr>
            <a:r>
              <a:rPr lang="en-US" altLang="ko-KR" sz="1100" dirty="0" smtClean="0">
                <a:solidFill>
                  <a:srgbClr val="16297A">
                    <a:lumMod val="75000"/>
                  </a:srgbClr>
                </a:solidFill>
                <a:latin typeface="HY헤드라인M" pitchFamily="18" charset="-127"/>
                <a:ea typeface="HY헤드라인M" pitchFamily="18" charset="-127"/>
              </a:rPr>
              <a:t>Login with GPS + Interests</a:t>
            </a:r>
            <a:endParaRPr lang="ko-KR" altLang="en-US" sz="1100" dirty="0">
              <a:solidFill>
                <a:srgbClr val="16297A">
                  <a:lumMod val="75000"/>
                </a:srgbClr>
              </a:solidFill>
              <a:latin typeface="HY헤드라인M" pitchFamily="18" charset="-127"/>
              <a:ea typeface="HY헤드라인M" pitchFamily="18" charset="-127"/>
            </a:endParaRPr>
          </a:p>
        </p:txBody>
      </p:sp>
      <p:pic>
        <p:nvPicPr>
          <p:cNvPr id="53" name="Picture 2" descr="\\129.254.185.250\기타자료\공동체.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03848" y="1657914"/>
            <a:ext cx="1248134" cy="2056854"/>
          </a:xfrm>
          <a:prstGeom prst="rect">
            <a:avLst/>
          </a:prstGeom>
          <a:noFill/>
          <a:extLst>
            <a:ext uri="{909E8E84-426E-40DD-AFC4-6F175D3DCCD1}">
              <a14:hiddenFill xmlns:a14="http://schemas.microsoft.com/office/drawing/2010/main">
                <a:solidFill>
                  <a:srgbClr val="FFFFFF"/>
                </a:solidFill>
              </a14:hiddenFill>
            </a:ext>
          </a:extLst>
        </p:spPr>
      </p:pic>
      <p:cxnSp>
        <p:nvCxnSpPr>
          <p:cNvPr id="54" name="직선 화살표 연결선 53"/>
          <p:cNvCxnSpPr/>
          <p:nvPr/>
        </p:nvCxnSpPr>
        <p:spPr>
          <a:xfrm flipV="1">
            <a:off x="2411760" y="2687736"/>
            <a:ext cx="690880" cy="89"/>
          </a:xfrm>
          <a:prstGeom prst="straightConnector1">
            <a:avLst/>
          </a:prstGeom>
          <a:ln w="114300">
            <a:solidFill>
              <a:schemeClr val="accent5">
                <a:lumMod val="75000"/>
                <a:alpha val="56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자유형 55"/>
          <p:cNvSpPr/>
          <p:nvPr/>
        </p:nvSpPr>
        <p:spPr>
          <a:xfrm>
            <a:off x="2870676" y="3737357"/>
            <a:ext cx="1081635" cy="1637882"/>
          </a:xfrm>
          <a:custGeom>
            <a:avLst/>
            <a:gdLst>
              <a:gd name="connsiteX0" fmla="*/ 0 w 1253196"/>
              <a:gd name="connsiteY0" fmla="*/ 1527350 h 1527350"/>
              <a:gd name="connsiteX1" fmla="*/ 1235948 w 1253196"/>
              <a:gd name="connsiteY1" fmla="*/ 1045029 h 1527350"/>
              <a:gd name="connsiteX2" fmla="*/ 713433 w 1253196"/>
              <a:gd name="connsiteY2" fmla="*/ 0 h 1527350"/>
              <a:gd name="connsiteX0" fmla="*/ 0 w 1079394"/>
              <a:gd name="connsiteY0" fmla="*/ 1527350 h 1527350"/>
              <a:gd name="connsiteX1" fmla="*/ 1055078 w 1079394"/>
              <a:gd name="connsiteY1" fmla="*/ 813917 h 1527350"/>
              <a:gd name="connsiteX2" fmla="*/ 713433 w 1079394"/>
              <a:gd name="connsiteY2" fmla="*/ 0 h 1527350"/>
              <a:gd name="connsiteX0" fmla="*/ 0 w 1081635"/>
              <a:gd name="connsiteY0" fmla="*/ 1637882 h 1637882"/>
              <a:gd name="connsiteX1" fmla="*/ 1055078 w 1081635"/>
              <a:gd name="connsiteY1" fmla="*/ 924449 h 1637882"/>
              <a:gd name="connsiteX2" fmla="*/ 733530 w 1081635"/>
              <a:gd name="connsiteY2" fmla="*/ 0 h 1637882"/>
            </a:gdLst>
            <a:ahLst/>
            <a:cxnLst>
              <a:cxn ang="0">
                <a:pos x="connsiteX0" y="connsiteY0"/>
              </a:cxn>
              <a:cxn ang="0">
                <a:pos x="connsiteX1" y="connsiteY1"/>
              </a:cxn>
              <a:cxn ang="0">
                <a:pos x="connsiteX2" y="connsiteY2"/>
              </a:cxn>
            </a:cxnLst>
            <a:rect l="l" t="t" r="r" b="b"/>
            <a:pathLst>
              <a:path w="1081635" h="1637882">
                <a:moveTo>
                  <a:pt x="0" y="1637882"/>
                </a:moveTo>
                <a:cubicBezTo>
                  <a:pt x="558521" y="1524000"/>
                  <a:pt x="932823" y="1197429"/>
                  <a:pt x="1055078" y="924449"/>
                </a:cubicBezTo>
                <a:cubicBezTo>
                  <a:pt x="1177333" y="651469"/>
                  <a:pt x="844062" y="167472"/>
                  <a:pt x="733530" y="0"/>
                </a:cubicBezTo>
              </a:path>
            </a:pathLst>
          </a:custGeom>
          <a:noFill/>
          <a:ln w="114300">
            <a:solidFill>
              <a:schemeClr val="accent5">
                <a:lumMod val="75000"/>
                <a:alpha val="56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7" name="TextBox 56"/>
          <p:cNvSpPr txBox="1"/>
          <p:nvPr/>
        </p:nvSpPr>
        <p:spPr>
          <a:xfrm>
            <a:off x="2412440" y="3741195"/>
            <a:ext cx="1632981" cy="677108"/>
          </a:xfrm>
          <a:prstGeom prst="rect">
            <a:avLst/>
          </a:prstGeom>
          <a:noFill/>
        </p:spPr>
        <p:txBody>
          <a:bodyPr wrap="square" lIns="0" tIns="0" rIns="0" bIns="0">
            <a:spAutoFit/>
          </a:bodyPr>
          <a:lstStyle/>
          <a:p>
            <a:pPr algn="ctr">
              <a:defRPr/>
            </a:pPr>
            <a:r>
              <a:rPr lang="en-US" altLang="ko-KR" sz="1100" dirty="0">
                <a:solidFill>
                  <a:srgbClr val="16297A">
                    <a:lumMod val="75000"/>
                  </a:srgbClr>
                </a:solidFill>
                <a:latin typeface="HY헤드라인M" pitchFamily="18" charset="-127"/>
                <a:ea typeface="HY헤드라인M" pitchFamily="18" charset="-127"/>
              </a:rPr>
              <a:t>2</a:t>
            </a:r>
            <a:r>
              <a:rPr lang="en-US" altLang="ko-KR" sz="1100" dirty="0" smtClean="0">
                <a:solidFill>
                  <a:srgbClr val="16297A">
                    <a:lumMod val="75000"/>
                  </a:srgbClr>
                </a:solidFill>
                <a:latin typeface="HY헤드라인M" pitchFamily="18" charset="-127"/>
                <a:ea typeface="HY헤드라인M" pitchFamily="18" charset="-127"/>
              </a:rPr>
              <a:t>. Social Group Recommendation</a:t>
            </a:r>
          </a:p>
          <a:p>
            <a:pPr algn="ctr">
              <a:defRPr/>
            </a:pPr>
            <a:r>
              <a:rPr lang="en-US" altLang="ko-KR" sz="1100" dirty="0" smtClean="0">
                <a:solidFill>
                  <a:srgbClr val="16297A">
                    <a:lumMod val="75000"/>
                  </a:srgbClr>
                </a:solidFill>
                <a:latin typeface="HY헤드라인M" pitchFamily="18" charset="-127"/>
                <a:ea typeface="HY헤드라인M" pitchFamily="18" charset="-127"/>
              </a:rPr>
              <a:t>based on </a:t>
            </a:r>
            <a:r>
              <a:rPr lang="en-US" altLang="ko-KR" sz="1100" u="sng" dirty="0" smtClean="0">
                <a:solidFill>
                  <a:srgbClr val="FF0000"/>
                </a:solidFill>
                <a:latin typeface="HY헤드라인M" pitchFamily="18" charset="-127"/>
                <a:ea typeface="HY헤드라인M" pitchFamily="18" charset="-127"/>
              </a:rPr>
              <a:t>Proximity or Interests</a:t>
            </a:r>
            <a:endParaRPr lang="ko-KR" altLang="en-US" sz="1100" u="sng" dirty="0">
              <a:solidFill>
                <a:srgbClr val="FF0000"/>
              </a:solidFill>
              <a:latin typeface="HY헤드라인M" pitchFamily="18" charset="-127"/>
              <a:ea typeface="HY헤드라인M" pitchFamily="18" charset="-127"/>
            </a:endParaRPr>
          </a:p>
        </p:txBody>
      </p:sp>
      <p:sp>
        <p:nvSpPr>
          <p:cNvPr id="58" name="TextBox 57"/>
          <p:cNvSpPr txBox="1"/>
          <p:nvPr/>
        </p:nvSpPr>
        <p:spPr>
          <a:xfrm>
            <a:off x="4363863" y="2109206"/>
            <a:ext cx="1528138" cy="507831"/>
          </a:xfrm>
          <a:prstGeom prst="rect">
            <a:avLst/>
          </a:prstGeom>
          <a:noFill/>
        </p:spPr>
        <p:txBody>
          <a:bodyPr wrap="square" lIns="0" tIns="0" rIns="0" bIns="0">
            <a:spAutoFit/>
          </a:bodyPr>
          <a:lstStyle/>
          <a:p>
            <a:pPr algn="ctr">
              <a:defRPr/>
            </a:pPr>
            <a:r>
              <a:rPr lang="en-US" altLang="ko-KR" sz="1100" dirty="0" smtClean="0">
                <a:solidFill>
                  <a:srgbClr val="16297A">
                    <a:lumMod val="75000"/>
                  </a:srgbClr>
                </a:solidFill>
                <a:latin typeface="HY헤드라인M" pitchFamily="18" charset="-127"/>
                <a:ea typeface="HY헤드라인M" pitchFamily="18" charset="-127"/>
              </a:rPr>
              <a:t>3. Social User/Group/Contents Search</a:t>
            </a:r>
            <a:endParaRPr lang="ko-KR" altLang="en-US" sz="1100" dirty="0">
              <a:solidFill>
                <a:srgbClr val="16297A">
                  <a:lumMod val="75000"/>
                </a:srgbClr>
              </a:solidFill>
              <a:latin typeface="HY헤드라인M" pitchFamily="18" charset="-127"/>
              <a:ea typeface="HY헤드라인M" pitchFamily="18" charset="-127"/>
            </a:endParaRPr>
          </a:p>
        </p:txBody>
      </p:sp>
      <p:cxnSp>
        <p:nvCxnSpPr>
          <p:cNvPr id="59" name="직선 화살표 연결선 58"/>
          <p:cNvCxnSpPr/>
          <p:nvPr/>
        </p:nvCxnSpPr>
        <p:spPr>
          <a:xfrm>
            <a:off x="4487415" y="2687825"/>
            <a:ext cx="1152128" cy="0"/>
          </a:xfrm>
          <a:prstGeom prst="straightConnector1">
            <a:avLst/>
          </a:prstGeom>
          <a:ln w="114300">
            <a:solidFill>
              <a:schemeClr val="accent5">
                <a:lumMod val="75000"/>
                <a:alpha val="56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자유형 59"/>
          <p:cNvSpPr/>
          <p:nvPr/>
        </p:nvSpPr>
        <p:spPr>
          <a:xfrm>
            <a:off x="2900392" y="3152563"/>
            <a:ext cx="4009292" cy="2459332"/>
          </a:xfrm>
          <a:custGeom>
            <a:avLst/>
            <a:gdLst>
              <a:gd name="connsiteX0" fmla="*/ 0 w 1253196"/>
              <a:gd name="connsiteY0" fmla="*/ 1527350 h 1527350"/>
              <a:gd name="connsiteX1" fmla="*/ 1235948 w 1253196"/>
              <a:gd name="connsiteY1" fmla="*/ 1045029 h 1527350"/>
              <a:gd name="connsiteX2" fmla="*/ 713433 w 1253196"/>
              <a:gd name="connsiteY2" fmla="*/ 0 h 1527350"/>
              <a:gd name="connsiteX0" fmla="*/ 0 w 1079394"/>
              <a:gd name="connsiteY0" fmla="*/ 1527350 h 1527350"/>
              <a:gd name="connsiteX1" fmla="*/ 1055078 w 1079394"/>
              <a:gd name="connsiteY1" fmla="*/ 813917 h 1527350"/>
              <a:gd name="connsiteX2" fmla="*/ 713433 w 1079394"/>
              <a:gd name="connsiteY2" fmla="*/ 0 h 1527350"/>
              <a:gd name="connsiteX0" fmla="*/ 0 w 1081635"/>
              <a:gd name="connsiteY0" fmla="*/ 1637882 h 1637882"/>
              <a:gd name="connsiteX1" fmla="*/ 1055078 w 1081635"/>
              <a:gd name="connsiteY1" fmla="*/ 924449 h 1637882"/>
              <a:gd name="connsiteX2" fmla="*/ 733530 w 1081635"/>
              <a:gd name="connsiteY2" fmla="*/ 0 h 1637882"/>
              <a:gd name="connsiteX0" fmla="*/ 321547 w 1380246"/>
              <a:gd name="connsiteY0" fmla="*/ 1135464 h 1135464"/>
              <a:gd name="connsiteX1" fmla="*/ 1376625 w 1380246"/>
              <a:gd name="connsiteY1" fmla="*/ 422031 h 1135464"/>
              <a:gd name="connsiteX2" fmla="*/ 0 w 1380246"/>
              <a:gd name="connsiteY2" fmla="*/ 0 h 1135464"/>
              <a:gd name="connsiteX0" fmla="*/ 321547 w 1881013"/>
              <a:gd name="connsiteY0" fmla="*/ 1920750 h 1920750"/>
              <a:gd name="connsiteX1" fmla="*/ 1879043 w 1881013"/>
              <a:gd name="connsiteY1" fmla="*/ 21612 h 1920750"/>
              <a:gd name="connsiteX2" fmla="*/ 0 w 1881013"/>
              <a:gd name="connsiteY2" fmla="*/ 785286 h 1920750"/>
              <a:gd name="connsiteX0" fmla="*/ 3959050 w 4057182"/>
              <a:gd name="connsiteY0" fmla="*/ 6907 h 2409825"/>
              <a:gd name="connsiteX1" fmla="*/ 1879043 w 4057182"/>
              <a:gd name="connsiteY1" fmla="*/ 1614643 h 2409825"/>
              <a:gd name="connsiteX2" fmla="*/ 0 w 4057182"/>
              <a:gd name="connsiteY2" fmla="*/ 2378317 h 2409825"/>
              <a:gd name="connsiteX0" fmla="*/ 3949002 w 4047478"/>
              <a:gd name="connsiteY0" fmla="*/ 7253 h 2329211"/>
              <a:gd name="connsiteX1" fmla="*/ 1879043 w 4047478"/>
              <a:gd name="connsiteY1" fmla="*/ 1534602 h 2329211"/>
              <a:gd name="connsiteX2" fmla="*/ 0 w 4047478"/>
              <a:gd name="connsiteY2" fmla="*/ 2298276 h 2329211"/>
              <a:gd name="connsiteX0" fmla="*/ 3949002 w 4042048"/>
              <a:gd name="connsiteY0" fmla="*/ 9163 h 2322203"/>
              <a:gd name="connsiteX1" fmla="*/ 1738366 w 4042048"/>
              <a:gd name="connsiteY1" fmla="*/ 1255158 h 2322203"/>
              <a:gd name="connsiteX2" fmla="*/ 0 w 4042048"/>
              <a:gd name="connsiteY2" fmla="*/ 2300186 h 2322203"/>
              <a:gd name="connsiteX0" fmla="*/ 3949002 w 3949002"/>
              <a:gd name="connsiteY0" fmla="*/ 0 h 2313040"/>
              <a:gd name="connsiteX1" fmla="*/ 2696540 w 3949002"/>
              <a:gd name="connsiteY1" fmla="*/ 756247 h 2313040"/>
              <a:gd name="connsiteX2" fmla="*/ 1738366 w 3949002"/>
              <a:gd name="connsiteY2" fmla="*/ 1245995 h 2313040"/>
              <a:gd name="connsiteX3" fmla="*/ 0 w 3949002"/>
              <a:gd name="connsiteY3" fmla="*/ 2291023 h 2313040"/>
              <a:gd name="connsiteX0" fmla="*/ 3949002 w 3949002"/>
              <a:gd name="connsiteY0" fmla="*/ 0 h 2310335"/>
              <a:gd name="connsiteX1" fmla="*/ 2797024 w 3949002"/>
              <a:gd name="connsiteY1" fmla="*/ 836634 h 2310335"/>
              <a:gd name="connsiteX2" fmla="*/ 1738366 w 3949002"/>
              <a:gd name="connsiteY2" fmla="*/ 1245995 h 2310335"/>
              <a:gd name="connsiteX3" fmla="*/ 0 w 3949002"/>
              <a:gd name="connsiteY3" fmla="*/ 2291023 h 2310335"/>
              <a:gd name="connsiteX0" fmla="*/ 3949002 w 3949002"/>
              <a:gd name="connsiteY0" fmla="*/ 0 h 2328272"/>
              <a:gd name="connsiteX1" fmla="*/ 2797024 w 3949002"/>
              <a:gd name="connsiteY1" fmla="*/ 836634 h 2328272"/>
              <a:gd name="connsiteX2" fmla="*/ 1788608 w 3949002"/>
              <a:gd name="connsiteY2" fmla="*/ 1778558 h 2328272"/>
              <a:gd name="connsiteX3" fmla="*/ 0 w 3949002"/>
              <a:gd name="connsiteY3" fmla="*/ 2291023 h 2328272"/>
              <a:gd name="connsiteX0" fmla="*/ 4009292 w 4009292"/>
              <a:gd name="connsiteY0" fmla="*/ 0 h 2462631"/>
              <a:gd name="connsiteX1" fmla="*/ 2857314 w 4009292"/>
              <a:gd name="connsiteY1" fmla="*/ 836634 h 2462631"/>
              <a:gd name="connsiteX2" fmla="*/ 1848898 w 4009292"/>
              <a:gd name="connsiteY2" fmla="*/ 1778558 h 2462631"/>
              <a:gd name="connsiteX3" fmla="*/ 0 w 4009292"/>
              <a:gd name="connsiteY3" fmla="*/ 2431700 h 2462631"/>
              <a:gd name="connsiteX0" fmla="*/ 4009292 w 4009292"/>
              <a:gd name="connsiteY0" fmla="*/ 0 h 2463431"/>
              <a:gd name="connsiteX1" fmla="*/ 2656347 w 4009292"/>
              <a:gd name="connsiteY1" fmla="*/ 726102 h 2463431"/>
              <a:gd name="connsiteX2" fmla="*/ 1848898 w 4009292"/>
              <a:gd name="connsiteY2" fmla="*/ 1778558 h 2463431"/>
              <a:gd name="connsiteX3" fmla="*/ 0 w 4009292"/>
              <a:gd name="connsiteY3" fmla="*/ 2431700 h 2463431"/>
              <a:gd name="connsiteX0" fmla="*/ 4009292 w 4009292"/>
              <a:gd name="connsiteY0" fmla="*/ 0 h 2459332"/>
              <a:gd name="connsiteX1" fmla="*/ 2656347 w 4009292"/>
              <a:gd name="connsiteY1" fmla="*/ 726102 h 2459332"/>
              <a:gd name="connsiteX2" fmla="*/ 1808705 w 4009292"/>
              <a:gd name="connsiteY2" fmla="*/ 1678074 h 2459332"/>
              <a:gd name="connsiteX3" fmla="*/ 0 w 4009292"/>
              <a:gd name="connsiteY3" fmla="*/ 2431700 h 2459332"/>
            </a:gdLst>
            <a:ahLst/>
            <a:cxnLst>
              <a:cxn ang="0">
                <a:pos x="connsiteX0" y="connsiteY0"/>
              </a:cxn>
              <a:cxn ang="0">
                <a:pos x="connsiteX1" y="connsiteY1"/>
              </a:cxn>
              <a:cxn ang="0">
                <a:pos x="connsiteX2" y="connsiteY2"/>
              </a:cxn>
              <a:cxn ang="0">
                <a:pos x="connsiteX3" y="connsiteY3"/>
              </a:cxn>
            </a:cxnLst>
            <a:rect l="l" t="t" r="r" b="b"/>
            <a:pathLst>
              <a:path w="4009292" h="2459332">
                <a:moveTo>
                  <a:pt x="4009292" y="0"/>
                </a:moveTo>
                <a:cubicBezTo>
                  <a:pt x="3800548" y="126041"/>
                  <a:pt x="3024786" y="518436"/>
                  <a:pt x="2656347" y="726102"/>
                </a:cubicBezTo>
                <a:cubicBezTo>
                  <a:pt x="2287908" y="933768"/>
                  <a:pt x="2251430" y="1393808"/>
                  <a:pt x="1808705" y="1678074"/>
                </a:cubicBezTo>
                <a:cubicBezTo>
                  <a:pt x="1365980" y="1962340"/>
                  <a:pt x="110532" y="2599172"/>
                  <a:pt x="0" y="2431700"/>
                </a:cubicBezTo>
              </a:path>
            </a:pathLst>
          </a:custGeom>
          <a:noFill/>
          <a:ln w="114300">
            <a:solidFill>
              <a:schemeClr val="accent5">
                <a:lumMod val="75000"/>
                <a:alpha val="56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1" name="TextBox 60"/>
          <p:cNvSpPr txBox="1"/>
          <p:nvPr/>
        </p:nvSpPr>
        <p:spPr>
          <a:xfrm>
            <a:off x="6130736" y="3733288"/>
            <a:ext cx="1768812" cy="338554"/>
          </a:xfrm>
          <a:prstGeom prst="rect">
            <a:avLst/>
          </a:prstGeom>
          <a:noFill/>
        </p:spPr>
        <p:txBody>
          <a:bodyPr wrap="square" lIns="0" tIns="0" rIns="0" bIns="0">
            <a:spAutoFit/>
          </a:bodyPr>
          <a:lstStyle/>
          <a:p>
            <a:pPr algn="ctr">
              <a:defRPr/>
            </a:pPr>
            <a:r>
              <a:rPr lang="en-US" altLang="ko-KR" sz="1100" dirty="0" smtClean="0">
                <a:solidFill>
                  <a:srgbClr val="16297A">
                    <a:lumMod val="75000"/>
                  </a:srgbClr>
                </a:solidFill>
                <a:latin typeface="HY헤드라인M" pitchFamily="18" charset="-127"/>
                <a:ea typeface="HY헤드라인M" pitchFamily="18" charset="-127"/>
              </a:rPr>
              <a:t>4. Social Group Detail</a:t>
            </a:r>
          </a:p>
          <a:p>
            <a:pPr algn="ctr">
              <a:defRPr/>
            </a:pPr>
            <a:r>
              <a:rPr lang="en-US" altLang="ko-KR" sz="1100" dirty="0" smtClean="0">
                <a:solidFill>
                  <a:srgbClr val="16297A">
                    <a:lumMod val="75000"/>
                  </a:srgbClr>
                </a:solidFill>
                <a:latin typeface="HY헤드라인M" pitchFamily="18" charset="-127"/>
                <a:ea typeface="HY헤드라인M" pitchFamily="18" charset="-127"/>
              </a:rPr>
              <a:t>&amp; Membership MGT</a:t>
            </a:r>
            <a:endParaRPr lang="ko-KR" altLang="en-US" sz="1100" dirty="0">
              <a:solidFill>
                <a:srgbClr val="16297A">
                  <a:lumMod val="75000"/>
                </a:srgbClr>
              </a:solidFill>
              <a:latin typeface="HY헤드라인M" pitchFamily="18" charset="-127"/>
              <a:ea typeface="HY헤드라인M" pitchFamily="18" charset="-127"/>
            </a:endParaRPr>
          </a:p>
        </p:txBody>
      </p:sp>
      <p:pic>
        <p:nvPicPr>
          <p:cNvPr id="62" name="Picture 5" descr="D:\1-10. ETRI 2010년도 - 소셜컴퓨팅연구팀(10MS3310, 2010.3 ~ 2011.2)\02. 과제폴더\[과제평가 관련]\[UI 화면캡쳐]\안드로이드폰\community_mak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12360" y="1672749"/>
            <a:ext cx="1266430" cy="2028929"/>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6" descr="D:\1-10. ETRI 2010년도 - 소셜컴퓨팅연구팀(10MS3310, 2010.3 ~ 2011.2)\02. 과제폴더\[과제평가 관련]\[UI 화면캡쳐]\안드로이드폰\community_content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508104" y="4273550"/>
            <a:ext cx="1270704" cy="2028929"/>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7" descr="D:\1-10. ETRI 2010년도 - 소셜컴퓨팅연구팀(10MS3310, 2010.3 ~ 2011.2)\02. 과제폴더\[과제평가 관련]\[UI 화면캡쳐]\안드로이드폰\컨텐츠.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57937" y="4489997"/>
            <a:ext cx="1270704" cy="1969046"/>
          </a:xfrm>
          <a:prstGeom prst="rect">
            <a:avLst/>
          </a:prstGeom>
          <a:noFill/>
          <a:extLst>
            <a:ext uri="{909E8E84-426E-40DD-AFC4-6F175D3DCCD1}">
              <a14:hiddenFill xmlns:a14="http://schemas.microsoft.com/office/drawing/2010/main">
                <a:solidFill>
                  <a:srgbClr val="FFFFFF"/>
                </a:solidFill>
              </a14:hiddenFill>
            </a:ext>
          </a:extLst>
        </p:spPr>
      </p:pic>
      <p:sp>
        <p:nvSpPr>
          <p:cNvPr id="65" name="자유형 64"/>
          <p:cNvSpPr/>
          <p:nvPr/>
        </p:nvSpPr>
        <p:spPr>
          <a:xfrm>
            <a:off x="7664279" y="3658114"/>
            <a:ext cx="940169" cy="1909591"/>
          </a:xfrm>
          <a:custGeom>
            <a:avLst/>
            <a:gdLst>
              <a:gd name="connsiteX0" fmla="*/ 0 w 1253196"/>
              <a:gd name="connsiteY0" fmla="*/ 1527350 h 1527350"/>
              <a:gd name="connsiteX1" fmla="*/ 1235948 w 1253196"/>
              <a:gd name="connsiteY1" fmla="*/ 1045029 h 1527350"/>
              <a:gd name="connsiteX2" fmla="*/ 713433 w 1253196"/>
              <a:gd name="connsiteY2" fmla="*/ 0 h 1527350"/>
              <a:gd name="connsiteX0" fmla="*/ 0 w 1079394"/>
              <a:gd name="connsiteY0" fmla="*/ 1527350 h 1527350"/>
              <a:gd name="connsiteX1" fmla="*/ 1055078 w 1079394"/>
              <a:gd name="connsiteY1" fmla="*/ 813917 h 1527350"/>
              <a:gd name="connsiteX2" fmla="*/ 713433 w 1079394"/>
              <a:gd name="connsiteY2" fmla="*/ 0 h 1527350"/>
              <a:gd name="connsiteX0" fmla="*/ 0 w 1081635"/>
              <a:gd name="connsiteY0" fmla="*/ 1637882 h 1637882"/>
              <a:gd name="connsiteX1" fmla="*/ 1055078 w 1081635"/>
              <a:gd name="connsiteY1" fmla="*/ 924449 h 1637882"/>
              <a:gd name="connsiteX2" fmla="*/ 733530 w 1081635"/>
              <a:gd name="connsiteY2" fmla="*/ 0 h 1637882"/>
              <a:gd name="connsiteX0" fmla="*/ 321547 w 1380246"/>
              <a:gd name="connsiteY0" fmla="*/ 1135464 h 1135464"/>
              <a:gd name="connsiteX1" fmla="*/ 1376625 w 1380246"/>
              <a:gd name="connsiteY1" fmla="*/ 422031 h 1135464"/>
              <a:gd name="connsiteX2" fmla="*/ 0 w 1380246"/>
              <a:gd name="connsiteY2" fmla="*/ 0 h 1135464"/>
              <a:gd name="connsiteX0" fmla="*/ 321547 w 1881013"/>
              <a:gd name="connsiteY0" fmla="*/ 1920750 h 1920750"/>
              <a:gd name="connsiteX1" fmla="*/ 1879043 w 1881013"/>
              <a:gd name="connsiteY1" fmla="*/ 21612 h 1920750"/>
              <a:gd name="connsiteX2" fmla="*/ 0 w 1881013"/>
              <a:gd name="connsiteY2" fmla="*/ 785286 h 1920750"/>
              <a:gd name="connsiteX0" fmla="*/ 3959050 w 4057182"/>
              <a:gd name="connsiteY0" fmla="*/ 6907 h 2409825"/>
              <a:gd name="connsiteX1" fmla="*/ 1879043 w 4057182"/>
              <a:gd name="connsiteY1" fmla="*/ 1614643 h 2409825"/>
              <a:gd name="connsiteX2" fmla="*/ 0 w 4057182"/>
              <a:gd name="connsiteY2" fmla="*/ 2378317 h 2409825"/>
              <a:gd name="connsiteX0" fmla="*/ 3949002 w 4047478"/>
              <a:gd name="connsiteY0" fmla="*/ 7253 h 2329211"/>
              <a:gd name="connsiteX1" fmla="*/ 1879043 w 4047478"/>
              <a:gd name="connsiteY1" fmla="*/ 1534602 h 2329211"/>
              <a:gd name="connsiteX2" fmla="*/ 0 w 4047478"/>
              <a:gd name="connsiteY2" fmla="*/ 2298276 h 2329211"/>
              <a:gd name="connsiteX0" fmla="*/ 3949002 w 4042048"/>
              <a:gd name="connsiteY0" fmla="*/ 9163 h 2322203"/>
              <a:gd name="connsiteX1" fmla="*/ 1738366 w 4042048"/>
              <a:gd name="connsiteY1" fmla="*/ 1255158 h 2322203"/>
              <a:gd name="connsiteX2" fmla="*/ 0 w 4042048"/>
              <a:gd name="connsiteY2" fmla="*/ 2300186 h 2322203"/>
              <a:gd name="connsiteX0" fmla="*/ 3949002 w 3949002"/>
              <a:gd name="connsiteY0" fmla="*/ 0 h 2313040"/>
              <a:gd name="connsiteX1" fmla="*/ 2696540 w 3949002"/>
              <a:gd name="connsiteY1" fmla="*/ 756247 h 2313040"/>
              <a:gd name="connsiteX2" fmla="*/ 1738366 w 3949002"/>
              <a:gd name="connsiteY2" fmla="*/ 1245995 h 2313040"/>
              <a:gd name="connsiteX3" fmla="*/ 0 w 3949002"/>
              <a:gd name="connsiteY3" fmla="*/ 2291023 h 2313040"/>
              <a:gd name="connsiteX0" fmla="*/ 3949002 w 3949002"/>
              <a:gd name="connsiteY0" fmla="*/ 0 h 2310335"/>
              <a:gd name="connsiteX1" fmla="*/ 2797024 w 3949002"/>
              <a:gd name="connsiteY1" fmla="*/ 836634 h 2310335"/>
              <a:gd name="connsiteX2" fmla="*/ 1738366 w 3949002"/>
              <a:gd name="connsiteY2" fmla="*/ 1245995 h 2310335"/>
              <a:gd name="connsiteX3" fmla="*/ 0 w 3949002"/>
              <a:gd name="connsiteY3" fmla="*/ 2291023 h 2310335"/>
              <a:gd name="connsiteX0" fmla="*/ 3949002 w 3949002"/>
              <a:gd name="connsiteY0" fmla="*/ 0 h 2328272"/>
              <a:gd name="connsiteX1" fmla="*/ 2797024 w 3949002"/>
              <a:gd name="connsiteY1" fmla="*/ 836634 h 2328272"/>
              <a:gd name="connsiteX2" fmla="*/ 1788608 w 3949002"/>
              <a:gd name="connsiteY2" fmla="*/ 1778558 h 2328272"/>
              <a:gd name="connsiteX3" fmla="*/ 0 w 3949002"/>
              <a:gd name="connsiteY3" fmla="*/ 2291023 h 2328272"/>
              <a:gd name="connsiteX0" fmla="*/ 4009292 w 4009292"/>
              <a:gd name="connsiteY0" fmla="*/ 0 h 2462631"/>
              <a:gd name="connsiteX1" fmla="*/ 2857314 w 4009292"/>
              <a:gd name="connsiteY1" fmla="*/ 836634 h 2462631"/>
              <a:gd name="connsiteX2" fmla="*/ 1848898 w 4009292"/>
              <a:gd name="connsiteY2" fmla="*/ 1778558 h 2462631"/>
              <a:gd name="connsiteX3" fmla="*/ 0 w 4009292"/>
              <a:gd name="connsiteY3" fmla="*/ 2431700 h 2462631"/>
              <a:gd name="connsiteX0" fmla="*/ 4009292 w 4009292"/>
              <a:gd name="connsiteY0" fmla="*/ 0 h 2463431"/>
              <a:gd name="connsiteX1" fmla="*/ 2656347 w 4009292"/>
              <a:gd name="connsiteY1" fmla="*/ 726102 h 2463431"/>
              <a:gd name="connsiteX2" fmla="*/ 1848898 w 4009292"/>
              <a:gd name="connsiteY2" fmla="*/ 1778558 h 2463431"/>
              <a:gd name="connsiteX3" fmla="*/ 0 w 4009292"/>
              <a:gd name="connsiteY3" fmla="*/ 2431700 h 2463431"/>
              <a:gd name="connsiteX0" fmla="*/ 4009292 w 4009292"/>
              <a:gd name="connsiteY0" fmla="*/ 0 h 2459332"/>
              <a:gd name="connsiteX1" fmla="*/ 2656347 w 4009292"/>
              <a:gd name="connsiteY1" fmla="*/ 726102 h 2459332"/>
              <a:gd name="connsiteX2" fmla="*/ 1808705 w 4009292"/>
              <a:gd name="connsiteY2" fmla="*/ 1678074 h 2459332"/>
              <a:gd name="connsiteX3" fmla="*/ 0 w 4009292"/>
              <a:gd name="connsiteY3" fmla="*/ 2431700 h 2459332"/>
              <a:gd name="connsiteX0" fmla="*/ 5606980 w 5606980"/>
              <a:gd name="connsiteY0" fmla="*/ 247008 h 1781892"/>
              <a:gd name="connsiteX1" fmla="*/ 2656347 w 5606980"/>
              <a:gd name="connsiteY1" fmla="*/ 48662 h 1781892"/>
              <a:gd name="connsiteX2" fmla="*/ 1808705 w 5606980"/>
              <a:gd name="connsiteY2" fmla="*/ 1000634 h 1781892"/>
              <a:gd name="connsiteX3" fmla="*/ 0 w 5606980"/>
              <a:gd name="connsiteY3" fmla="*/ 1754260 h 1781892"/>
              <a:gd name="connsiteX0" fmla="*/ 2656347 w 2656347"/>
              <a:gd name="connsiteY0" fmla="*/ 0 h 1733230"/>
              <a:gd name="connsiteX1" fmla="*/ 1808705 w 2656347"/>
              <a:gd name="connsiteY1" fmla="*/ 951972 h 1733230"/>
              <a:gd name="connsiteX2" fmla="*/ 0 w 2656347"/>
              <a:gd name="connsiteY2" fmla="*/ 1705598 h 1733230"/>
              <a:gd name="connsiteX0" fmla="*/ 5630659 w 5630659"/>
              <a:gd name="connsiteY0" fmla="*/ 0 h 1510958"/>
              <a:gd name="connsiteX1" fmla="*/ 1808705 w 5630659"/>
              <a:gd name="connsiteY1" fmla="*/ 730908 h 1510958"/>
              <a:gd name="connsiteX2" fmla="*/ 0 w 5630659"/>
              <a:gd name="connsiteY2" fmla="*/ 1484534 h 1510958"/>
              <a:gd name="connsiteX0" fmla="*/ 5630659 w 5799916"/>
              <a:gd name="connsiteY0" fmla="*/ 0 h 1516990"/>
              <a:gd name="connsiteX1" fmla="*/ 5406015 w 5799916"/>
              <a:gd name="connsiteY1" fmla="*/ 881634 h 1516990"/>
              <a:gd name="connsiteX2" fmla="*/ 0 w 5799916"/>
              <a:gd name="connsiteY2" fmla="*/ 1484534 h 1516990"/>
              <a:gd name="connsiteX0" fmla="*/ 835139 w 835139"/>
              <a:gd name="connsiteY0" fmla="*/ 0 h 1315577"/>
              <a:gd name="connsiteX1" fmla="*/ 610495 w 835139"/>
              <a:gd name="connsiteY1" fmla="*/ 881634 h 1315577"/>
              <a:gd name="connsiteX2" fmla="*/ 0 w 835139"/>
              <a:gd name="connsiteY2" fmla="*/ 1271174 h 1315577"/>
            </a:gdLst>
            <a:ahLst/>
            <a:cxnLst>
              <a:cxn ang="0">
                <a:pos x="connsiteX0" y="connsiteY0"/>
              </a:cxn>
              <a:cxn ang="0">
                <a:pos x="connsiteX1" y="connsiteY1"/>
              </a:cxn>
              <a:cxn ang="0">
                <a:pos x="connsiteX2" y="connsiteY2"/>
              </a:cxn>
            </a:cxnLst>
            <a:rect l="l" t="t" r="r" b="b"/>
            <a:pathLst>
              <a:path w="835139" h="1315577">
                <a:moveTo>
                  <a:pt x="835139" y="0"/>
                </a:moveTo>
                <a:cubicBezTo>
                  <a:pt x="466700" y="207666"/>
                  <a:pt x="749685" y="669772"/>
                  <a:pt x="610495" y="881634"/>
                </a:cubicBezTo>
                <a:cubicBezTo>
                  <a:pt x="471305" y="1093496"/>
                  <a:pt x="110532" y="1438646"/>
                  <a:pt x="0" y="1271174"/>
                </a:cubicBezTo>
              </a:path>
            </a:pathLst>
          </a:custGeom>
          <a:noFill/>
          <a:ln w="114300">
            <a:solidFill>
              <a:schemeClr val="accent5">
                <a:lumMod val="75000"/>
                <a:alpha val="56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6" name="TextBox 65"/>
          <p:cNvSpPr txBox="1"/>
          <p:nvPr/>
        </p:nvSpPr>
        <p:spPr>
          <a:xfrm>
            <a:off x="7812360" y="4484992"/>
            <a:ext cx="1298160" cy="677108"/>
          </a:xfrm>
          <a:prstGeom prst="rect">
            <a:avLst/>
          </a:prstGeom>
          <a:noFill/>
        </p:spPr>
        <p:txBody>
          <a:bodyPr wrap="square" lIns="0" tIns="0" rIns="0" bIns="0">
            <a:spAutoFit/>
          </a:bodyPr>
          <a:lstStyle/>
          <a:p>
            <a:pPr algn="ctr">
              <a:defRPr/>
            </a:pPr>
            <a:r>
              <a:rPr lang="en-US" altLang="ko-KR" sz="1100" dirty="0" smtClean="0">
                <a:solidFill>
                  <a:srgbClr val="16297A">
                    <a:lumMod val="75000"/>
                  </a:srgbClr>
                </a:solidFill>
                <a:latin typeface="HY헤드라인M" pitchFamily="18" charset="-127"/>
                <a:ea typeface="HY헤드라인M" pitchFamily="18" charset="-127"/>
              </a:rPr>
              <a:t>5. Contents Sharing</a:t>
            </a:r>
            <a:r>
              <a:rPr lang="en-US" altLang="ko-KR" sz="1100" dirty="0">
                <a:solidFill>
                  <a:srgbClr val="16297A">
                    <a:lumMod val="75000"/>
                  </a:srgbClr>
                </a:solidFill>
                <a:latin typeface="HY헤드라인M" pitchFamily="18" charset="-127"/>
                <a:ea typeface="HY헤드라인M" pitchFamily="18" charset="-127"/>
              </a:rPr>
              <a:t> </a:t>
            </a:r>
            <a:r>
              <a:rPr lang="en-US" altLang="ko-KR" sz="1100" dirty="0" smtClean="0">
                <a:solidFill>
                  <a:srgbClr val="16297A">
                    <a:lumMod val="75000"/>
                  </a:srgbClr>
                </a:solidFill>
                <a:latin typeface="HY헤드라인M" pitchFamily="18" charset="-127"/>
                <a:ea typeface="HY헤드라인M" pitchFamily="18" charset="-127"/>
              </a:rPr>
              <a:t>/ Messaging / Video Conferencing</a:t>
            </a:r>
          </a:p>
        </p:txBody>
      </p:sp>
      <p:grpSp>
        <p:nvGrpSpPr>
          <p:cNvPr id="67" name="그룹 66"/>
          <p:cNvGrpSpPr/>
          <p:nvPr/>
        </p:nvGrpSpPr>
        <p:grpSpPr>
          <a:xfrm>
            <a:off x="273667" y="996257"/>
            <a:ext cx="3428865" cy="386975"/>
            <a:chOff x="285720" y="1034681"/>
            <a:chExt cx="5072098" cy="440145"/>
          </a:xfrm>
        </p:grpSpPr>
        <p:sp>
          <p:nvSpPr>
            <p:cNvPr id="68" name="모서리가 둥근 직사각형 67"/>
            <p:cNvSpPr/>
            <p:nvPr/>
          </p:nvSpPr>
          <p:spPr bwMode="auto">
            <a:xfrm>
              <a:off x="285720" y="1089047"/>
              <a:ext cx="5072098" cy="385779"/>
            </a:xfrm>
            <a:prstGeom prst="roundRect">
              <a:avLst>
                <a:gd name="adj" fmla="val 50000"/>
              </a:avLst>
            </a:prstGeom>
            <a:gradFill>
              <a:gsLst>
                <a:gs pos="0">
                  <a:srgbClr val="002060"/>
                </a:gs>
                <a:gs pos="100000">
                  <a:srgbClr val="0070C0"/>
                </a:gs>
              </a:gsLst>
              <a:lin ang="5400000" scaled="0"/>
            </a:gradFill>
            <a:ln w="19050" algn="ctr">
              <a:solidFill>
                <a:schemeClr val="bg1"/>
              </a:solidFill>
              <a:round/>
              <a:headEnd/>
              <a:tailEnd/>
            </a:ln>
            <a:effectLst>
              <a:outerShdw blurRad="50800" dist="38100" dir="5400000" algn="t" rotWithShape="0">
                <a:prstClr val="black">
                  <a:alpha val="40000"/>
                </a:prstClr>
              </a:outerShdw>
            </a:effectLst>
          </p:spPr>
          <p:txBody>
            <a:bodyPr wrap="square" anchor="ctr">
              <a:no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endParaRPr lang="ko-KR" altLang="en-US" sz="1400" b="1" dirty="0">
                <a:solidFill>
                  <a:prstClr val="black">
                    <a:lumMod val="95000"/>
                    <a:lumOff val="5000"/>
                  </a:prstClr>
                </a:solidFill>
                <a:latin typeface="맑은 고딕" pitchFamily="50" charset="-127"/>
                <a:ea typeface="맑은 고딕" pitchFamily="50" charset="-127"/>
              </a:endParaRPr>
            </a:p>
          </p:txBody>
        </p:sp>
        <p:sp>
          <p:nvSpPr>
            <p:cNvPr id="69" name="Rectangle 71"/>
            <p:cNvSpPr txBox="1">
              <a:spLocks noChangeArrowheads="1"/>
            </p:cNvSpPr>
            <p:nvPr/>
          </p:nvSpPr>
          <p:spPr>
            <a:xfrm>
              <a:off x="454036" y="1034681"/>
              <a:ext cx="4735471" cy="424964"/>
            </a:xfrm>
            <a:prstGeom prst="rect">
              <a:avLst/>
            </a:prstGeom>
          </p:spPr>
          <p:txBody>
            <a:bodyPr wrap="square"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ts val="2500"/>
                </a:lnSpc>
                <a:spcBef>
                  <a:spcPts val="0"/>
                </a:spcBef>
                <a:spcAft>
                  <a:spcPts val="0"/>
                </a:spcAft>
                <a:defRPr/>
              </a:pPr>
              <a:r>
                <a:rPr lang="en-US" altLang="ko-KR" sz="1400" b="1" spc="-50" dirty="0" smtClean="0">
                  <a:ln w="11430"/>
                  <a:solidFill>
                    <a:schemeClr val="bg1"/>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Dynamic Social Group</a:t>
              </a:r>
            </a:p>
          </p:txBody>
        </p:sp>
      </p:grpSp>
      <p:pic>
        <p:nvPicPr>
          <p:cNvPr id="205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6995" y="4449354"/>
            <a:ext cx="2413681" cy="2050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5652120" y="1319360"/>
            <a:ext cx="1257564" cy="169277"/>
          </a:xfrm>
          <a:prstGeom prst="rect">
            <a:avLst/>
          </a:prstGeom>
          <a:noFill/>
        </p:spPr>
        <p:txBody>
          <a:bodyPr wrap="square" lIns="0" tIns="0" rIns="0" bIns="0">
            <a:spAutoFit/>
          </a:bodyPr>
          <a:lstStyle/>
          <a:p>
            <a:pPr algn="ctr">
              <a:defRPr/>
            </a:pPr>
            <a:r>
              <a:rPr lang="en-US" altLang="ko-KR" sz="1100" dirty="0" smtClean="0">
                <a:solidFill>
                  <a:srgbClr val="330066"/>
                </a:solidFill>
                <a:latin typeface="HY헤드라인M" pitchFamily="18" charset="-127"/>
                <a:ea typeface="HY헤드라인M" pitchFamily="18" charset="-127"/>
              </a:rPr>
              <a:t>Group Search</a:t>
            </a:r>
            <a:endParaRPr lang="ko-KR" altLang="en-US" sz="1100" dirty="0">
              <a:solidFill>
                <a:srgbClr val="330066"/>
              </a:solidFill>
              <a:latin typeface="HY헤드라인M" pitchFamily="18" charset="-127"/>
              <a:ea typeface="HY헤드라인M" pitchFamily="18" charset="-127"/>
            </a:endParaRPr>
          </a:p>
        </p:txBody>
      </p:sp>
      <p:sp>
        <p:nvSpPr>
          <p:cNvPr id="29" name="TextBox 28"/>
          <p:cNvSpPr txBox="1"/>
          <p:nvPr/>
        </p:nvSpPr>
        <p:spPr>
          <a:xfrm>
            <a:off x="6815137" y="1319359"/>
            <a:ext cx="1257564" cy="169277"/>
          </a:xfrm>
          <a:prstGeom prst="rect">
            <a:avLst/>
          </a:prstGeom>
          <a:noFill/>
        </p:spPr>
        <p:txBody>
          <a:bodyPr wrap="square" lIns="0" tIns="0" rIns="0" bIns="0">
            <a:spAutoFit/>
          </a:bodyPr>
          <a:lstStyle/>
          <a:p>
            <a:pPr algn="ctr">
              <a:defRPr/>
            </a:pPr>
            <a:r>
              <a:rPr lang="en-US" altLang="ko-KR" sz="1100" dirty="0" smtClean="0">
                <a:solidFill>
                  <a:srgbClr val="330066"/>
                </a:solidFill>
                <a:latin typeface="HY헤드라인M" pitchFamily="18" charset="-127"/>
                <a:ea typeface="HY헤드라인M" pitchFamily="18" charset="-127"/>
              </a:rPr>
              <a:t>Group List</a:t>
            </a:r>
            <a:endParaRPr lang="ko-KR" altLang="en-US" sz="1100" dirty="0">
              <a:solidFill>
                <a:srgbClr val="330066"/>
              </a:solidFill>
              <a:latin typeface="HY헤드라인M" pitchFamily="18" charset="-127"/>
              <a:ea typeface="HY헤드라인M" pitchFamily="18" charset="-127"/>
            </a:endParaRPr>
          </a:p>
        </p:txBody>
      </p:sp>
      <p:sp>
        <p:nvSpPr>
          <p:cNvPr id="30" name="TextBox 29"/>
          <p:cNvSpPr txBox="1"/>
          <p:nvPr/>
        </p:nvSpPr>
        <p:spPr>
          <a:xfrm>
            <a:off x="7881567" y="1319358"/>
            <a:ext cx="1257564" cy="169277"/>
          </a:xfrm>
          <a:prstGeom prst="rect">
            <a:avLst/>
          </a:prstGeom>
          <a:noFill/>
        </p:spPr>
        <p:txBody>
          <a:bodyPr wrap="square" lIns="0" tIns="0" rIns="0" bIns="0">
            <a:spAutoFit/>
          </a:bodyPr>
          <a:lstStyle/>
          <a:p>
            <a:pPr algn="ctr">
              <a:defRPr/>
            </a:pPr>
            <a:r>
              <a:rPr lang="en-US" altLang="ko-KR" sz="1100" dirty="0" smtClean="0">
                <a:solidFill>
                  <a:srgbClr val="330066"/>
                </a:solidFill>
                <a:latin typeface="HY헤드라인M" pitchFamily="18" charset="-127"/>
                <a:ea typeface="HY헤드라인M" pitchFamily="18" charset="-127"/>
              </a:rPr>
              <a:t>Create Group</a:t>
            </a:r>
            <a:endParaRPr lang="ko-KR" altLang="en-US" sz="1100" dirty="0">
              <a:solidFill>
                <a:srgbClr val="330066"/>
              </a:solidFill>
              <a:latin typeface="HY헤드라인M" pitchFamily="18" charset="-127"/>
              <a:ea typeface="HY헤드라인M" pitchFamily="18" charset="-127"/>
            </a:endParaRPr>
          </a:p>
        </p:txBody>
      </p:sp>
      <p:sp>
        <p:nvSpPr>
          <p:cNvPr id="31" name="TextBox 30"/>
          <p:cNvSpPr txBox="1"/>
          <p:nvPr/>
        </p:nvSpPr>
        <p:spPr>
          <a:xfrm>
            <a:off x="7664279" y="5987684"/>
            <a:ext cx="1257564" cy="338554"/>
          </a:xfrm>
          <a:prstGeom prst="rect">
            <a:avLst/>
          </a:prstGeom>
          <a:noFill/>
        </p:spPr>
        <p:txBody>
          <a:bodyPr wrap="square" lIns="0" tIns="0" rIns="0" bIns="0">
            <a:spAutoFit/>
          </a:bodyPr>
          <a:lstStyle/>
          <a:p>
            <a:pPr algn="ctr">
              <a:defRPr/>
            </a:pPr>
            <a:r>
              <a:rPr lang="en-US" altLang="ko-KR" sz="1100" dirty="0" smtClean="0">
                <a:solidFill>
                  <a:srgbClr val="330066"/>
                </a:solidFill>
                <a:latin typeface="HY헤드라인M" pitchFamily="18" charset="-127"/>
                <a:ea typeface="HY헤드라인M" pitchFamily="18" charset="-127"/>
              </a:rPr>
              <a:t>Contents Synchronization</a:t>
            </a:r>
            <a:endParaRPr lang="ko-KR" altLang="en-US" sz="1100" dirty="0">
              <a:solidFill>
                <a:srgbClr val="330066"/>
              </a:solidFill>
              <a:latin typeface="HY헤드라인M" pitchFamily="18" charset="-127"/>
              <a:ea typeface="HY헤드라인M" pitchFamily="18" charset="-127"/>
            </a:endParaRPr>
          </a:p>
        </p:txBody>
      </p:sp>
      <p:sp>
        <p:nvSpPr>
          <p:cNvPr id="32" name="TextBox 31"/>
          <p:cNvSpPr txBox="1"/>
          <p:nvPr/>
        </p:nvSpPr>
        <p:spPr>
          <a:xfrm>
            <a:off x="2694747" y="6026150"/>
            <a:ext cx="1257564" cy="338554"/>
          </a:xfrm>
          <a:prstGeom prst="rect">
            <a:avLst/>
          </a:prstGeom>
          <a:noFill/>
        </p:spPr>
        <p:txBody>
          <a:bodyPr wrap="square" lIns="0" tIns="0" rIns="0" bIns="0">
            <a:spAutoFit/>
          </a:bodyPr>
          <a:lstStyle/>
          <a:p>
            <a:pPr algn="ctr">
              <a:defRPr/>
            </a:pPr>
            <a:r>
              <a:rPr lang="en-US" altLang="ko-KR" sz="1100" dirty="0" smtClean="0">
                <a:solidFill>
                  <a:srgbClr val="FF0000"/>
                </a:solidFill>
                <a:latin typeface="HY헤드라인M" pitchFamily="18" charset="-127"/>
                <a:ea typeface="HY헤드라인M" pitchFamily="18" charset="-127"/>
              </a:rPr>
              <a:t>Group / Content</a:t>
            </a:r>
          </a:p>
          <a:p>
            <a:pPr algn="ctr">
              <a:defRPr/>
            </a:pPr>
            <a:r>
              <a:rPr lang="en-US" altLang="ko-KR" sz="1100" dirty="0" smtClean="0">
                <a:solidFill>
                  <a:srgbClr val="FF0000"/>
                </a:solidFill>
                <a:latin typeface="HY헤드라인M" pitchFamily="18" charset="-127"/>
                <a:ea typeface="HY헤드라인M" pitchFamily="18" charset="-127"/>
              </a:rPr>
              <a:t>Recommendation</a:t>
            </a:r>
            <a:endParaRPr lang="ko-KR" altLang="en-US" sz="1100" dirty="0">
              <a:solidFill>
                <a:srgbClr val="FF0000"/>
              </a:solidFill>
              <a:latin typeface="HY헤드라인M" pitchFamily="18" charset="-127"/>
              <a:ea typeface="HY헤드라인M" pitchFamily="18" charset="-127"/>
            </a:endParaRPr>
          </a:p>
        </p:txBody>
      </p:sp>
      <p:sp>
        <p:nvSpPr>
          <p:cNvPr id="33" name="TextBox 32"/>
          <p:cNvSpPr txBox="1"/>
          <p:nvPr/>
        </p:nvSpPr>
        <p:spPr>
          <a:xfrm>
            <a:off x="795337" y="3892550"/>
            <a:ext cx="1257564" cy="338554"/>
          </a:xfrm>
          <a:prstGeom prst="rect">
            <a:avLst/>
          </a:prstGeom>
          <a:noFill/>
        </p:spPr>
        <p:txBody>
          <a:bodyPr wrap="square" lIns="0" tIns="0" rIns="0" bIns="0">
            <a:spAutoFit/>
          </a:bodyPr>
          <a:lstStyle/>
          <a:p>
            <a:pPr algn="ctr">
              <a:defRPr/>
            </a:pPr>
            <a:r>
              <a:rPr lang="en-US" altLang="ko-KR" sz="1100" dirty="0" smtClean="0">
                <a:solidFill>
                  <a:srgbClr val="330066"/>
                </a:solidFill>
                <a:latin typeface="HY헤드라인M" pitchFamily="18" charset="-127"/>
                <a:ea typeface="HY헤드라인M" pitchFamily="18" charset="-127"/>
              </a:rPr>
              <a:t>Location / Profile Management</a:t>
            </a:r>
            <a:endParaRPr lang="ko-KR" altLang="en-US" sz="1100" dirty="0">
              <a:solidFill>
                <a:srgbClr val="330066"/>
              </a:solidFill>
              <a:latin typeface="HY헤드라인M" pitchFamily="18" charset="-127"/>
              <a:ea typeface="HY헤드라인M" pitchFamily="18" charset="-127"/>
            </a:endParaRPr>
          </a:p>
        </p:txBody>
      </p:sp>
      <p:sp>
        <p:nvSpPr>
          <p:cNvPr id="34" name="TextBox 33"/>
          <p:cNvSpPr txBox="1"/>
          <p:nvPr/>
        </p:nvSpPr>
        <p:spPr>
          <a:xfrm>
            <a:off x="7869806" y="3769508"/>
            <a:ext cx="1257564" cy="169277"/>
          </a:xfrm>
          <a:prstGeom prst="rect">
            <a:avLst/>
          </a:prstGeom>
          <a:noFill/>
        </p:spPr>
        <p:txBody>
          <a:bodyPr wrap="square" lIns="0" tIns="0" rIns="0" bIns="0">
            <a:spAutoFit/>
          </a:bodyPr>
          <a:lstStyle/>
          <a:p>
            <a:pPr algn="ctr">
              <a:defRPr/>
            </a:pPr>
            <a:r>
              <a:rPr lang="en-US" altLang="ko-KR" sz="1100" dirty="0" smtClean="0">
                <a:solidFill>
                  <a:srgbClr val="FF0000"/>
                </a:solidFill>
                <a:latin typeface="HY헤드라인M" pitchFamily="18" charset="-127"/>
                <a:ea typeface="HY헤드라인M" pitchFamily="18" charset="-127"/>
              </a:rPr>
              <a:t>Lifecycle / Policy</a:t>
            </a:r>
            <a:endParaRPr lang="ko-KR" altLang="en-US" sz="1100" dirty="0">
              <a:solidFill>
                <a:srgbClr val="FF0000"/>
              </a:solidFill>
              <a:latin typeface="HY헤드라인M" pitchFamily="18" charset="-127"/>
              <a:ea typeface="HY헤드라인M" pitchFamily="18" charset="-127"/>
            </a:endParaRPr>
          </a:p>
        </p:txBody>
      </p:sp>
    </p:spTree>
    <p:extLst>
      <p:ext uri="{BB962C8B-B14F-4D97-AF65-F5344CB8AC3E}">
        <p14:creationId xmlns:p14="http://schemas.microsoft.com/office/powerpoint/2010/main" val="2790818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6" grpId="0" animBg="1"/>
      <p:bldP spid="57" grpId="0"/>
      <p:bldP spid="58" grpId="0"/>
      <p:bldP spid="60" grpId="0" animBg="1"/>
      <p:bldP spid="61" grpId="0"/>
      <p:bldP spid="65" grpId="0" animBg="1"/>
      <p:bldP spid="66" grpId="0"/>
      <p:bldP spid="28" grpId="0"/>
      <p:bldP spid="29" grpId="0"/>
      <p:bldP spid="30" grpId="0"/>
      <p:bldP spid="31" grpId="0"/>
      <p:bldP spid="32" grpId="0"/>
      <p:bldP spid="33"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Additional</a:t>
            </a:r>
            <a:r>
              <a:rPr lang="it-IT" dirty="0" smtClean="0"/>
              <a:t> </a:t>
            </a:r>
            <a:r>
              <a:rPr lang="it-IT" dirty="0" err="1" smtClean="0"/>
              <a:t>use</a:t>
            </a:r>
            <a:r>
              <a:rPr lang="it-IT" dirty="0" smtClean="0"/>
              <a:t> </a:t>
            </a:r>
            <a:r>
              <a:rPr lang="it-IT" dirty="0" err="1" smtClean="0"/>
              <a:t>cases</a:t>
            </a:r>
            <a:endParaRPr lang="fr-FR" dirty="0"/>
          </a:p>
        </p:txBody>
      </p:sp>
      <p:sp>
        <p:nvSpPr>
          <p:cNvPr id="5" name="Segnaposto contenuto 4"/>
          <p:cNvSpPr>
            <a:spLocks noGrp="1"/>
          </p:cNvSpPr>
          <p:nvPr>
            <p:ph idx="1"/>
          </p:nvPr>
        </p:nvSpPr>
        <p:spPr/>
        <p:txBody>
          <a:bodyPr/>
          <a:lstStyle/>
          <a:p>
            <a:r>
              <a:rPr lang="it-IT" dirty="0" err="1" smtClean="0"/>
              <a:t>Protocol</a:t>
            </a:r>
            <a:r>
              <a:rPr lang="it-IT" dirty="0" smtClean="0"/>
              <a:t> </a:t>
            </a:r>
            <a:r>
              <a:rPr lang="it-IT" dirty="0" err="1" smtClean="0"/>
              <a:t>optimization</a:t>
            </a:r>
            <a:endParaRPr lang="it-IT" dirty="0" smtClean="0"/>
          </a:p>
          <a:p>
            <a:pPr lvl="1"/>
            <a:r>
              <a:rPr lang="it-IT" dirty="0" smtClean="0"/>
              <a:t>Requests messages (Location code length &amp; Login ID) </a:t>
            </a:r>
          </a:p>
          <a:p>
            <a:pPr lvl="1"/>
            <a:r>
              <a:rPr lang="it-IT" dirty="0" smtClean="0"/>
              <a:t>Synchronization (Contents &amp; Content Lists) across devices &amp; servers</a:t>
            </a:r>
          </a:p>
          <a:p>
            <a:pPr lvl="1"/>
            <a:r>
              <a:rPr lang="it-IT" dirty="0" smtClean="0"/>
              <a:t>Notification of updates &amp; deletion of entries or profile info across servers</a:t>
            </a:r>
          </a:p>
          <a:p>
            <a:r>
              <a:rPr lang="it-IT" dirty="0" err="1" smtClean="0"/>
              <a:t>Advanced</a:t>
            </a:r>
            <a:r>
              <a:rPr lang="it-IT" dirty="0" smtClean="0"/>
              <a:t> privacy management</a:t>
            </a:r>
          </a:p>
          <a:p>
            <a:pPr lvl="1"/>
            <a:r>
              <a:rPr lang="it-IT" dirty="0" smtClean="0">
                <a:solidFill>
                  <a:srgbClr val="FF0000"/>
                </a:solidFill>
              </a:rPr>
              <a:t>Contents sharing privacy levels</a:t>
            </a:r>
            <a:r>
              <a:rPr lang="it-IT" dirty="0" smtClean="0"/>
              <a:t> (Group / SNS / Public / Private sharing)</a:t>
            </a:r>
          </a:p>
          <a:p>
            <a:pPr lvl="1"/>
            <a:r>
              <a:rPr lang="it-IT" dirty="0" smtClean="0">
                <a:solidFill>
                  <a:srgbClr val="FF0000"/>
                </a:solidFill>
              </a:rPr>
              <a:t>Dynamic group privacy</a:t>
            </a:r>
            <a:r>
              <a:rPr lang="it-IT" dirty="0" smtClean="0"/>
              <a:t> (Open / Closed / Hidden)</a:t>
            </a:r>
          </a:p>
          <a:p>
            <a:pPr lvl="1"/>
            <a:r>
              <a:rPr lang="it-IT" dirty="0" smtClean="0"/>
              <a:t>Account/data migration issues among groups / SNS </a:t>
            </a:r>
            <a:endParaRPr lang="it-IT" dirty="0"/>
          </a:p>
          <a:p>
            <a:r>
              <a:rPr lang="it-IT" dirty="0"/>
              <a:t>Dynamic Social Group </a:t>
            </a:r>
            <a:r>
              <a:rPr lang="it-IT" dirty="0" smtClean="0"/>
              <a:t>Management</a:t>
            </a:r>
          </a:p>
          <a:p>
            <a:pPr lvl="1"/>
            <a:r>
              <a:rPr lang="en-US" dirty="0">
                <a:solidFill>
                  <a:srgbClr val="FF0000"/>
                </a:solidFill>
              </a:rPr>
              <a:t>Group Life Cycle Management</a:t>
            </a:r>
            <a:r>
              <a:rPr lang="en-US" dirty="0"/>
              <a:t> </a:t>
            </a:r>
            <a:r>
              <a:rPr lang="en-US" dirty="0" smtClean="0"/>
              <a:t>(dynamic </a:t>
            </a:r>
            <a:r>
              <a:rPr lang="en-US" dirty="0"/>
              <a:t>of static) based on the </a:t>
            </a:r>
            <a:r>
              <a:rPr lang="en-US" dirty="0" smtClean="0"/>
              <a:t>Location/Interest</a:t>
            </a:r>
            <a:endParaRPr lang="en-US" dirty="0"/>
          </a:p>
          <a:p>
            <a:pPr lvl="1"/>
            <a:r>
              <a:rPr lang="en-US" dirty="0" smtClean="0"/>
              <a:t>Geo-Context </a:t>
            </a:r>
            <a:r>
              <a:rPr lang="en-US" dirty="0"/>
              <a:t>Data (Social Data with GPS information built in Ontology</a:t>
            </a:r>
            <a:r>
              <a:rPr lang="en-US" dirty="0" smtClean="0"/>
              <a:t>)</a:t>
            </a:r>
          </a:p>
          <a:p>
            <a:pPr lvl="1"/>
            <a:r>
              <a:rPr lang="en-US" dirty="0" smtClean="0"/>
              <a:t>Group Recommendations based on profiles matching </a:t>
            </a:r>
            <a:r>
              <a:rPr lang="en-US" dirty="0" err="1" smtClean="0"/>
              <a:t>bt</a:t>
            </a:r>
            <a:r>
              <a:rPr lang="en-US" dirty="0" smtClean="0"/>
              <a:t> group &amp; user profiles</a:t>
            </a:r>
            <a:endParaRPr lang="it-IT"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Example new use cases:</a:t>
            </a:r>
            <a:br>
              <a:rPr lang="en-US" dirty="0" smtClean="0"/>
            </a:br>
            <a:r>
              <a:rPr lang="en-US" dirty="0" smtClean="0"/>
              <a:t>2. Distributed Knowledge Sharing</a:t>
            </a:r>
          </a:p>
        </p:txBody>
      </p:sp>
      <p:sp>
        <p:nvSpPr>
          <p:cNvPr id="4099" name="Segnaposto contenuto 2"/>
          <p:cNvSpPr>
            <a:spLocks noGrp="1"/>
          </p:cNvSpPr>
          <p:nvPr>
            <p:ph idx="1"/>
          </p:nvPr>
        </p:nvSpPr>
        <p:spPr/>
        <p:txBody>
          <a:bodyPr>
            <a:normAutofit/>
          </a:bodyPr>
          <a:lstStyle/>
          <a:p>
            <a:r>
              <a:rPr lang="en-US" altLang="ko-KR" sz="3000" dirty="0"/>
              <a:t>Purpose</a:t>
            </a:r>
          </a:p>
          <a:p>
            <a:pPr lvl="1"/>
            <a:r>
              <a:rPr lang="en-US" altLang="ko-KR" dirty="0">
                <a:ea typeface="굴림" charset="-127"/>
              </a:rPr>
              <a:t>Provide </a:t>
            </a:r>
            <a:r>
              <a:rPr lang="en-US" altLang="ko-KR" dirty="0" smtClean="0">
                <a:ea typeface="굴림" charset="-127"/>
              </a:rPr>
              <a:t>sharing </a:t>
            </a:r>
            <a:r>
              <a:rPr lang="en-US" altLang="ko-KR" dirty="0">
                <a:ea typeface="굴림" charset="-127"/>
              </a:rPr>
              <a:t>of the personal experiences and knowledge by establishing instant Social </a:t>
            </a:r>
            <a:r>
              <a:rPr lang="en-US" altLang="ko-KR" dirty="0" smtClean="0">
                <a:ea typeface="굴림" charset="-127"/>
              </a:rPr>
              <a:t>Networks (called Dynamic Social Group) </a:t>
            </a:r>
            <a:r>
              <a:rPr lang="en-US" altLang="ko-KR" dirty="0">
                <a:ea typeface="굴림" charset="-127"/>
              </a:rPr>
              <a:t>based on </a:t>
            </a:r>
            <a:r>
              <a:rPr lang="en-US" altLang="ko-KR" dirty="0" smtClean="0">
                <a:ea typeface="굴림" charset="-127"/>
              </a:rPr>
              <a:t>Proximity &amp; Interest of the </a:t>
            </a:r>
            <a:r>
              <a:rPr lang="en-US" altLang="ko-KR" dirty="0">
                <a:ea typeface="굴림" charset="-127"/>
              </a:rPr>
              <a:t>Geo-Spatial/Social </a:t>
            </a:r>
            <a:r>
              <a:rPr lang="en-US" altLang="ko-KR" dirty="0" smtClean="0">
                <a:ea typeface="굴림" charset="-127"/>
              </a:rPr>
              <a:t>Users</a:t>
            </a:r>
            <a:endParaRPr lang="en-US" sz="3000" dirty="0" smtClean="0"/>
          </a:p>
          <a:p>
            <a:pPr>
              <a:defRPr/>
            </a:pPr>
            <a:r>
              <a:rPr lang="en-US" altLang="ko-KR" sz="3200" dirty="0" smtClean="0">
                <a:ea typeface="굴림" charset="-127"/>
              </a:rPr>
              <a:t>Distributed Knowledge Sharing</a:t>
            </a:r>
          </a:p>
          <a:p>
            <a:pPr marL="444500" lvl="1" indent="-269875">
              <a:defRPr/>
            </a:pPr>
            <a:r>
              <a:rPr lang="en-US" altLang="ko-KR" dirty="0" smtClean="0">
                <a:ea typeface="굴림" charset="-127"/>
              </a:rPr>
              <a:t>DSG Contents </a:t>
            </a:r>
            <a:r>
              <a:rPr lang="en-US" altLang="ko-KR" dirty="0">
                <a:ea typeface="굴림" charset="-127"/>
              </a:rPr>
              <a:t>sharing mechanism which </a:t>
            </a:r>
            <a:r>
              <a:rPr lang="en-US" altLang="ko-KR" dirty="0" smtClean="0">
                <a:ea typeface="굴림" charset="-127"/>
              </a:rPr>
              <a:t>help </a:t>
            </a:r>
            <a:r>
              <a:rPr lang="en-US" altLang="ko-KR" dirty="0">
                <a:ea typeface="굴림" charset="-127"/>
              </a:rPr>
              <a:t>a way to exchange contents itself &amp; lists by synchronizing between server and client app </a:t>
            </a:r>
            <a:r>
              <a:rPr lang="en-US" altLang="ko-KR" dirty="0" smtClean="0">
                <a:ea typeface="굴림" charset="-127"/>
              </a:rPr>
              <a:t>separately</a:t>
            </a:r>
          </a:p>
          <a:p>
            <a:pPr marL="673100" lvl="2" indent="-269875">
              <a:defRPr/>
            </a:pPr>
            <a:r>
              <a:rPr lang="en-US" altLang="ko-KR" dirty="0">
                <a:ea typeface="굴림" charset="-127"/>
              </a:rPr>
              <a:t>Tag Extraction (Auto Tagging</a:t>
            </a:r>
            <a:r>
              <a:rPr lang="en-US" altLang="ko-KR" dirty="0" smtClean="0">
                <a:ea typeface="굴림" charset="-127"/>
              </a:rPr>
              <a:t>) from the Social Media</a:t>
            </a:r>
            <a:endParaRPr lang="en-US" altLang="ko-KR" dirty="0">
              <a:ea typeface="굴림" charset="-127"/>
            </a:endParaRPr>
          </a:p>
          <a:p>
            <a:pPr marL="673100" lvl="2" indent="-269875">
              <a:defRPr/>
            </a:pPr>
            <a:r>
              <a:rPr lang="en-US" altLang="ko-KR" dirty="0" smtClean="0">
                <a:ea typeface="굴림" charset="-127"/>
              </a:rPr>
              <a:t>Content </a:t>
            </a:r>
            <a:r>
              <a:rPr lang="en-US" altLang="ko-KR" dirty="0">
                <a:ea typeface="굴림" charset="-127"/>
              </a:rPr>
              <a:t>Search (Collection + Analysis</a:t>
            </a:r>
            <a:r>
              <a:rPr lang="en-US" altLang="ko-KR" dirty="0" smtClean="0">
                <a:ea typeface="굴림" charset="-127"/>
              </a:rPr>
              <a:t>) from the DSG</a:t>
            </a:r>
            <a:endParaRPr lang="en-US" altLang="ko-KR" dirty="0">
              <a:ea typeface="굴림" charset="-127"/>
            </a:endParaRPr>
          </a:p>
          <a:p>
            <a:pPr marL="673100" lvl="2" indent="-269875">
              <a:defRPr/>
            </a:pPr>
            <a:r>
              <a:rPr lang="en-US" altLang="ko-KR" dirty="0" smtClean="0">
                <a:ea typeface="굴림" charset="-127"/>
              </a:rPr>
              <a:t>Content </a:t>
            </a:r>
            <a:r>
              <a:rPr lang="en-US" altLang="ko-KR" dirty="0">
                <a:ea typeface="굴림" charset="-127"/>
              </a:rPr>
              <a:t>/ List Synchronization </a:t>
            </a:r>
            <a:r>
              <a:rPr lang="en-US" altLang="ko-KR" dirty="0" smtClean="0">
                <a:ea typeface="굴림" charset="-127"/>
              </a:rPr>
              <a:t>Management </a:t>
            </a:r>
            <a:endParaRPr lang="en-US" altLang="ko-KR" dirty="0">
              <a:ea typeface="굴림" charset="-127"/>
            </a:endParaRPr>
          </a:p>
          <a:p>
            <a:pPr marL="673100" lvl="2" indent="-269875">
              <a:defRPr/>
            </a:pPr>
            <a:r>
              <a:rPr lang="en-US" altLang="ko-KR" dirty="0" smtClean="0">
                <a:ea typeface="굴림" charset="-127"/>
              </a:rPr>
              <a:t>Sharing </a:t>
            </a:r>
            <a:r>
              <a:rPr lang="en-US" altLang="ko-KR" dirty="0">
                <a:ea typeface="굴림" charset="-127"/>
              </a:rPr>
              <a:t>Levels </a:t>
            </a:r>
            <a:r>
              <a:rPr lang="en-US" altLang="ko-KR" dirty="0" smtClean="0">
                <a:ea typeface="굴림" charset="-127"/>
              </a:rPr>
              <a:t>Security Management </a:t>
            </a:r>
          </a:p>
          <a:p>
            <a:pPr marL="403225" lvl="2" indent="0">
              <a:buNone/>
              <a:defRPr/>
            </a:pPr>
            <a:r>
              <a:rPr lang="en-US" altLang="ko-KR" dirty="0">
                <a:ea typeface="굴림" charset="-127"/>
              </a:rPr>
              <a:t> </a:t>
            </a:r>
            <a:r>
              <a:rPr lang="en-US" altLang="ko-KR" dirty="0" smtClean="0">
                <a:ea typeface="굴림" charset="-127"/>
              </a:rPr>
              <a:t>    (Public/Social/Group/Personal/No Sharing Permissions)</a:t>
            </a:r>
            <a:endParaRPr lang="en-US" altLang="ko-KR" dirty="0">
              <a:ea typeface="굴림" charset="-127"/>
            </a:endParaRPr>
          </a:p>
          <a:p>
            <a:pPr marL="673100" lvl="2" indent="-269875">
              <a:defRPr/>
            </a:pPr>
            <a:endParaRPr lang="en-US" altLang="ko-KR" dirty="0" smtClean="0">
              <a:ea typeface="굴림" charset="-127"/>
            </a:endParaRPr>
          </a:p>
        </p:txBody>
      </p:sp>
    </p:spTree>
    <p:extLst>
      <p:ext uri="{BB962C8B-B14F-4D97-AF65-F5344CB8AC3E}">
        <p14:creationId xmlns:p14="http://schemas.microsoft.com/office/powerpoint/2010/main" val="36744328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Main Use Case(s)</a:t>
            </a:r>
            <a:br>
              <a:rPr lang="en-GB" altLang="ko-KR" dirty="0" smtClean="0">
                <a:ea typeface="굴림" charset="-127"/>
              </a:rPr>
            </a:br>
            <a:r>
              <a:rPr lang="en-GB" altLang="ko-KR" sz="1600" dirty="0">
                <a:ea typeface="굴림" charset="-127"/>
              </a:rPr>
              <a:t>2</a:t>
            </a:r>
            <a:r>
              <a:rPr lang="en-GB" altLang="ko-KR" sz="1600" dirty="0" smtClean="0">
                <a:ea typeface="굴림" charset="-127"/>
              </a:rPr>
              <a:t>. </a:t>
            </a:r>
            <a:r>
              <a:rPr lang="en-US" altLang="ko-KR" sz="1600" dirty="0">
                <a:solidFill>
                  <a:srgbClr val="0B52FC"/>
                </a:solidFill>
                <a:ea typeface="굴림" charset="-127"/>
              </a:rPr>
              <a:t>Dynamic Social Group– </a:t>
            </a:r>
            <a:r>
              <a:rPr lang="en-US" altLang="ko-KR" sz="1600" dirty="0" smtClean="0">
                <a:solidFill>
                  <a:srgbClr val="FF0000"/>
                </a:solidFill>
                <a:ea typeface="굴림" charset="-127"/>
              </a:rPr>
              <a:t>Distributed Knowledge Sharing</a:t>
            </a:r>
            <a:endParaRPr lang="en-GB" altLang="ko-KR" sz="2800" dirty="0" smtClean="0">
              <a:ea typeface="굴림" charset="-127"/>
            </a:endParaRPr>
          </a:p>
        </p:txBody>
      </p:sp>
      <p:sp>
        <p:nvSpPr>
          <p:cNvPr id="95" name="모서리가 둥근 직사각형 94"/>
          <p:cNvSpPr/>
          <p:nvPr/>
        </p:nvSpPr>
        <p:spPr>
          <a:xfrm>
            <a:off x="631825" y="1708150"/>
            <a:ext cx="3181350" cy="3281363"/>
          </a:xfrm>
          <a:prstGeom prst="roundRect">
            <a:avLst>
              <a:gd name="adj" fmla="val 5412"/>
            </a:avLst>
          </a:prstGeom>
          <a:noFill/>
          <a:ln w="25400" cap="flat" cmpd="sng" algn="ctr">
            <a:solidFill>
              <a:schemeClr val="tx1"/>
            </a:solidFill>
            <a:prstDash val="solid"/>
          </a:ln>
          <a:effectLst/>
        </p:spPr>
        <p:txBody>
          <a:bodyPr anchor="ctr"/>
          <a:lstStyle/>
          <a:p>
            <a:pPr algn="ctr" eaLnBrk="1" fontAlgn="auto" hangingPunct="1">
              <a:lnSpc>
                <a:spcPct val="100000"/>
              </a:lnSpc>
              <a:spcBef>
                <a:spcPts val="0"/>
              </a:spcBef>
              <a:spcAft>
                <a:spcPts val="0"/>
              </a:spcAft>
              <a:defRPr/>
            </a:pPr>
            <a:endParaRPr lang="ko-KR" altLang="en-US" sz="1800" kern="0">
              <a:solidFill>
                <a:sysClr val="window" lastClr="FFFFFF"/>
              </a:solidFill>
              <a:latin typeface="맑은 고딕"/>
              <a:ea typeface="맑은 고딕"/>
            </a:endParaRPr>
          </a:p>
        </p:txBody>
      </p:sp>
      <p:sp>
        <p:nvSpPr>
          <p:cNvPr id="96" name="TextBox 34"/>
          <p:cNvSpPr txBox="1"/>
          <p:nvPr/>
        </p:nvSpPr>
        <p:spPr bwMode="auto">
          <a:xfrm>
            <a:off x="5443538" y="5957888"/>
            <a:ext cx="3341687" cy="258762"/>
          </a:xfrm>
          <a:prstGeom prst="rect">
            <a:avLst/>
          </a:prstGeom>
          <a:noFill/>
          <a:effectLst/>
        </p:spPr>
        <p:txBody>
          <a:bodyPr wrap="none">
            <a:spAutoFit/>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fontAlgn="auto">
              <a:spcBef>
                <a:spcPts val="0"/>
              </a:spcBef>
              <a:spcAft>
                <a:spcPts val="0"/>
              </a:spcAft>
              <a:buSzPct val="70000"/>
              <a:defRPr/>
            </a:pPr>
            <a:r>
              <a:rPr lang="en-US" altLang="ko-KR" sz="1200" b="1" spc="-50" dirty="0" smtClean="0">
                <a:ln w="11430"/>
                <a:effectLst>
                  <a:outerShdw blurRad="38100" dist="38100" dir="2700000" algn="tl">
                    <a:srgbClr val="000000">
                      <a:alpha val="43137"/>
                    </a:srgbClr>
                  </a:outerShdw>
                </a:effectLst>
                <a:latin typeface="Arial Black" pitchFamily="34" charset="0"/>
                <a:ea typeface="HY헤드라인M" pitchFamily="18" charset="-127"/>
              </a:rPr>
              <a:t>Distributed Information Synchronization</a:t>
            </a:r>
            <a:endParaRPr lang="ko-KR" altLang="en-US" sz="1200" b="1" spc="-50" dirty="0">
              <a:ln w="11430"/>
              <a:effectLst>
                <a:outerShdw blurRad="38100" dist="38100" dir="2700000" algn="tl">
                  <a:srgbClr val="000000">
                    <a:alpha val="43137"/>
                  </a:srgbClr>
                </a:outerShdw>
              </a:effectLst>
              <a:latin typeface="Arial Black" pitchFamily="34" charset="0"/>
              <a:ea typeface="HY헤드라인M" pitchFamily="18" charset="-127"/>
            </a:endParaRPr>
          </a:p>
        </p:txBody>
      </p:sp>
      <p:pic>
        <p:nvPicPr>
          <p:cNvPr id="9221" name="_x207611440" descr="EMB000018dc39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3225" y="3906838"/>
            <a:ext cx="3265488"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_x207614560" descr="EMB000018dc39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0875" y="1268413"/>
            <a:ext cx="1560513" cy="129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TextBox 34"/>
          <p:cNvSpPr txBox="1"/>
          <p:nvPr/>
        </p:nvSpPr>
        <p:spPr bwMode="auto">
          <a:xfrm>
            <a:off x="438408" y="6086475"/>
            <a:ext cx="4260333" cy="461665"/>
          </a:xfrm>
          <a:prstGeom prst="rect">
            <a:avLst/>
          </a:prstGeom>
          <a:noFill/>
          <a:effectLst/>
        </p:spPr>
        <p:txBody>
          <a:bodyPr wrap="none">
            <a:spAutoFit/>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buSzPct val="70000"/>
              <a:defRPr/>
            </a:pPr>
            <a:r>
              <a:rPr lang="en-US" altLang="ko-KR" sz="1200" b="1" u="sng" spc="-50" dirty="0" smtClean="0">
                <a:ln w="11430"/>
                <a:solidFill>
                  <a:srgbClr val="FF0000"/>
                </a:solidFill>
                <a:effectLst>
                  <a:outerShdw blurRad="38100" dist="38100" dir="2700000" algn="tl">
                    <a:srgbClr val="000000">
                      <a:alpha val="43137"/>
                    </a:srgbClr>
                  </a:outerShdw>
                </a:effectLst>
                <a:latin typeface="Arial Black" pitchFamily="34" charset="0"/>
                <a:ea typeface="HY헤드라인M" pitchFamily="18" charset="-127"/>
              </a:rPr>
              <a:t>Tag Extraction</a:t>
            </a:r>
            <a:r>
              <a:rPr lang="en-US" altLang="ko-KR" sz="1200" spc="-50" dirty="0" smtClean="0">
                <a:ln w="11430"/>
                <a:latin typeface="Arial Black" pitchFamily="34" charset="0"/>
                <a:ea typeface="HY헤드라인M" pitchFamily="18" charset="-127"/>
              </a:rPr>
              <a:t> based on the</a:t>
            </a:r>
            <a:endParaRPr lang="en-US" altLang="ko-KR" sz="1200" b="1" u="sng" spc="-50" dirty="0" smtClean="0">
              <a:ln w="11430"/>
              <a:effectLst>
                <a:outerShdw blurRad="38100" dist="38100" dir="2700000" algn="tl">
                  <a:srgbClr val="000000">
                    <a:alpha val="43137"/>
                  </a:srgbClr>
                </a:outerShdw>
              </a:effectLst>
              <a:latin typeface="Arial Black" pitchFamily="34" charset="0"/>
              <a:ea typeface="HY헤드라인M" pitchFamily="18" charset="-127"/>
            </a:endParaRPr>
          </a:p>
          <a:p>
            <a:pPr algn="ctr" fontAlgn="auto">
              <a:spcBef>
                <a:spcPts val="0"/>
              </a:spcBef>
              <a:spcAft>
                <a:spcPts val="0"/>
              </a:spcAft>
              <a:buSzPct val="70000"/>
              <a:defRPr/>
            </a:pPr>
            <a:r>
              <a:rPr lang="en-US" altLang="ko-KR" sz="1200" b="1" u="sng" spc="-50" dirty="0" smtClean="0">
                <a:ln w="11430"/>
                <a:effectLst>
                  <a:outerShdw blurRad="38100" dist="38100" dir="2700000" algn="tl">
                    <a:srgbClr val="000000">
                      <a:alpha val="43137"/>
                    </a:srgbClr>
                  </a:outerShdw>
                </a:effectLst>
                <a:latin typeface="Arial Black" pitchFamily="34" charset="0"/>
                <a:ea typeface="HY헤드라인M" pitchFamily="18" charset="-127"/>
              </a:rPr>
              <a:t>Vertical Keyword Index &amp; Horizontal Attribute Index</a:t>
            </a:r>
            <a:endParaRPr lang="ko-KR" altLang="en-US" sz="1200" b="1" u="sng" spc="-50" dirty="0">
              <a:ln w="11430"/>
              <a:effectLst>
                <a:outerShdw blurRad="38100" dist="38100" dir="2700000" algn="tl">
                  <a:srgbClr val="000000">
                    <a:alpha val="43137"/>
                  </a:srgbClr>
                </a:outerShdw>
              </a:effectLst>
              <a:latin typeface="Arial Black" pitchFamily="34" charset="0"/>
              <a:ea typeface="HY헤드라인M" pitchFamily="18" charset="-127"/>
            </a:endParaRPr>
          </a:p>
        </p:txBody>
      </p:sp>
      <p:sp>
        <p:nvSpPr>
          <p:cNvPr id="101" name="직사각형 100"/>
          <p:cNvSpPr/>
          <p:nvPr/>
        </p:nvSpPr>
        <p:spPr bwMode="auto">
          <a:xfrm>
            <a:off x="806449" y="2987674"/>
            <a:ext cx="1370014" cy="306733"/>
          </a:xfrm>
          <a:prstGeom prst="rect">
            <a:avLst/>
          </a:prstGeom>
          <a:noFill/>
          <a:ln w="19050" algn="ctr">
            <a:solidFill>
              <a:schemeClr val="tx1"/>
            </a:solidFill>
            <a:round/>
            <a:headEnd/>
            <a:tailEnd/>
          </a:ln>
          <a:effectLst/>
        </p:spPr>
        <p:txBody>
          <a:bodyPr wrap="none" lIns="36000" anchor="ctr"/>
          <a:lstStyle/>
          <a:p>
            <a:pPr algn="ctr"/>
            <a:r>
              <a:rPr lang="en-US" altLang="ko-KR" sz="1000" b="1" dirty="0">
                <a:ea typeface="굴림" charset="-127"/>
              </a:rPr>
              <a:t>Synchronization </a:t>
            </a:r>
          </a:p>
          <a:p>
            <a:pPr algn="ctr"/>
            <a:r>
              <a:rPr lang="en-US" altLang="ko-KR" sz="1000" b="1" dirty="0">
                <a:ea typeface="굴림" charset="-127"/>
              </a:rPr>
              <a:t>Manager</a:t>
            </a:r>
            <a:endParaRPr lang="ko-KR" altLang="en-US" sz="1000" b="1" dirty="0">
              <a:ea typeface="굴림" charset="-127"/>
            </a:endParaRPr>
          </a:p>
        </p:txBody>
      </p:sp>
      <p:sp>
        <p:nvSpPr>
          <p:cNvPr id="102" name="한쪽 모서리가 잘린 사각형 101"/>
          <p:cNvSpPr/>
          <p:nvPr/>
        </p:nvSpPr>
        <p:spPr bwMode="auto">
          <a:xfrm flipH="1">
            <a:off x="806448" y="2647950"/>
            <a:ext cx="2816227" cy="339724"/>
          </a:xfrm>
          <a:prstGeom prst="snip1Rect">
            <a:avLst>
              <a:gd name="adj" fmla="val 23211"/>
            </a:avLst>
          </a:prstGeom>
          <a:noFill/>
          <a:ln w="19050" algn="ctr">
            <a:solidFill>
              <a:schemeClr val="tx1"/>
            </a:solidFill>
            <a:round/>
            <a:headEnd/>
            <a:tailEnd/>
          </a:ln>
          <a:effectLst/>
        </p:spPr>
        <p:txBody>
          <a:bodyPr wrap="none" anchor="ctr"/>
          <a:lstStyle/>
          <a:p>
            <a:pPr algn="ctr"/>
            <a:r>
              <a:rPr lang="en-US" altLang="ko-KR" sz="1000" b="1" dirty="0">
                <a:ea typeface="굴림" charset="-127"/>
                <a:cs typeface="Arial" charset="0"/>
              </a:rPr>
              <a:t>Distributed Information Agent</a:t>
            </a:r>
            <a:endParaRPr lang="ko-KR" altLang="en-US" sz="1000" b="1" dirty="0">
              <a:ea typeface="굴림" charset="-127"/>
              <a:cs typeface="Arial" charset="0"/>
            </a:endParaRPr>
          </a:p>
        </p:txBody>
      </p:sp>
      <p:sp>
        <p:nvSpPr>
          <p:cNvPr id="103" name="오각형 102"/>
          <p:cNvSpPr>
            <a:spLocks noChangeArrowheads="1"/>
          </p:cNvSpPr>
          <p:nvPr/>
        </p:nvSpPr>
        <p:spPr bwMode="auto">
          <a:xfrm rot="10800000" flipV="1">
            <a:off x="808038" y="3294408"/>
            <a:ext cx="1374775" cy="319088"/>
          </a:xfrm>
          <a:prstGeom prst="homePlate">
            <a:avLst>
              <a:gd name="adj" fmla="val 0"/>
            </a:avLst>
          </a:prstGeom>
          <a:noFill/>
          <a:ln w="19050" algn="ctr">
            <a:solidFill>
              <a:schemeClr val="tx1"/>
            </a:solidFill>
            <a:round/>
            <a:headEnd/>
            <a:tailEnd/>
          </a:ln>
          <a:effectLst/>
        </p:spPr>
        <p:txBody>
          <a:bodyPr wrap="none" lIns="36000" anchor="ctr"/>
          <a:lstStyle/>
          <a:p>
            <a:pPr algn="ctr"/>
            <a:r>
              <a:rPr lang="en-US" altLang="ko-KR" sz="1000" b="1">
                <a:ea typeface="굴림" charset="-127"/>
              </a:rPr>
              <a:t>Directory Manager</a:t>
            </a:r>
            <a:endParaRPr lang="ko-KR" altLang="en-US" sz="1000" b="1">
              <a:ea typeface="굴림" charset="-127"/>
            </a:endParaRPr>
          </a:p>
        </p:txBody>
      </p:sp>
      <p:sp>
        <p:nvSpPr>
          <p:cNvPr id="104" name="오른쪽 화살표 78"/>
          <p:cNvSpPr>
            <a:spLocks noChangeArrowheads="1"/>
          </p:cNvSpPr>
          <p:nvPr/>
        </p:nvSpPr>
        <p:spPr bwMode="auto">
          <a:xfrm flipH="1">
            <a:off x="806449" y="3938105"/>
            <a:ext cx="2825747" cy="314325"/>
          </a:xfrm>
          <a:prstGeom prst="rightArrow">
            <a:avLst>
              <a:gd name="adj1" fmla="val 87167"/>
              <a:gd name="adj2" fmla="val 0"/>
            </a:avLst>
          </a:prstGeom>
          <a:noFill/>
          <a:ln w="19050" algn="ctr">
            <a:solidFill>
              <a:schemeClr val="tx1"/>
            </a:solidFill>
            <a:round/>
            <a:headEnd/>
            <a:tailEnd/>
          </a:ln>
          <a:effectLst/>
        </p:spPr>
        <p:txBody>
          <a:bodyPr wrap="none" lIns="36000" anchor="ctr"/>
          <a:lstStyle/>
          <a:p>
            <a:pPr algn="ctr"/>
            <a:r>
              <a:rPr lang="en-US" altLang="ko-KR" sz="1000" b="1" dirty="0">
                <a:ea typeface="굴림" charset="-127"/>
              </a:rPr>
              <a:t>Contents Repository Manager</a:t>
            </a:r>
          </a:p>
        </p:txBody>
      </p:sp>
      <p:sp>
        <p:nvSpPr>
          <p:cNvPr id="105" name="직사각형 79"/>
          <p:cNvSpPr>
            <a:spLocks noChangeArrowheads="1"/>
          </p:cNvSpPr>
          <p:nvPr/>
        </p:nvSpPr>
        <p:spPr bwMode="auto">
          <a:xfrm>
            <a:off x="806450" y="3614325"/>
            <a:ext cx="2825746" cy="344486"/>
          </a:xfrm>
          <a:prstGeom prst="rect">
            <a:avLst/>
          </a:prstGeom>
          <a:noFill/>
          <a:ln w="19050" algn="ctr">
            <a:solidFill>
              <a:schemeClr val="tx1"/>
            </a:solidFill>
            <a:round/>
            <a:headEnd/>
            <a:tailEnd/>
          </a:ln>
          <a:effectLst/>
        </p:spPr>
        <p:txBody>
          <a:bodyPr wrap="none" lIns="36000" anchor="ctr"/>
          <a:lstStyle/>
          <a:p>
            <a:pPr algn="ctr"/>
            <a:r>
              <a:rPr lang="en-US" altLang="ko-KR" sz="1000" b="1" dirty="0">
                <a:ea typeface="굴림" charset="-127"/>
              </a:rPr>
              <a:t>Preference / </a:t>
            </a:r>
            <a:r>
              <a:rPr lang="en-US" altLang="ko-KR" sz="1000" b="1" dirty="0">
                <a:solidFill>
                  <a:srgbClr val="FF0000"/>
                </a:solidFill>
                <a:ea typeface="굴림" charset="-127"/>
              </a:rPr>
              <a:t>Policy Manager</a:t>
            </a:r>
            <a:endParaRPr lang="ko-KR" altLang="en-US" sz="1000" b="1" dirty="0">
              <a:solidFill>
                <a:srgbClr val="FF0000"/>
              </a:solidFill>
              <a:ea typeface="굴림" charset="-127"/>
            </a:endParaRPr>
          </a:p>
        </p:txBody>
      </p:sp>
      <p:sp>
        <p:nvSpPr>
          <p:cNvPr id="106" name="오각형 105"/>
          <p:cNvSpPr>
            <a:spLocks noChangeArrowheads="1"/>
          </p:cNvSpPr>
          <p:nvPr/>
        </p:nvSpPr>
        <p:spPr bwMode="auto">
          <a:xfrm rot="10800000" flipV="1">
            <a:off x="2181224" y="3294408"/>
            <a:ext cx="1436687" cy="319088"/>
          </a:xfrm>
          <a:prstGeom prst="homePlate">
            <a:avLst>
              <a:gd name="adj" fmla="val 0"/>
            </a:avLst>
          </a:prstGeom>
          <a:noFill/>
          <a:ln w="19050" algn="ctr">
            <a:solidFill>
              <a:schemeClr val="tx1"/>
            </a:solidFill>
            <a:round/>
            <a:headEnd/>
            <a:tailEnd/>
          </a:ln>
          <a:effectLst/>
        </p:spPr>
        <p:txBody>
          <a:bodyPr wrap="none" lIns="36000" anchor="ctr"/>
          <a:lstStyle/>
          <a:p>
            <a:pPr algn="ctr"/>
            <a:r>
              <a:rPr lang="en-US" altLang="ko-KR" sz="1000" b="1" dirty="0">
                <a:ea typeface="굴림" charset="-127"/>
              </a:rPr>
              <a:t> </a:t>
            </a:r>
            <a:r>
              <a:rPr lang="en-US" altLang="ko-KR" sz="1000" b="1" dirty="0">
                <a:solidFill>
                  <a:srgbClr val="FF0000"/>
                </a:solidFill>
                <a:ea typeface="굴림" charset="-127"/>
              </a:rPr>
              <a:t>Contents </a:t>
            </a:r>
          </a:p>
          <a:p>
            <a:pPr algn="ctr"/>
            <a:r>
              <a:rPr lang="en-US" altLang="ko-KR" sz="1000" b="1" dirty="0">
                <a:solidFill>
                  <a:srgbClr val="FF0000"/>
                </a:solidFill>
                <a:ea typeface="굴림" charset="-127"/>
              </a:rPr>
              <a:t>Categorizer</a:t>
            </a:r>
            <a:endParaRPr lang="ko-KR" altLang="en-US" sz="1000" b="1" dirty="0">
              <a:solidFill>
                <a:srgbClr val="FF0000"/>
              </a:solidFill>
              <a:ea typeface="굴림" charset="-127"/>
            </a:endParaRPr>
          </a:p>
        </p:txBody>
      </p:sp>
      <p:sp>
        <p:nvSpPr>
          <p:cNvPr id="107" name="직사각형 81"/>
          <p:cNvSpPr>
            <a:spLocks noChangeArrowheads="1"/>
          </p:cNvSpPr>
          <p:nvPr/>
        </p:nvSpPr>
        <p:spPr bwMode="auto">
          <a:xfrm>
            <a:off x="2176462" y="2987674"/>
            <a:ext cx="1444625" cy="306734"/>
          </a:xfrm>
          <a:prstGeom prst="rect">
            <a:avLst/>
          </a:prstGeom>
          <a:noFill/>
          <a:ln w="19050" algn="ctr">
            <a:solidFill>
              <a:schemeClr val="tx1"/>
            </a:solidFill>
            <a:round/>
            <a:headEnd/>
            <a:tailEnd/>
          </a:ln>
          <a:effectLst/>
        </p:spPr>
        <p:txBody>
          <a:bodyPr wrap="none" lIns="36000" anchor="ctr"/>
          <a:lstStyle/>
          <a:p>
            <a:pPr algn="ctr"/>
            <a:r>
              <a:rPr lang="en-US" altLang="ko-KR" sz="1000" b="1" dirty="0">
                <a:solidFill>
                  <a:srgbClr val="FF0000"/>
                </a:solidFill>
                <a:ea typeface="굴림" charset="-127"/>
              </a:rPr>
              <a:t>Contents Community </a:t>
            </a:r>
          </a:p>
          <a:p>
            <a:pPr algn="ctr"/>
            <a:r>
              <a:rPr lang="en-US" altLang="ko-KR" sz="1000" b="1" dirty="0">
                <a:solidFill>
                  <a:srgbClr val="FF0000"/>
                </a:solidFill>
                <a:ea typeface="굴림" charset="-127"/>
              </a:rPr>
              <a:t>Manager</a:t>
            </a:r>
            <a:endParaRPr lang="ko-KR" altLang="en-US" sz="1000" b="1" dirty="0">
              <a:solidFill>
                <a:srgbClr val="FF0000"/>
              </a:solidFill>
              <a:ea typeface="굴림" charset="-127"/>
            </a:endParaRPr>
          </a:p>
        </p:txBody>
      </p:sp>
      <p:grpSp>
        <p:nvGrpSpPr>
          <p:cNvPr id="9231" name="그룹 107"/>
          <p:cNvGrpSpPr>
            <a:grpSpLocks/>
          </p:cNvGrpSpPr>
          <p:nvPr/>
        </p:nvGrpSpPr>
        <p:grpSpPr bwMode="auto">
          <a:xfrm>
            <a:off x="935036" y="4392614"/>
            <a:ext cx="2667000" cy="591837"/>
            <a:chOff x="1150260" y="3970680"/>
            <a:chExt cx="2426064" cy="781665"/>
          </a:xfrm>
        </p:grpSpPr>
        <p:sp>
          <p:nvSpPr>
            <p:cNvPr id="115" name="순서도: 자기 디스크 86"/>
            <p:cNvSpPr>
              <a:spLocks noChangeArrowheads="1"/>
            </p:cNvSpPr>
            <p:nvPr/>
          </p:nvSpPr>
          <p:spPr bwMode="auto">
            <a:xfrm>
              <a:off x="1150260" y="3970680"/>
              <a:ext cx="1077288" cy="685612"/>
            </a:xfrm>
            <a:prstGeom prst="flowChartMagneticDisk">
              <a:avLst/>
            </a:prstGeom>
            <a:noFill/>
            <a:ln w="9525">
              <a:solidFill>
                <a:schemeClr val="tx1"/>
              </a:solidFill>
              <a:round/>
              <a:headEnd/>
              <a:tailEnd/>
            </a:ln>
            <a:effectLst/>
          </p:spPr>
          <p:txBody>
            <a:bodyPr wrap="none" anchor="ctr"/>
            <a:lstStyle/>
            <a:p>
              <a:pPr marL="533400" indent="-533400" eaLnBrk="1" hangingPunct="1">
                <a:lnSpc>
                  <a:spcPct val="100000"/>
                </a:lnSpc>
                <a:buClr>
                  <a:srgbClr val="000000"/>
                </a:buClr>
                <a:buSzPct val="85000"/>
                <a:buFont typeface="Wingdings" pitchFamily="2" charset="2"/>
                <a:buNone/>
              </a:pPr>
              <a:endParaRPr lang="ko-KR" altLang="en-US" sz="1800">
                <a:solidFill>
                  <a:srgbClr val="000000"/>
                </a:solidFill>
                <a:ea typeface="굴림" charset="-127"/>
              </a:endParaRPr>
            </a:p>
          </p:txBody>
        </p:sp>
        <p:sp>
          <p:nvSpPr>
            <p:cNvPr id="110" name="TextBox 109"/>
            <p:cNvSpPr txBox="1"/>
            <p:nvPr/>
          </p:nvSpPr>
          <p:spPr>
            <a:xfrm>
              <a:off x="1388225" y="4123734"/>
              <a:ext cx="631687" cy="609741"/>
            </a:xfrm>
            <a:prstGeom prst="rect">
              <a:avLst/>
            </a:prstGeom>
            <a:noFill/>
          </p:spPr>
          <p:txBody>
            <a:bodyPr wrap="none">
              <a:spAutoFit/>
            </a:bodyPr>
            <a:lstStyle/>
            <a:p>
              <a:pPr algn="ctr" eaLnBrk="1" fontAlgn="auto" hangingPunct="1">
                <a:lnSpc>
                  <a:spcPct val="100000"/>
                </a:lnSpc>
                <a:spcBef>
                  <a:spcPts val="0"/>
                </a:spcBef>
                <a:spcAft>
                  <a:spcPts val="0"/>
                </a:spcAft>
                <a:defRPr/>
              </a:pPr>
              <a:r>
                <a:rPr lang="en-US" altLang="ko-KR" sz="1200" b="1" kern="0" dirty="0">
                  <a:effectLst>
                    <a:outerShdw blurRad="38100" dist="38100" dir="2700000" algn="tl">
                      <a:srgbClr val="000000">
                        <a:alpha val="43137"/>
                      </a:srgbClr>
                    </a:outerShdw>
                  </a:effectLst>
                  <a:latin typeface="맑은 고딕" pitchFamily="50" charset="-127"/>
                  <a:ea typeface="맑은 고딕" pitchFamily="50" charset="-127"/>
                </a:rPr>
                <a:t>Media </a:t>
              </a:r>
            </a:p>
            <a:p>
              <a:pPr algn="ctr" eaLnBrk="1" fontAlgn="auto" hangingPunct="1">
                <a:lnSpc>
                  <a:spcPct val="100000"/>
                </a:lnSpc>
                <a:spcBef>
                  <a:spcPts val="0"/>
                </a:spcBef>
                <a:spcAft>
                  <a:spcPts val="0"/>
                </a:spcAft>
                <a:defRPr/>
              </a:pPr>
              <a:r>
                <a:rPr lang="en-US" altLang="ko-KR" sz="1200" b="1" kern="0" dirty="0">
                  <a:effectLst>
                    <a:outerShdw blurRad="38100" dist="38100" dir="2700000" algn="tl">
                      <a:srgbClr val="000000">
                        <a:alpha val="43137"/>
                      </a:srgbClr>
                    </a:outerShdw>
                  </a:effectLst>
                  <a:latin typeface="맑은 고딕" pitchFamily="50" charset="-127"/>
                  <a:ea typeface="맑은 고딕" pitchFamily="50" charset="-127"/>
                </a:rPr>
                <a:t>Index</a:t>
              </a:r>
              <a:endParaRPr lang="ko-KR" altLang="en-US" sz="1200" b="1" kern="0" dirty="0">
                <a:effectLst>
                  <a:outerShdw blurRad="38100" dist="38100" dir="2700000" algn="tl">
                    <a:srgbClr val="000000">
                      <a:alpha val="43137"/>
                    </a:srgbClr>
                  </a:outerShdw>
                </a:effectLst>
                <a:latin typeface="맑은 고딕" pitchFamily="50" charset="-127"/>
                <a:ea typeface="맑은 고딕" pitchFamily="50" charset="-127"/>
              </a:endParaRPr>
            </a:p>
          </p:txBody>
        </p:sp>
        <p:sp>
          <p:nvSpPr>
            <p:cNvPr id="113" name="순서도: 자기 디스크 86"/>
            <p:cNvSpPr>
              <a:spLocks noChangeArrowheads="1"/>
            </p:cNvSpPr>
            <p:nvPr/>
          </p:nvSpPr>
          <p:spPr bwMode="auto">
            <a:xfrm>
              <a:off x="2499036" y="3989548"/>
              <a:ext cx="1077288" cy="685613"/>
            </a:xfrm>
            <a:prstGeom prst="flowChartMagneticDisk">
              <a:avLst/>
            </a:prstGeom>
            <a:noFill/>
            <a:ln w="9525">
              <a:solidFill>
                <a:schemeClr val="tx1"/>
              </a:solidFill>
              <a:round/>
              <a:headEnd/>
              <a:tailEnd/>
            </a:ln>
            <a:effectLst/>
          </p:spPr>
          <p:txBody>
            <a:bodyPr wrap="none" anchor="ctr"/>
            <a:lstStyle/>
            <a:p>
              <a:pPr marL="533400" indent="-533400">
                <a:buClr>
                  <a:srgbClr val="000000"/>
                </a:buClr>
                <a:buSzPct val="85000"/>
                <a:buFont typeface="Wingdings" pitchFamily="2" charset="2"/>
                <a:buNone/>
              </a:pPr>
              <a:endParaRPr lang="ko-KR" altLang="en-US" sz="1800">
                <a:solidFill>
                  <a:srgbClr val="000000"/>
                </a:solidFill>
                <a:ea typeface="굴림" charset="-127"/>
              </a:endParaRPr>
            </a:p>
          </p:txBody>
        </p:sp>
        <p:sp>
          <p:nvSpPr>
            <p:cNvPr id="112" name="TextBox 111"/>
            <p:cNvSpPr txBox="1"/>
            <p:nvPr/>
          </p:nvSpPr>
          <p:spPr>
            <a:xfrm>
              <a:off x="2672111" y="4142604"/>
              <a:ext cx="761467" cy="609741"/>
            </a:xfrm>
            <a:prstGeom prst="rect">
              <a:avLst/>
            </a:prstGeom>
            <a:noFill/>
          </p:spPr>
          <p:txBody>
            <a:bodyPr wrap="none">
              <a:spAutoFit/>
            </a:bodyPr>
            <a:lstStyle>
              <a:defPPr>
                <a:defRPr lang="en-US"/>
              </a:defPPr>
              <a:lvl1pPr algn="ctr" eaLnBrk="1" fontAlgn="auto" hangingPunct="1">
                <a:lnSpc>
                  <a:spcPct val="100000"/>
                </a:lnSpc>
                <a:spcBef>
                  <a:spcPts val="0"/>
                </a:spcBef>
                <a:spcAft>
                  <a:spcPts val="0"/>
                </a:spcAft>
                <a:defRPr sz="1200" b="1" kern="0">
                  <a:effectLst>
                    <a:outerShdw blurRad="38100" dist="38100" dir="2700000" algn="tl">
                      <a:srgbClr val="000000">
                        <a:alpha val="43137"/>
                      </a:srgbClr>
                    </a:outerShdw>
                  </a:effectLst>
                  <a:latin typeface="맑은 고딕" pitchFamily="50" charset="-127"/>
                  <a:ea typeface="맑은 고딕" pitchFamily="50" charset="-127"/>
                </a:defRPr>
              </a:lvl1pPr>
            </a:lstStyle>
            <a:p>
              <a:r>
                <a:rPr lang="en-US" altLang="ko-KR" dirty="0"/>
                <a:t>User </a:t>
              </a:r>
            </a:p>
            <a:p>
              <a:r>
                <a:rPr lang="en-US" altLang="ko-KR" dirty="0"/>
                <a:t>Contents</a:t>
              </a:r>
              <a:endParaRPr lang="ko-KR" altLang="en-US" dirty="0"/>
            </a:p>
          </p:txBody>
        </p:sp>
      </p:grpSp>
      <p:sp>
        <p:nvSpPr>
          <p:cNvPr id="117" name="직사각형 3"/>
          <p:cNvSpPr>
            <a:spLocks noChangeArrowheads="1"/>
          </p:cNvSpPr>
          <p:nvPr/>
        </p:nvSpPr>
        <p:spPr bwMode="auto">
          <a:xfrm>
            <a:off x="784225" y="1804988"/>
            <a:ext cx="2836863" cy="781050"/>
          </a:xfrm>
          <a:prstGeom prst="rect">
            <a:avLst/>
          </a:prstGeom>
          <a:noFill/>
          <a:ln w="9525" algn="ctr">
            <a:solidFill>
              <a:schemeClr val="tx1"/>
            </a:solidFill>
            <a:round/>
            <a:headEnd/>
            <a:tailEnd/>
          </a:ln>
        </p:spPr>
        <p:txBody>
          <a:bodyPr/>
          <a:lstStyle/>
          <a:p>
            <a:pPr eaLnBrk="1" hangingPunct="1">
              <a:lnSpc>
                <a:spcPct val="100000"/>
              </a:lnSpc>
            </a:pPr>
            <a:endParaRPr lang="ko-KR" altLang="en-US" sz="1000" b="1">
              <a:solidFill>
                <a:srgbClr val="000000"/>
              </a:solidFill>
              <a:ea typeface="굴림" charset="-127"/>
            </a:endParaRPr>
          </a:p>
        </p:txBody>
      </p:sp>
      <p:sp>
        <p:nvSpPr>
          <p:cNvPr id="121" name="TextBox 120"/>
          <p:cNvSpPr txBox="1"/>
          <p:nvPr/>
        </p:nvSpPr>
        <p:spPr>
          <a:xfrm>
            <a:off x="1779814" y="2095068"/>
            <a:ext cx="740908" cy="400110"/>
          </a:xfrm>
          <a:prstGeom prst="rect">
            <a:avLst/>
          </a:prstGeom>
          <a:noFill/>
          <a:ln>
            <a:solidFill>
              <a:schemeClr val="tx1"/>
            </a:solidFill>
          </a:ln>
        </p:spPr>
        <p:txBody>
          <a:bodyPr wrap="none">
            <a:spAutoFit/>
          </a:bodyPr>
          <a:lstStyle>
            <a:defPPr>
              <a:defRPr lang="en-US"/>
            </a:defPPr>
            <a:lvl1pPr algn="ctr" eaLnBrk="1" hangingPunct="1">
              <a:lnSpc>
                <a:spcPct val="100000"/>
              </a:lnSpc>
              <a:defRPr sz="1000" b="1">
                <a:ea typeface="굴림" charset="-127"/>
              </a:defRPr>
            </a:lvl1pPr>
            <a:lvl2pPr marL="742950" indent="-285750"/>
            <a:lvl3pPr marL="1143000" indent="-228600"/>
            <a:lvl4pPr marL="1600200" indent="-228600"/>
            <a:lvl5pPr marL="2057400" indent="-228600"/>
            <a:lvl6pPr marL="2514600" indent="-228600" eaLnBrk="0" fontAlgn="base" hangingPunct="0">
              <a:lnSpc>
                <a:spcPct val="90000"/>
              </a:lnSpc>
              <a:spcBef>
                <a:spcPct val="0"/>
              </a:spcBef>
              <a:spcAft>
                <a:spcPct val="0"/>
              </a:spcAft>
            </a:lvl6pPr>
            <a:lvl7pPr marL="2971800" indent="-228600" eaLnBrk="0" fontAlgn="base" hangingPunct="0">
              <a:lnSpc>
                <a:spcPct val="90000"/>
              </a:lnSpc>
              <a:spcBef>
                <a:spcPct val="0"/>
              </a:spcBef>
              <a:spcAft>
                <a:spcPct val="0"/>
              </a:spcAft>
            </a:lvl7pPr>
            <a:lvl8pPr marL="3429000" indent="-228600" eaLnBrk="0" fontAlgn="base" hangingPunct="0">
              <a:lnSpc>
                <a:spcPct val="90000"/>
              </a:lnSpc>
              <a:spcBef>
                <a:spcPct val="0"/>
              </a:spcBef>
              <a:spcAft>
                <a:spcPct val="0"/>
              </a:spcAft>
            </a:lvl8pPr>
            <a:lvl9pPr marL="3886200" indent="-228600" eaLnBrk="0" fontAlgn="base" hangingPunct="0">
              <a:lnSpc>
                <a:spcPct val="90000"/>
              </a:lnSpc>
              <a:spcBef>
                <a:spcPct val="0"/>
              </a:spcBef>
              <a:spcAft>
                <a:spcPct val="0"/>
              </a:spcAft>
            </a:lvl9pPr>
          </a:lstStyle>
          <a:p>
            <a:r>
              <a:rPr lang="en-US" altLang="ko-KR" dirty="0"/>
              <a:t>Contents</a:t>
            </a:r>
          </a:p>
          <a:p>
            <a:r>
              <a:rPr lang="en-US" altLang="ko-KR" dirty="0"/>
              <a:t>Sharing</a:t>
            </a:r>
            <a:endParaRPr lang="ko-KR" altLang="en-US" dirty="0"/>
          </a:p>
        </p:txBody>
      </p:sp>
      <p:sp>
        <p:nvSpPr>
          <p:cNvPr id="122" name="TextBox 121"/>
          <p:cNvSpPr txBox="1"/>
          <p:nvPr/>
        </p:nvSpPr>
        <p:spPr>
          <a:xfrm>
            <a:off x="2579995" y="2092325"/>
            <a:ext cx="888385" cy="400110"/>
          </a:xfrm>
          <a:prstGeom prst="rect">
            <a:avLst/>
          </a:prstGeom>
          <a:noFill/>
          <a:ln>
            <a:solidFill>
              <a:schemeClr val="tx1"/>
            </a:solidFill>
          </a:ln>
        </p:spPr>
        <p:txBody>
          <a:bodyPr wrap="none">
            <a:spAutoFit/>
          </a:bodyPr>
          <a:lstStyle>
            <a:defPPr>
              <a:defRPr lang="en-US"/>
            </a:defPPr>
            <a:lvl1pPr algn="ctr" eaLnBrk="1" hangingPunct="1">
              <a:lnSpc>
                <a:spcPct val="100000"/>
              </a:lnSpc>
              <a:defRPr sz="1000" b="1">
                <a:ea typeface="굴림" charset="-127"/>
              </a:defRPr>
            </a:lvl1pPr>
            <a:lvl2pPr marL="742950" indent="-285750"/>
            <a:lvl3pPr marL="1143000" indent="-228600"/>
            <a:lvl4pPr marL="1600200" indent="-228600"/>
            <a:lvl5pPr marL="2057400" indent="-228600"/>
            <a:lvl6pPr marL="2514600" indent="-228600" eaLnBrk="0" fontAlgn="base" hangingPunct="0">
              <a:lnSpc>
                <a:spcPct val="90000"/>
              </a:lnSpc>
              <a:spcBef>
                <a:spcPct val="0"/>
              </a:spcBef>
              <a:spcAft>
                <a:spcPct val="0"/>
              </a:spcAft>
            </a:lvl6pPr>
            <a:lvl7pPr marL="2971800" indent="-228600" eaLnBrk="0" fontAlgn="base" hangingPunct="0">
              <a:lnSpc>
                <a:spcPct val="90000"/>
              </a:lnSpc>
              <a:spcBef>
                <a:spcPct val="0"/>
              </a:spcBef>
              <a:spcAft>
                <a:spcPct val="0"/>
              </a:spcAft>
            </a:lvl7pPr>
            <a:lvl8pPr marL="3429000" indent="-228600" eaLnBrk="0" fontAlgn="base" hangingPunct="0">
              <a:lnSpc>
                <a:spcPct val="90000"/>
              </a:lnSpc>
              <a:spcBef>
                <a:spcPct val="0"/>
              </a:spcBef>
              <a:spcAft>
                <a:spcPct val="0"/>
              </a:spcAft>
            </a:lvl8pPr>
            <a:lvl9pPr marL="3886200" indent="-228600" eaLnBrk="0" fontAlgn="base" hangingPunct="0">
              <a:lnSpc>
                <a:spcPct val="90000"/>
              </a:lnSpc>
              <a:spcBef>
                <a:spcPct val="0"/>
              </a:spcBef>
              <a:spcAft>
                <a:spcPct val="0"/>
              </a:spcAft>
            </a:lvl9pPr>
          </a:lstStyle>
          <a:p>
            <a:r>
              <a:rPr lang="en-US" altLang="ko-KR" dirty="0"/>
              <a:t>Contents</a:t>
            </a:r>
          </a:p>
          <a:p>
            <a:r>
              <a:rPr lang="en-US" altLang="ko-KR" dirty="0"/>
              <a:t>Registering</a:t>
            </a:r>
            <a:endParaRPr lang="ko-KR" altLang="en-US" dirty="0"/>
          </a:p>
        </p:txBody>
      </p:sp>
      <p:sp>
        <p:nvSpPr>
          <p:cNvPr id="123" name="TextBox 10"/>
          <p:cNvSpPr txBox="1">
            <a:spLocks noChangeArrowheads="1"/>
          </p:cNvSpPr>
          <p:nvPr/>
        </p:nvSpPr>
        <p:spPr bwMode="auto">
          <a:xfrm>
            <a:off x="798513" y="1790700"/>
            <a:ext cx="2444750" cy="246063"/>
          </a:xfrm>
          <a:prstGeom prst="rect">
            <a:avLst/>
          </a:prstGeom>
          <a:noFill/>
          <a:ln w="9525">
            <a:noFill/>
            <a:miter lim="800000"/>
            <a:headEnd/>
            <a:tailEnd/>
          </a:ln>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eaLnBrk="1" hangingPunct="1">
              <a:lnSpc>
                <a:spcPct val="100000"/>
              </a:lnSpc>
            </a:pPr>
            <a:r>
              <a:rPr lang="en-US" altLang="ko-KR" sz="1000" b="1" dirty="0">
                <a:solidFill>
                  <a:srgbClr val="000000"/>
                </a:solidFill>
                <a:ea typeface="굴림" charset="-127"/>
              </a:rPr>
              <a:t>Distributed Contents Sharing Service</a:t>
            </a:r>
            <a:endParaRPr lang="ko-KR" altLang="en-US" sz="1000" b="1" dirty="0">
              <a:solidFill>
                <a:srgbClr val="000000"/>
              </a:solidFill>
              <a:ea typeface="굴림" charset="-127"/>
            </a:endParaRPr>
          </a:p>
        </p:txBody>
      </p:sp>
      <p:sp>
        <p:nvSpPr>
          <p:cNvPr id="124" name="TextBox 123"/>
          <p:cNvSpPr txBox="1"/>
          <p:nvPr/>
        </p:nvSpPr>
        <p:spPr>
          <a:xfrm>
            <a:off x="905602" y="2092325"/>
            <a:ext cx="801823" cy="400110"/>
          </a:xfrm>
          <a:prstGeom prst="rect">
            <a:avLst/>
          </a:prstGeom>
          <a:noFill/>
          <a:ln>
            <a:solidFill>
              <a:schemeClr val="tx1"/>
            </a:solidFill>
          </a:ln>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eaLnBrk="1" hangingPunct="1">
              <a:lnSpc>
                <a:spcPct val="100000"/>
              </a:lnSpc>
            </a:pPr>
            <a:r>
              <a:rPr lang="en-US" altLang="ko-KR" sz="1000" b="1" dirty="0">
                <a:ea typeface="굴림" charset="-127"/>
              </a:rPr>
              <a:t>Contents</a:t>
            </a:r>
          </a:p>
          <a:p>
            <a:pPr algn="ctr" eaLnBrk="1" hangingPunct="1">
              <a:lnSpc>
                <a:spcPct val="100000"/>
              </a:lnSpc>
            </a:pPr>
            <a:r>
              <a:rPr lang="en-US" altLang="ko-KR" sz="1000" b="1" dirty="0">
                <a:ea typeface="굴림" charset="-127"/>
              </a:rPr>
              <a:t>Searching</a:t>
            </a:r>
            <a:endParaRPr lang="ko-KR" altLang="en-US" sz="1000" b="1" dirty="0">
              <a:ea typeface="굴림" charset="-127"/>
            </a:endParaRPr>
          </a:p>
        </p:txBody>
      </p:sp>
      <p:cxnSp>
        <p:nvCxnSpPr>
          <p:cNvPr id="9240" name="꺾인 연결선 124"/>
          <p:cNvCxnSpPr>
            <a:cxnSpLocks noChangeShapeType="1"/>
            <a:stCxn id="104" idx="3"/>
          </p:cNvCxnSpPr>
          <p:nvPr/>
        </p:nvCxnSpPr>
        <p:spPr bwMode="auto">
          <a:xfrm rot="10800000" flipV="1">
            <a:off x="401637" y="4095268"/>
            <a:ext cx="404812" cy="1236662"/>
          </a:xfrm>
          <a:prstGeom prst="bentConnector2">
            <a:avLst/>
          </a:prstGeom>
          <a:noFill/>
          <a:ln w="41275" cmpd="sng" algn="ctr">
            <a:solidFill>
              <a:schemeClr val="tx1"/>
            </a:solidFill>
            <a:prstDash val="sysDot"/>
            <a:round/>
            <a:headEnd/>
            <a:tailEnd type="triangle" w="med" len="med"/>
          </a:ln>
          <a:extLst>
            <a:ext uri="{909E8E84-426E-40DD-AFC4-6F175D3DCCD1}">
              <a14:hiddenFill xmlns:a14="http://schemas.microsoft.com/office/drawing/2010/main">
                <a:noFill/>
              </a14:hiddenFill>
            </a:ext>
          </a:extLst>
        </p:spPr>
      </p:cxnSp>
      <p:cxnSp>
        <p:nvCxnSpPr>
          <p:cNvPr id="9241" name="꺾인 연결선 125"/>
          <p:cNvCxnSpPr>
            <a:cxnSpLocks noChangeShapeType="1"/>
            <a:stCxn id="103" idx="3"/>
          </p:cNvCxnSpPr>
          <p:nvPr/>
        </p:nvCxnSpPr>
        <p:spPr bwMode="auto">
          <a:xfrm rot="10800000" flipV="1">
            <a:off x="401638" y="3453952"/>
            <a:ext cx="406401" cy="1875012"/>
          </a:xfrm>
          <a:prstGeom prst="bentConnector2">
            <a:avLst/>
          </a:prstGeom>
          <a:noFill/>
          <a:ln w="41275" cmpd="sng" algn="ctr">
            <a:solidFill>
              <a:schemeClr val="tx1"/>
            </a:solidFill>
            <a:prstDash val="sysDot"/>
            <a:round/>
            <a:headEnd/>
            <a:tailEnd type="triangle" w="med" len="med"/>
          </a:ln>
          <a:extLst>
            <a:ext uri="{909E8E84-426E-40DD-AFC4-6F175D3DCCD1}">
              <a14:hiddenFill xmlns:a14="http://schemas.microsoft.com/office/drawing/2010/main">
                <a:noFill/>
              </a14:hiddenFill>
            </a:ext>
          </a:extLst>
        </p:spPr>
      </p:cxnSp>
      <p:sp>
        <p:nvSpPr>
          <p:cNvPr id="127" name="직사각형 126"/>
          <p:cNvSpPr/>
          <p:nvPr/>
        </p:nvSpPr>
        <p:spPr>
          <a:xfrm>
            <a:off x="6529388" y="4110038"/>
            <a:ext cx="585787" cy="942975"/>
          </a:xfrm>
          <a:prstGeom prst="rect">
            <a:avLst/>
          </a:prstGeom>
          <a:solidFill>
            <a:srgbClr val="8064A2">
              <a:lumMod val="40000"/>
              <a:lumOff val="60000"/>
              <a:alpha val="33000"/>
            </a:srgbClr>
          </a:solidFill>
          <a:ln w="15875" cap="flat" cmpd="sng" algn="ctr">
            <a:solidFill>
              <a:srgbClr val="4F81BD">
                <a:shade val="50000"/>
              </a:srgbClr>
            </a:solidFill>
            <a:prstDash val="solid"/>
          </a:ln>
          <a:effectLst/>
        </p:spPr>
        <p:txBody>
          <a:bodyPr anchor="ctr"/>
          <a:lstStyle/>
          <a:p>
            <a:pPr algn="ctr" eaLnBrk="1" fontAlgn="auto" hangingPunct="1">
              <a:lnSpc>
                <a:spcPct val="100000"/>
              </a:lnSpc>
              <a:spcBef>
                <a:spcPts val="0"/>
              </a:spcBef>
              <a:spcAft>
                <a:spcPts val="0"/>
              </a:spcAft>
              <a:defRPr/>
            </a:pPr>
            <a:endParaRPr lang="ko-KR" altLang="en-US" sz="1800" kern="0">
              <a:solidFill>
                <a:sysClr val="window" lastClr="FFFFFF"/>
              </a:solidFill>
              <a:latin typeface="맑은 고딕"/>
              <a:ea typeface="맑은 고딕"/>
            </a:endParaRPr>
          </a:p>
        </p:txBody>
      </p:sp>
      <p:cxnSp>
        <p:nvCxnSpPr>
          <p:cNvPr id="9243" name="꺾인 연결선 127"/>
          <p:cNvCxnSpPr>
            <a:cxnSpLocks noChangeShapeType="1"/>
            <a:stCxn id="105" idx="3"/>
          </p:cNvCxnSpPr>
          <p:nvPr/>
        </p:nvCxnSpPr>
        <p:spPr bwMode="auto">
          <a:xfrm>
            <a:off x="3632196" y="3786568"/>
            <a:ext cx="2897192" cy="819942"/>
          </a:xfrm>
          <a:prstGeom prst="bentConnector3">
            <a:avLst>
              <a:gd name="adj1" fmla="val 54931"/>
            </a:avLst>
          </a:prstGeom>
          <a:noFill/>
          <a:ln w="41275" cmpd="sng" algn="ctr">
            <a:solidFill>
              <a:schemeClr val="tx1"/>
            </a:solidFill>
            <a:prstDash val="sysDot"/>
            <a:round/>
            <a:headEnd/>
            <a:tailEnd type="triangle" w="med" len="med"/>
          </a:ln>
          <a:extLst>
            <a:ext uri="{909E8E84-426E-40DD-AFC4-6F175D3DCCD1}">
              <a14:hiddenFill xmlns:a14="http://schemas.microsoft.com/office/drawing/2010/main">
                <a:noFill/>
              </a14:hiddenFill>
            </a:ext>
          </a:extLst>
        </p:spPr>
      </p:cxnSp>
      <p:cxnSp>
        <p:nvCxnSpPr>
          <p:cNvPr id="9244" name="직선 화살표 연결선 128"/>
          <p:cNvCxnSpPr>
            <a:cxnSpLocks noChangeShapeType="1"/>
          </p:cNvCxnSpPr>
          <p:nvPr/>
        </p:nvCxnSpPr>
        <p:spPr bwMode="auto">
          <a:xfrm flipV="1">
            <a:off x="3594100" y="2201863"/>
            <a:ext cx="866775" cy="7937"/>
          </a:xfrm>
          <a:prstGeom prst="straightConnector1">
            <a:avLst/>
          </a:prstGeom>
          <a:noFill/>
          <a:ln w="41275" cmpd="sng" algn="ctr">
            <a:solidFill>
              <a:schemeClr val="tx1"/>
            </a:solidFill>
            <a:prstDash val="sysDot"/>
            <a:round/>
            <a:headEnd/>
            <a:tailEnd type="triangle" w="med" len="med"/>
          </a:ln>
          <a:extLst>
            <a:ext uri="{909E8E84-426E-40DD-AFC4-6F175D3DCCD1}">
              <a14:hiddenFill xmlns:a14="http://schemas.microsoft.com/office/drawing/2010/main">
                <a:noFill/>
              </a14:hiddenFill>
            </a:ext>
          </a:extLst>
        </p:spPr>
      </p:cxnSp>
      <p:pic>
        <p:nvPicPr>
          <p:cNvPr id="924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4888" y="1484313"/>
            <a:ext cx="2886075" cy="2219325"/>
          </a:xfrm>
          <a:prstGeom prst="rect">
            <a:avLst/>
          </a:prstGeom>
          <a:noFill/>
          <a:ln w="28575">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246" name="직선 화살표 연결선 130"/>
          <p:cNvCxnSpPr>
            <a:cxnSpLocks noChangeShapeType="1"/>
          </p:cNvCxnSpPr>
          <p:nvPr/>
        </p:nvCxnSpPr>
        <p:spPr bwMode="auto">
          <a:xfrm>
            <a:off x="3622675" y="2754313"/>
            <a:ext cx="2459038" cy="0"/>
          </a:xfrm>
          <a:prstGeom prst="straightConnector1">
            <a:avLst/>
          </a:prstGeom>
          <a:noFill/>
          <a:ln w="41275" cmpd="sng" algn="ctr">
            <a:solidFill>
              <a:schemeClr val="tx1"/>
            </a:solidFill>
            <a:prstDash val="sysDot"/>
            <a:round/>
            <a:headEnd/>
            <a:tailEnd type="triangle" w="med" len="med"/>
          </a:ln>
          <a:extLst>
            <a:ext uri="{909E8E84-426E-40DD-AFC4-6F175D3DCCD1}">
              <a14:hiddenFill xmlns:a14="http://schemas.microsoft.com/office/drawing/2010/main">
                <a:noFill/>
              </a14:hiddenFill>
            </a:ext>
          </a:extLst>
        </p:spPr>
      </p:cxnSp>
      <p:cxnSp>
        <p:nvCxnSpPr>
          <p:cNvPr id="9247" name="꺾인 연결선 131"/>
          <p:cNvCxnSpPr>
            <a:cxnSpLocks noChangeShapeType="1"/>
          </p:cNvCxnSpPr>
          <p:nvPr/>
        </p:nvCxnSpPr>
        <p:spPr bwMode="auto">
          <a:xfrm flipV="1">
            <a:off x="3630613" y="2754313"/>
            <a:ext cx="2451100" cy="333376"/>
          </a:xfrm>
          <a:prstGeom prst="bentConnector3">
            <a:avLst>
              <a:gd name="adj1" fmla="val 18135"/>
            </a:avLst>
          </a:prstGeom>
          <a:noFill/>
          <a:ln w="41275" cmpd="sng" algn="ctr">
            <a:solidFill>
              <a:schemeClr val="tx1"/>
            </a:solidFill>
            <a:prstDash val="sysDot"/>
            <a:round/>
            <a:headEnd/>
            <a:tailEnd type="triangle" w="med" len="med"/>
          </a:ln>
          <a:extLst>
            <a:ext uri="{909E8E84-426E-40DD-AFC4-6F175D3DCCD1}">
              <a14:hiddenFill xmlns:a14="http://schemas.microsoft.com/office/drawing/2010/main">
                <a:noFill/>
              </a14:hiddenFill>
            </a:ext>
          </a:extLst>
        </p:spPr>
      </p:cxnSp>
      <p:sp>
        <p:nvSpPr>
          <p:cNvPr id="9248" name="TextBox 132"/>
          <p:cNvSpPr txBox="1">
            <a:spLocks noChangeArrowheads="1"/>
          </p:cNvSpPr>
          <p:nvPr/>
        </p:nvSpPr>
        <p:spPr bwMode="auto">
          <a:xfrm>
            <a:off x="3817937" y="3816350"/>
            <a:ext cx="147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000" dirty="0">
                <a:latin typeface="HY헤드라인M" pitchFamily="18" charset="-127"/>
                <a:ea typeface="HY헤드라인M" pitchFamily="18" charset="-127"/>
              </a:rPr>
              <a:t>User Preference &amp; Content Sharing Lever Management</a:t>
            </a:r>
          </a:p>
          <a:p>
            <a:pPr algn="ctr"/>
            <a:r>
              <a:rPr lang="en-US" altLang="ko-KR" sz="1000" dirty="0">
                <a:latin typeface="HY헤드라인M" pitchFamily="18" charset="-127"/>
                <a:ea typeface="HY헤드라인M" pitchFamily="18" charset="-127"/>
              </a:rPr>
              <a:t>(All/Community/SNS)</a:t>
            </a:r>
            <a:endParaRPr lang="ko-KR" altLang="en-US" sz="1000" dirty="0">
              <a:latin typeface="HY헤드라인M" pitchFamily="18" charset="-127"/>
              <a:ea typeface="HY헤드라인M" pitchFamily="18" charset="-127"/>
            </a:endParaRPr>
          </a:p>
        </p:txBody>
      </p:sp>
      <p:sp>
        <p:nvSpPr>
          <p:cNvPr id="9249" name="TextBox 133"/>
          <p:cNvSpPr txBox="1">
            <a:spLocks noChangeArrowheads="1"/>
          </p:cNvSpPr>
          <p:nvPr/>
        </p:nvSpPr>
        <p:spPr bwMode="auto">
          <a:xfrm>
            <a:off x="4300537" y="2824163"/>
            <a:ext cx="15414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000" dirty="0">
                <a:latin typeface="HY헤드라인M" pitchFamily="18" charset="-127"/>
                <a:ea typeface="HY헤드라인M" pitchFamily="18" charset="-127"/>
              </a:rPr>
              <a:t>Content Search</a:t>
            </a:r>
            <a:endParaRPr lang="ko-KR" altLang="en-US" sz="1000" dirty="0">
              <a:latin typeface="HY헤드라인M" pitchFamily="18" charset="-127"/>
              <a:ea typeface="HY헤드라인M" pitchFamily="18" charset="-127"/>
            </a:endParaRPr>
          </a:p>
        </p:txBody>
      </p:sp>
      <p:grpSp>
        <p:nvGrpSpPr>
          <p:cNvPr id="9250" name="그룹 134"/>
          <p:cNvGrpSpPr>
            <a:grpSpLocks/>
          </p:cNvGrpSpPr>
          <p:nvPr/>
        </p:nvGrpSpPr>
        <p:grpSpPr bwMode="auto">
          <a:xfrm>
            <a:off x="273050" y="1101725"/>
            <a:ext cx="3754438" cy="733425"/>
            <a:chOff x="285720" y="1075469"/>
            <a:chExt cx="5072098" cy="733534"/>
          </a:xfrm>
        </p:grpSpPr>
        <p:sp>
          <p:nvSpPr>
            <p:cNvPr id="136" name="모서리가 둥근 직사각형 135"/>
            <p:cNvSpPr/>
            <p:nvPr/>
          </p:nvSpPr>
          <p:spPr bwMode="auto">
            <a:xfrm>
              <a:off x="285720" y="1089759"/>
              <a:ext cx="5072098" cy="385819"/>
            </a:xfrm>
            <a:prstGeom prst="roundRect">
              <a:avLst>
                <a:gd name="adj" fmla="val 50000"/>
              </a:avLst>
            </a:prstGeom>
            <a:gradFill>
              <a:gsLst>
                <a:gs pos="0">
                  <a:srgbClr val="002060"/>
                </a:gs>
                <a:gs pos="100000">
                  <a:srgbClr val="0070C0"/>
                </a:gs>
              </a:gsLst>
              <a:lin ang="5400000" scaled="0"/>
            </a:gradFill>
            <a:ln w="19050" algn="ctr">
              <a:solidFill>
                <a:sysClr val="window" lastClr="FFFFFF"/>
              </a:solidFill>
              <a:round/>
              <a:headEnd/>
              <a:tailEnd/>
            </a:ln>
            <a:effectLst>
              <a:outerShdw blurRad="50800" dist="38100" dir="5400000" algn="t" rotWithShape="0">
                <a:prstClr val="black">
                  <a:alpha val="40000"/>
                </a:prstClr>
              </a:outerShdw>
            </a:effectLst>
          </p:spPr>
          <p:txBody>
            <a:bodyPr anchor="ct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fontAlgn="auto">
                <a:lnSpc>
                  <a:spcPct val="100000"/>
                </a:lnSpc>
                <a:spcBef>
                  <a:spcPts val="0"/>
                </a:spcBef>
                <a:spcAft>
                  <a:spcPts val="0"/>
                </a:spcAft>
                <a:defRPr/>
              </a:pPr>
              <a:endParaRPr lang="ko-KR" altLang="en-US" sz="1400" b="1" dirty="0">
                <a:solidFill>
                  <a:prstClr val="black">
                    <a:lumMod val="95000"/>
                    <a:lumOff val="5000"/>
                  </a:prstClr>
                </a:solidFill>
                <a:latin typeface="맑은 고딕" pitchFamily="50" charset="-127"/>
                <a:ea typeface="맑은 고딕" pitchFamily="50" charset="-127"/>
              </a:endParaRPr>
            </a:p>
          </p:txBody>
        </p:sp>
        <p:sp>
          <p:nvSpPr>
            <p:cNvPr id="137" name="Rectangle 71"/>
            <p:cNvSpPr txBox="1">
              <a:spLocks noChangeArrowheads="1"/>
            </p:cNvSpPr>
            <p:nvPr/>
          </p:nvSpPr>
          <p:spPr>
            <a:xfrm>
              <a:off x="454034" y="1075469"/>
              <a:ext cx="4735470" cy="733534"/>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fontAlgn="auto">
                <a:lnSpc>
                  <a:spcPts val="2500"/>
                </a:lnSpc>
                <a:spcBef>
                  <a:spcPts val="0"/>
                </a:spcBef>
                <a:spcAft>
                  <a:spcPts val="0"/>
                </a:spcAft>
                <a:defRPr/>
              </a:pPr>
              <a:r>
                <a:rPr lang="en-US" altLang="ko-KR" sz="1600" b="1" spc="-50" dirty="0" smtClean="0">
                  <a:ln w="11430"/>
                  <a:solidFill>
                    <a:sysClr val="window" lastClr="FFFFFF"/>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Auto Tag Extraction</a:t>
              </a:r>
              <a:r>
                <a:rPr lang="en-US" altLang="ko-KR" sz="1600" b="1" spc="-50" dirty="0">
                  <a:ln w="11430"/>
                  <a:solidFill>
                    <a:sysClr val="window" lastClr="FFFFFF"/>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 </a:t>
              </a:r>
              <a:r>
                <a:rPr lang="en-US" altLang="ko-KR" sz="1600" b="1" spc="-50" dirty="0" smtClean="0">
                  <a:ln w="11430"/>
                  <a:solidFill>
                    <a:sysClr val="window" lastClr="FFFFFF"/>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&amp; Content MGT</a:t>
              </a:r>
            </a:p>
          </p:txBody>
        </p:sp>
      </p:grpSp>
      <p:pic>
        <p:nvPicPr>
          <p:cNvPr id="36867" name="Picture 3"/>
          <p:cNvPicPr>
            <a:picLocks noChangeAspect="1" noChangeArrowheads="1"/>
          </p:cNvPicPr>
          <p:nvPr/>
        </p:nvPicPr>
        <p:blipFill>
          <a:blip r:embed="rId6"/>
          <a:srcRect/>
          <a:stretch>
            <a:fillRect/>
          </a:stretch>
        </p:blipFill>
        <p:spPr bwMode="auto">
          <a:xfrm>
            <a:off x="606425" y="5114925"/>
            <a:ext cx="3295650" cy="9715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Lst>
        </p:spPr>
      </p:pic>
      <p:sp>
        <p:nvSpPr>
          <p:cNvPr id="46" name="TextBox 45"/>
          <p:cNvSpPr txBox="1"/>
          <p:nvPr/>
        </p:nvSpPr>
        <p:spPr>
          <a:xfrm>
            <a:off x="4031986" y="4639859"/>
            <a:ext cx="1257564" cy="338554"/>
          </a:xfrm>
          <a:prstGeom prst="rect">
            <a:avLst/>
          </a:prstGeom>
          <a:noFill/>
        </p:spPr>
        <p:txBody>
          <a:bodyPr wrap="square" lIns="0" tIns="0" rIns="0" bIns="0">
            <a:spAutoFit/>
          </a:bodyPr>
          <a:lstStyle/>
          <a:p>
            <a:pPr algn="ctr">
              <a:defRPr/>
            </a:pPr>
            <a:r>
              <a:rPr lang="en-US" altLang="ko-KR" sz="1100" dirty="0" smtClean="0">
                <a:solidFill>
                  <a:srgbClr val="FF0000"/>
                </a:solidFill>
                <a:latin typeface="HY헤드라인M" pitchFamily="18" charset="-127"/>
                <a:ea typeface="HY헤드라인M" pitchFamily="18" charset="-127"/>
              </a:rPr>
              <a:t>Security / Privacy MGT</a:t>
            </a:r>
            <a:endParaRPr lang="ko-KR" altLang="en-US" sz="1100" dirty="0">
              <a:solidFill>
                <a:srgbClr val="FF0000"/>
              </a:solidFill>
              <a:latin typeface="HY헤드라인M" pitchFamily="18" charset="-127"/>
              <a:ea typeface="HY헤드라인M" pitchFamily="18" charset="-127"/>
            </a:endParaRPr>
          </a:p>
        </p:txBody>
      </p:sp>
      <p:sp>
        <p:nvSpPr>
          <p:cNvPr id="47" name="TextBox 46"/>
          <p:cNvSpPr txBox="1"/>
          <p:nvPr/>
        </p:nvSpPr>
        <p:spPr>
          <a:xfrm>
            <a:off x="5489846" y="5328964"/>
            <a:ext cx="2079084" cy="338554"/>
          </a:xfrm>
          <a:prstGeom prst="rect">
            <a:avLst/>
          </a:prstGeom>
          <a:noFill/>
        </p:spPr>
        <p:txBody>
          <a:bodyPr wrap="square" lIns="0" tIns="0" rIns="0" bIns="0">
            <a:spAutoFit/>
          </a:bodyPr>
          <a:lstStyle/>
          <a:p>
            <a:pPr algn="ctr">
              <a:defRPr/>
            </a:pPr>
            <a:r>
              <a:rPr lang="en-US" altLang="ko-KR" sz="1100" dirty="0" smtClean="0">
                <a:solidFill>
                  <a:srgbClr val="FF0000"/>
                </a:solidFill>
                <a:latin typeface="HY헤드라인M" pitchFamily="18" charset="-127"/>
                <a:ea typeface="HY헤드라인M" pitchFamily="18" charset="-127"/>
              </a:rPr>
              <a:t>Distributed Sharing / Synchronization Methods</a:t>
            </a:r>
            <a:endParaRPr lang="ko-KR" altLang="en-US" sz="1100" dirty="0">
              <a:solidFill>
                <a:srgbClr val="FF0000"/>
              </a:solidFill>
              <a:latin typeface="HY헤드라인M" pitchFamily="18" charset="-127"/>
              <a:ea typeface="HY헤드라인M" pitchFamily="18" charset="-127"/>
            </a:endParaRPr>
          </a:p>
        </p:txBody>
      </p:sp>
      <p:sp>
        <p:nvSpPr>
          <p:cNvPr id="41" name="TextBox 40"/>
          <p:cNvSpPr txBox="1"/>
          <p:nvPr/>
        </p:nvSpPr>
        <p:spPr>
          <a:xfrm>
            <a:off x="6341267" y="1208673"/>
            <a:ext cx="2629695" cy="169277"/>
          </a:xfrm>
          <a:prstGeom prst="rect">
            <a:avLst/>
          </a:prstGeom>
          <a:noFill/>
        </p:spPr>
        <p:txBody>
          <a:bodyPr wrap="square" lIns="0" tIns="0" rIns="0" bIns="0">
            <a:spAutoFit/>
          </a:bodyPr>
          <a:lstStyle/>
          <a:p>
            <a:pPr algn="ctr">
              <a:defRPr/>
            </a:pPr>
            <a:r>
              <a:rPr lang="en-US" altLang="ko-KR" sz="1100" dirty="0" smtClean="0">
                <a:solidFill>
                  <a:srgbClr val="FF0000"/>
                </a:solidFill>
                <a:latin typeface="HY헤드라인M" pitchFamily="18" charset="-127"/>
                <a:ea typeface="HY헤드라인M" pitchFamily="18" charset="-127"/>
              </a:rPr>
              <a:t>Distributed Knowledge Grouping</a:t>
            </a:r>
            <a:endParaRPr lang="ko-KR" altLang="en-US" sz="1100" dirty="0">
              <a:solidFill>
                <a:srgbClr val="FF0000"/>
              </a:solidFill>
              <a:latin typeface="HY헤드라인M" pitchFamily="18" charset="-127"/>
              <a:ea typeface="HY헤드라인M" pitchFamily="18" charset="-127"/>
            </a:endParaRPr>
          </a:p>
        </p:txBody>
      </p:sp>
    </p:spTree>
    <p:extLst>
      <p:ext uri="{BB962C8B-B14F-4D97-AF65-F5344CB8AC3E}">
        <p14:creationId xmlns:p14="http://schemas.microsoft.com/office/powerpoint/2010/main" val="1532796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Additional</a:t>
            </a:r>
            <a:r>
              <a:rPr lang="it-IT" dirty="0" smtClean="0"/>
              <a:t> </a:t>
            </a:r>
            <a:r>
              <a:rPr lang="it-IT" dirty="0" err="1" smtClean="0"/>
              <a:t>use</a:t>
            </a:r>
            <a:r>
              <a:rPr lang="it-IT" dirty="0" smtClean="0"/>
              <a:t> </a:t>
            </a:r>
            <a:r>
              <a:rPr lang="it-IT" dirty="0" err="1" smtClean="0"/>
              <a:t>cases</a:t>
            </a:r>
            <a:endParaRPr lang="fr-FR" dirty="0"/>
          </a:p>
        </p:txBody>
      </p:sp>
      <p:sp>
        <p:nvSpPr>
          <p:cNvPr id="5" name="Segnaposto contenuto 4"/>
          <p:cNvSpPr>
            <a:spLocks noGrp="1"/>
          </p:cNvSpPr>
          <p:nvPr>
            <p:ph idx="1"/>
          </p:nvPr>
        </p:nvSpPr>
        <p:spPr/>
        <p:txBody>
          <a:bodyPr/>
          <a:lstStyle/>
          <a:p>
            <a:r>
              <a:rPr lang="it-IT" dirty="0"/>
              <a:t>Contents </a:t>
            </a:r>
            <a:r>
              <a:rPr lang="it-IT" dirty="0" smtClean="0"/>
              <a:t>Categorizer</a:t>
            </a:r>
          </a:p>
          <a:p>
            <a:pPr lvl="1"/>
            <a:r>
              <a:rPr lang="en-US" dirty="0"/>
              <a:t>helps to </a:t>
            </a:r>
            <a:r>
              <a:rPr lang="en-US" dirty="0" smtClean="0">
                <a:solidFill>
                  <a:srgbClr val="FF0000"/>
                </a:solidFill>
              </a:rPr>
              <a:t>categorize </a:t>
            </a:r>
            <a:r>
              <a:rPr lang="en-US" dirty="0">
                <a:solidFill>
                  <a:srgbClr val="FF0000"/>
                </a:solidFill>
              </a:rPr>
              <a:t>contents</a:t>
            </a:r>
            <a:r>
              <a:rPr lang="en-US" dirty="0"/>
              <a:t> into various types (movie, image audio, words &amp; </a:t>
            </a:r>
            <a:r>
              <a:rPr lang="en-US" dirty="0" err="1"/>
              <a:t>etc</a:t>
            </a:r>
            <a:r>
              <a:rPr lang="en-US" dirty="0" smtClean="0"/>
              <a:t>)</a:t>
            </a:r>
          </a:p>
          <a:p>
            <a:pPr lvl="1"/>
            <a:r>
              <a:rPr lang="en-US" dirty="0" smtClean="0"/>
              <a:t>contents </a:t>
            </a:r>
            <a:r>
              <a:rPr lang="en-US" dirty="0"/>
              <a:t>are correspondingly managed &amp; shared  by related </a:t>
            </a:r>
            <a:r>
              <a:rPr lang="en-US" dirty="0" smtClean="0"/>
              <a:t>DSG properties</a:t>
            </a:r>
          </a:p>
          <a:p>
            <a:pPr lvl="1"/>
            <a:endParaRPr lang="it-IT" dirty="0" smtClean="0"/>
          </a:p>
          <a:p>
            <a:r>
              <a:rPr lang="it-IT" dirty="0"/>
              <a:t>Contents Community </a:t>
            </a:r>
            <a:r>
              <a:rPr lang="it-IT" dirty="0" smtClean="0"/>
              <a:t>Manager</a:t>
            </a:r>
          </a:p>
          <a:p>
            <a:pPr lvl="1"/>
            <a:r>
              <a:rPr lang="en-US" dirty="0"/>
              <a:t>supports autonomous way of </a:t>
            </a:r>
            <a:r>
              <a:rPr lang="en-US" dirty="0" smtClean="0"/>
              <a:t>the </a:t>
            </a:r>
            <a:r>
              <a:rPr lang="en-US" dirty="0" smtClean="0">
                <a:solidFill>
                  <a:srgbClr val="FF0000"/>
                </a:solidFill>
              </a:rPr>
              <a:t>contents management with DSG </a:t>
            </a:r>
            <a:r>
              <a:rPr lang="en-US" dirty="0" smtClean="0"/>
              <a:t>(No user upload, but auto-upload according to the Category)</a:t>
            </a:r>
          </a:p>
          <a:p>
            <a:pPr lvl="1"/>
            <a:r>
              <a:rPr lang="en-US" dirty="0"/>
              <a:t>For instance, movies are shared by a movie related group with a particular sharing policy if nearby of interested social user joins the movie group.</a:t>
            </a:r>
            <a:endParaRPr lang="it-IT" dirty="0" smtClean="0"/>
          </a:p>
          <a:p>
            <a:pPr lvl="1"/>
            <a:r>
              <a:rPr lang="en-US" dirty="0"/>
              <a:t>And there are additional </a:t>
            </a:r>
            <a:r>
              <a:rPr lang="en-US" dirty="0" smtClean="0">
                <a:solidFill>
                  <a:srgbClr val="FF0000"/>
                </a:solidFill>
              </a:rPr>
              <a:t>distribution policy</a:t>
            </a:r>
            <a:r>
              <a:rPr lang="en-US" dirty="0" smtClean="0"/>
              <a:t> </a:t>
            </a:r>
            <a:r>
              <a:rPr lang="en-US" dirty="0"/>
              <a:t>issues when the size of the movie need to be considered the available network bandwidth. In this case, we propose sharing content lists (URL/Location/File Name) to be shared in p2p manners.</a:t>
            </a:r>
            <a:endParaRPr lang="it-IT" dirty="0" smtClean="0"/>
          </a:p>
        </p:txBody>
      </p:sp>
    </p:spTree>
    <p:extLst>
      <p:ext uri="{BB962C8B-B14F-4D97-AF65-F5344CB8AC3E}">
        <p14:creationId xmlns:p14="http://schemas.microsoft.com/office/powerpoint/2010/main" val="32495782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Example new use cases:</a:t>
            </a:r>
            <a:br>
              <a:rPr lang="en-US" dirty="0" smtClean="0"/>
            </a:br>
            <a:r>
              <a:rPr lang="en-US" dirty="0" smtClean="0"/>
              <a:t>3. Spontaneous Service Provisioning</a:t>
            </a:r>
          </a:p>
        </p:txBody>
      </p:sp>
      <p:sp>
        <p:nvSpPr>
          <p:cNvPr id="4099" name="Segnaposto contenuto 2"/>
          <p:cNvSpPr>
            <a:spLocks noGrp="1"/>
          </p:cNvSpPr>
          <p:nvPr>
            <p:ph idx="1"/>
          </p:nvPr>
        </p:nvSpPr>
        <p:spPr/>
        <p:txBody>
          <a:bodyPr>
            <a:normAutofit/>
          </a:bodyPr>
          <a:lstStyle/>
          <a:p>
            <a:r>
              <a:rPr lang="en-US" altLang="ko-KR" sz="3000" dirty="0"/>
              <a:t>Purpose</a:t>
            </a:r>
          </a:p>
          <a:p>
            <a:pPr lvl="1"/>
            <a:r>
              <a:rPr lang="en-US" altLang="ko-KR" dirty="0" smtClean="0">
                <a:ea typeface="굴림" charset="-127"/>
              </a:rPr>
              <a:t>Identify </a:t>
            </a:r>
            <a:r>
              <a:rPr lang="en-US" altLang="ko-KR" dirty="0">
                <a:ea typeface="굴림" charset="-127"/>
              </a:rPr>
              <a:t>and manage </a:t>
            </a:r>
            <a:r>
              <a:rPr lang="en-US" altLang="ko-KR" dirty="0" smtClean="0">
                <a:ea typeface="굴림" charset="-127"/>
              </a:rPr>
              <a:t>Social User </a:t>
            </a:r>
            <a:r>
              <a:rPr lang="en-US" altLang="ko-KR" dirty="0">
                <a:ea typeface="굴림" charset="-127"/>
              </a:rPr>
              <a:t>Activities among the instant Social Networks (called Dynamic Social Group) </a:t>
            </a:r>
            <a:r>
              <a:rPr lang="en-US" altLang="ko-KR" dirty="0" smtClean="0">
                <a:ea typeface="굴림" charset="-127"/>
              </a:rPr>
              <a:t>for sharing </a:t>
            </a:r>
            <a:r>
              <a:rPr lang="en-US" altLang="ko-KR" dirty="0">
                <a:ea typeface="굴림" charset="-127"/>
              </a:rPr>
              <a:t>of the personal experiences and </a:t>
            </a:r>
            <a:r>
              <a:rPr lang="en-US" altLang="ko-KR" dirty="0" smtClean="0">
                <a:ea typeface="굴림" charset="-127"/>
              </a:rPr>
              <a:t>knowledge based </a:t>
            </a:r>
            <a:r>
              <a:rPr lang="en-US" altLang="ko-KR" dirty="0">
                <a:ea typeface="굴림" charset="-127"/>
              </a:rPr>
              <a:t>on the Geo-Spatial/Social </a:t>
            </a:r>
            <a:r>
              <a:rPr lang="en-US" altLang="ko-KR" dirty="0" smtClean="0">
                <a:ea typeface="굴림" charset="-127"/>
              </a:rPr>
              <a:t>Users</a:t>
            </a:r>
            <a:endParaRPr lang="en-US" sz="3000" dirty="0" smtClean="0"/>
          </a:p>
          <a:p>
            <a:pPr>
              <a:defRPr/>
            </a:pPr>
            <a:r>
              <a:rPr lang="en-US" sz="3000" dirty="0" smtClean="0"/>
              <a:t>Spontaneous Service Provisioning</a:t>
            </a:r>
          </a:p>
          <a:p>
            <a:pPr marL="444500" lvl="1" indent="-269875">
              <a:defRPr/>
            </a:pPr>
            <a:r>
              <a:rPr lang="en-US" dirty="0"/>
              <a:t>helps to identify and manage User Activities among the DSG in order to provide Service Applications for the </a:t>
            </a:r>
            <a:r>
              <a:rPr lang="en-US" dirty="0" smtClean="0"/>
              <a:t>File / Application </a:t>
            </a:r>
            <a:r>
              <a:rPr lang="en-US" dirty="0"/>
              <a:t>Sharing</a:t>
            </a:r>
            <a:r>
              <a:rPr lang="en-US" dirty="0" smtClean="0"/>
              <a:t>. That </a:t>
            </a:r>
            <a:r>
              <a:rPr lang="en-US" dirty="0"/>
              <a:t>includes</a:t>
            </a:r>
          </a:p>
          <a:p>
            <a:pPr marL="673100" lvl="2" indent="-269875">
              <a:defRPr/>
            </a:pPr>
            <a:r>
              <a:rPr lang="en-US" dirty="0"/>
              <a:t>Social Database : for profile management including (App usage/User location/Service Task Histories) to record social activities happening among the DSGs.</a:t>
            </a:r>
          </a:p>
          <a:p>
            <a:pPr marL="673100" lvl="2" indent="-269875">
              <a:defRPr/>
            </a:pPr>
            <a:r>
              <a:rPr lang="en-US" dirty="0"/>
              <a:t>Spontaneous Service Server : for App Middleware to analyze user activities/tasks/groups in order to recommend adequate services for file sharing services.</a:t>
            </a:r>
          </a:p>
          <a:p>
            <a:pPr marL="673100" lvl="2" indent="-269875">
              <a:defRPr/>
            </a:pPr>
            <a:r>
              <a:rPr lang="en-US" dirty="0"/>
              <a:t>Service Client : for Service App &amp; task managers with GPS &amp; underlying communication network identifiers for service provisioning</a:t>
            </a:r>
            <a:r>
              <a:rPr lang="en-US" dirty="0" smtClean="0"/>
              <a:t>.</a:t>
            </a:r>
          </a:p>
        </p:txBody>
      </p:sp>
    </p:spTree>
    <p:extLst>
      <p:ext uri="{BB962C8B-B14F-4D97-AF65-F5344CB8AC3E}">
        <p14:creationId xmlns:p14="http://schemas.microsoft.com/office/powerpoint/2010/main" val="1439394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3" name="그룹 45"/>
          <p:cNvGrpSpPr>
            <a:grpSpLocks/>
          </p:cNvGrpSpPr>
          <p:nvPr/>
        </p:nvGrpSpPr>
        <p:grpSpPr bwMode="auto">
          <a:xfrm>
            <a:off x="273050" y="1146175"/>
            <a:ext cx="5348288" cy="412750"/>
            <a:chOff x="285720" y="1075469"/>
            <a:chExt cx="5072098" cy="412934"/>
          </a:xfrm>
        </p:grpSpPr>
        <p:sp>
          <p:nvSpPr>
            <p:cNvPr id="47" name="모서리가 둥근 직사각형 46"/>
            <p:cNvSpPr/>
            <p:nvPr/>
          </p:nvSpPr>
          <p:spPr bwMode="auto">
            <a:xfrm>
              <a:off x="285720" y="1089763"/>
              <a:ext cx="5072098" cy="384346"/>
            </a:xfrm>
            <a:prstGeom prst="roundRect">
              <a:avLst>
                <a:gd name="adj" fmla="val 50000"/>
              </a:avLst>
            </a:prstGeom>
            <a:gradFill>
              <a:gsLst>
                <a:gs pos="0">
                  <a:srgbClr val="002060"/>
                </a:gs>
                <a:gs pos="100000">
                  <a:srgbClr val="0070C0"/>
                </a:gs>
              </a:gsLst>
              <a:lin ang="5400000" scaled="0"/>
            </a:gradFill>
            <a:ln w="19050" algn="ctr">
              <a:solidFill>
                <a:schemeClr val="bg1"/>
              </a:solidFill>
              <a:round/>
              <a:headEnd/>
              <a:tailEnd/>
            </a:ln>
            <a:effectLst>
              <a:outerShdw blurRad="50800" dist="38100" dir="5400000" algn="t" rotWithShape="0">
                <a:prstClr val="black">
                  <a:alpha val="40000"/>
                </a:prstClr>
              </a:outerShdw>
            </a:effectLst>
          </p:spPr>
          <p:txBody>
            <a:bodyPr anchor="ct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endParaRPr lang="ko-KR" altLang="en-US" sz="1400" b="1" dirty="0">
                <a:solidFill>
                  <a:prstClr val="black">
                    <a:lumMod val="95000"/>
                    <a:lumOff val="5000"/>
                  </a:prstClr>
                </a:solidFill>
                <a:latin typeface="맑은 고딕" pitchFamily="50" charset="-127"/>
                <a:ea typeface="맑은 고딕" pitchFamily="50" charset="-127"/>
              </a:endParaRPr>
            </a:p>
          </p:txBody>
        </p:sp>
        <p:sp>
          <p:nvSpPr>
            <p:cNvPr id="48" name="Rectangle 71"/>
            <p:cNvSpPr txBox="1">
              <a:spLocks noChangeArrowheads="1"/>
            </p:cNvSpPr>
            <p:nvPr/>
          </p:nvSpPr>
          <p:spPr>
            <a:xfrm>
              <a:off x="454034" y="1075469"/>
              <a:ext cx="4735469" cy="412934"/>
            </a:xfrm>
            <a:prstGeom prst="rect">
              <a:avLst/>
            </a:prstGeom>
          </p:spPr>
          <p:txBody>
            <a:bodyPr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ts val="2500"/>
                </a:lnSpc>
                <a:spcBef>
                  <a:spcPts val="0"/>
                </a:spcBef>
                <a:spcAft>
                  <a:spcPts val="0"/>
                </a:spcAft>
                <a:defRPr/>
              </a:pPr>
              <a:r>
                <a:rPr lang="en-US" altLang="ko-KR" sz="1600" b="1" spc="-50" dirty="0" smtClean="0">
                  <a:ln w="11430"/>
                  <a:solidFill>
                    <a:schemeClr val="bg1"/>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Spontaneous Service Search and Execution</a:t>
              </a:r>
            </a:p>
          </p:txBody>
        </p:sp>
      </p:grpSp>
      <p:sp>
        <p:nvSpPr>
          <p:cNvPr id="49" name="모서리가 둥근 직사각형 48"/>
          <p:cNvSpPr/>
          <p:nvPr/>
        </p:nvSpPr>
        <p:spPr>
          <a:xfrm>
            <a:off x="755650" y="5514975"/>
            <a:ext cx="4606925" cy="725488"/>
          </a:xfrm>
          <a:prstGeom prst="roundRect">
            <a:avLst>
              <a:gd name="adj" fmla="val 9428"/>
            </a:avLst>
          </a:prstGeom>
          <a:noFill/>
          <a:ln>
            <a:solidFill>
              <a:schemeClr val="tx1"/>
            </a:solidFill>
          </a:ln>
        </p:spPr>
        <p:style>
          <a:lnRef idx="1">
            <a:schemeClr val="accent2"/>
          </a:lnRef>
          <a:fillRef idx="2">
            <a:schemeClr val="accent2"/>
          </a:fillRef>
          <a:effectRef idx="1">
            <a:schemeClr val="accent2"/>
          </a:effectRef>
          <a:fontRef idx="minor">
            <a:schemeClr val="dk1"/>
          </a:fontRef>
        </p:style>
        <p:txBody>
          <a:bodyPr lIns="0" tIns="0" rIns="0" bIns="0"/>
          <a:lstStyle/>
          <a:p>
            <a:r>
              <a:rPr lang="en-US" altLang="ko-KR" sz="1400" b="1" dirty="0">
                <a:solidFill>
                  <a:srgbClr val="000000"/>
                </a:solidFill>
                <a:ea typeface="굴림" charset="-127"/>
              </a:rPr>
              <a:t>  </a:t>
            </a:r>
            <a:r>
              <a:rPr lang="en-US" altLang="ko-KR" sz="1400" b="1" dirty="0">
                <a:solidFill>
                  <a:srgbClr val="0070C0"/>
                </a:solidFill>
                <a:ea typeface="굴림" charset="-127"/>
              </a:rPr>
              <a:t>Database</a:t>
            </a:r>
            <a:endParaRPr lang="ko-KR" altLang="en-US" sz="1100" b="1" dirty="0">
              <a:solidFill>
                <a:srgbClr val="0070C0"/>
              </a:solidFill>
              <a:ea typeface="굴림" charset="-127"/>
            </a:endParaRPr>
          </a:p>
        </p:txBody>
      </p:sp>
      <p:sp>
        <p:nvSpPr>
          <p:cNvPr id="50" name="모서리가 둥근 직사각형 5"/>
          <p:cNvSpPr/>
          <p:nvPr/>
        </p:nvSpPr>
        <p:spPr>
          <a:xfrm>
            <a:off x="755650" y="1704975"/>
            <a:ext cx="4387850" cy="1314450"/>
          </a:xfrm>
          <a:prstGeom prst="roundRect">
            <a:avLst>
              <a:gd name="adj" fmla="val 7782"/>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lIns="36000" tIns="0" rIns="36000" bIns="0"/>
          <a:lstStyle/>
          <a:p>
            <a:pPr algn="r">
              <a:lnSpc>
                <a:spcPts val="1300"/>
              </a:lnSpc>
            </a:pPr>
            <a:r>
              <a:rPr lang="en-US" altLang="ko-KR" sz="1400" b="1" dirty="0">
                <a:solidFill>
                  <a:srgbClr val="0070C0"/>
                </a:solidFill>
                <a:ea typeface="굴림" charset="-127"/>
              </a:rPr>
              <a:t>Service </a:t>
            </a:r>
          </a:p>
          <a:p>
            <a:pPr algn="r">
              <a:lnSpc>
                <a:spcPts val="1300"/>
              </a:lnSpc>
            </a:pPr>
            <a:r>
              <a:rPr lang="en-US" altLang="ko-KR" sz="1400" b="1" dirty="0">
                <a:solidFill>
                  <a:srgbClr val="0070C0"/>
                </a:solidFill>
                <a:ea typeface="굴림" charset="-127"/>
              </a:rPr>
              <a:t>Provisioning Client</a:t>
            </a:r>
            <a:endParaRPr lang="ko-KR" altLang="en-US" sz="1400" b="1" dirty="0">
              <a:solidFill>
                <a:srgbClr val="0070C0"/>
              </a:solidFill>
              <a:ea typeface="굴림" charset="-127"/>
            </a:endParaRPr>
          </a:p>
        </p:txBody>
      </p:sp>
      <p:sp>
        <p:nvSpPr>
          <p:cNvPr id="51" name="순서도: 수행의 시작/종료 6"/>
          <p:cNvSpPr/>
          <p:nvPr/>
        </p:nvSpPr>
        <p:spPr>
          <a:xfrm>
            <a:off x="4184650" y="2092325"/>
            <a:ext cx="844550" cy="252413"/>
          </a:xfrm>
          <a:prstGeom prst="flowChartTerminator">
            <a:avLst/>
          </a:prstGeom>
          <a:noFill/>
          <a:ln>
            <a:solidFill>
              <a:schemeClr val="tx1"/>
            </a:solidFill>
          </a:ln>
        </p:spPr>
        <p:style>
          <a:lnRef idx="1">
            <a:schemeClr val="accent5"/>
          </a:lnRef>
          <a:fillRef idx="3">
            <a:schemeClr val="accent5"/>
          </a:fillRef>
          <a:effectRef idx="2">
            <a:schemeClr val="accent5"/>
          </a:effectRef>
          <a:fontRef idx="minor">
            <a:schemeClr val="lt1"/>
          </a:fontRef>
        </p:style>
        <p:txBody>
          <a:bodyPr anchor="ctr"/>
          <a:lstStyle/>
          <a:p>
            <a:pPr algn="ctr"/>
            <a:r>
              <a:rPr lang="en-US" altLang="ko-KR" sz="1200" b="1">
                <a:solidFill>
                  <a:schemeClr val="tx1"/>
                </a:solidFill>
                <a:ea typeface="굴림" charset="-127"/>
              </a:rPr>
              <a:t>WiFi</a:t>
            </a:r>
            <a:endParaRPr lang="ko-KR" altLang="en-US" sz="1200" b="1">
              <a:solidFill>
                <a:schemeClr val="tx1"/>
              </a:solidFill>
              <a:ea typeface="굴림" charset="-127"/>
            </a:endParaRPr>
          </a:p>
        </p:txBody>
      </p:sp>
      <p:sp>
        <p:nvSpPr>
          <p:cNvPr id="52" name="모서리가 둥근 직사각형 9"/>
          <p:cNvSpPr/>
          <p:nvPr/>
        </p:nvSpPr>
        <p:spPr>
          <a:xfrm>
            <a:off x="858838" y="2392363"/>
            <a:ext cx="2197100" cy="252412"/>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dirty="0">
                <a:solidFill>
                  <a:schemeClr val="tx1"/>
                </a:solidFill>
                <a:ea typeface="굴림" charset="-127"/>
              </a:rPr>
              <a:t>Task Manager Client</a:t>
            </a:r>
            <a:endParaRPr lang="ko-KR" altLang="en-US" sz="1200" b="1" dirty="0">
              <a:solidFill>
                <a:schemeClr val="tx1"/>
              </a:solidFill>
              <a:ea typeface="굴림" charset="-127"/>
            </a:endParaRPr>
          </a:p>
        </p:txBody>
      </p:sp>
      <p:sp>
        <p:nvSpPr>
          <p:cNvPr id="53" name="모서리가 둥근 직사각형 10"/>
          <p:cNvSpPr/>
          <p:nvPr/>
        </p:nvSpPr>
        <p:spPr>
          <a:xfrm>
            <a:off x="858838" y="2092325"/>
            <a:ext cx="2195512" cy="252413"/>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tx1"/>
                </a:solidFill>
                <a:ea typeface="굴림" charset="-127"/>
              </a:rPr>
              <a:t>App. Manager</a:t>
            </a:r>
            <a:endParaRPr lang="ko-KR" altLang="en-US" sz="1200" b="1">
              <a:solidFill>
                <a:schemeClr val="tx1"/>
              </a:solidFill>
              <a:ea typeface="굴림" charset="-127"/>
            </a:endParaRPr>
          </a:p>
        </p:txBody>
      </p:sp>
      <p:sp>
        <p:nvSpPr>
          <p:cNvPr id="54" name="모서리가 둥근 직사각형 14"/>
          <p:cNvSpPr/>
          <p:nvPr/>
        </p:nvSpPr>
        <p:spPr>
          <a:xfrm>
            <a:off x="3146425" y="2395538"/>
            <a:ext cx="1882775" cy="239712"/>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tx1"/>
                </a:solidFill>
                <a:ea typeface="굴림" charset="-127"/>
              </a:rPr>
              <a:t>Location Reporter</a:t>
            </a:r>
            <a:endParaRPr lang="ko-KR" altLang="en-US" sz="1200" b="1">
              <a:solidFill>
                <a:schemeClr val="tx1"/>
              </a:solidFill>
              <a:ea typeface="굴림" charset="-127"/>
            </a:endParaRPr>
          </a:p>
        </p:txBody>
      </p:sp>
      <p:sp>
        <p:nvSpPr>
          <p:cNvPr id="55" name="모서리가 둥근 직사각형 32"/>
          <p:cNvSpPr/>
          <p:nvPr/>
        </p:nvSpPr>
        <p:spPr>
          <a:xfrm>
            <a:off x="865188" y="1762125"/>
            <a:ext cx="617537" cy="265113"/>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dirty="0">
                <a:solidFill>
                  <a:schemeClr val="tx1"/>
                </a:solidFill>
                <a:ea typeface="굴림" charset="-127"/>
              </a:rPr>
              <a:t>App</a:t>
            </a:r>
            <a:endParaRPr lang="ko-KR" altLang="en-US" sz="1200" b="1" dirty="0">
              <a:solidFill>
                <a:schemeClr val="tx1"/>
              </a:solidFill>
              <a:ea typeface="굴림" charset="-127"/>
            </a:endParaRPr>
          </a:p>
        </p:txBody>
      </p:sp>
      <p:sp>
        <p:nvSpPr>
          <p:cNvPr id="56" name="모서리가 둥근 직사각형 33"/>
          <p:cNvSpPr/>
          <p:nvPr/>
        </p:nvSpPr>
        <p:spPr>
          <a:xfrm>
            <a:off x="858838" y="2687638"/>
            <a:ext cx="4170362" cy="269875"/>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tx1"/>
                </a:solidFill>
                <a:ea typeface="굴림" charset="-127"/>
              </a:rPr>
              <a:t>Service Interaction Broker</a:t>
            </a:r>
            <a:endParaRPr lang="ko-KR" altLang="en-US" sz="1200" b="1">
              <a:solidFill>
                <a:schemeClr val="tx1"/>
              </a:solidFill>
              <a:ea typeface="굴림" charset="-127"/>
            </a:endParaRPr>
          </a:p>
        </p:txBody>
      </p:sp>
      <p:sp>
        <p:nvSpPr>
          <p:cNvPr id="57" name="순서도: 수행의 시작/종료 6"/>
          <p:cNvSpPr/>
          <p:nvPr/>
        </p:nvSpPr>
        <p:spPr>
          <a:xfrm>
            <a:off x="3146425" y="2092325"/>
            <a:ext cx="835025" cy="252413"/>
          </a:xfrm>
          <a:prstGeom prst="flowChartTerminator">
            <a:avLst/>
          </a:prstGeom>
          <a:noFill/>
          <a:ln>
            <a:solidFill>
              <a:schemeClr val="tx1"/>
            </a:solidFill>
          </a:ln>
        </p:spPr>
        <p:style>
          <a:lnRef idx="1">
            <a:schemeClr val="accent5"/>
          </a:lnRef>
          <a:fillRef idx="3">
            <a:schemeClr val="accent5"/>
          </a:fillRef>
          <a:effectRef idx="2">
            <a:schemeClr val="accent5"/>
          </a:effectRef>
          <a:fontRef idx="minor">
            <a:schemeClr val="lt1"/>
          </a:fontRef>
        </p:style>
        <p:txBody>
          <a:bodyPr anchor="ctr"/>
          <a:lstStyle/>
          <a:p>
            <a:pPr algn="ctr"/>
            <a:r>
              <a:rPr lang="en-US" altLang="ko-KR" sz="1200" b="1" dirty="0">
                <a:solidFill>
                  <a:schemeClr val="tx1"/>
                </a:solidFill>
                <a:ea typeface="굴림" charset="-127"/>
              </a:rPr>
              <a:t>GPS</a:t>
            </a:r>
            <a:endParaRPr lang="ko-KR" altLang="en-US" sz="1200" b="1" dirty="0">
              <a:solidFill>
                <a:schemeClr val="tx1"/>
              </a:solidFill>
              <a:ea typeface="굴림" charset="-127"/>
            </a:endParaRPr>
          </a:p>
        </p:txBody>
      </p:sp>
      <p:sp>
        <p:nvSpPr>
          <p:cNvPr id="58" name="모서리가 둥근 직사각형 32"/>
          <p:cNvSpPr/>
          <p:nvPr/>
        </p:nvSpPr>
        <p:spPr>
          <a:xfrm>
            <a:off x="1668463" y="1762125"/>
            <a:ext cx="604837" cy="265113"/>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tx1"/>
                </a:solidFill>
                <a:ea typeface="굴림" charset="-127"/>
              </a:rPr>
              <a:t>App</a:t>
            </a:r>
            <a:endParaRPr lang="ko-KR" altLang="en-US" sz="1200" b="1">
              <a:solidFill>
                <a:schemeClr val="tx1"/>
              </a:solidFill>
              <a:ea typeface="굴림" charset="-127"/>
            </a:endParaRPr>
          </a:p>
        </p:txBody>
      </p:sp>
      <p:sp>
        <p:nvSpPr>
          <p:cNvPr id="59" name="모서리가 둥근 직사각형 32"/>
          <p:cNvSpPr/>
          <p:nvPr/>
        </p:nvSpPr>
        <p:spPr>
          <a:xfrm>
            <a:off x="2459038" y="1762125"/>
            <a:ext cx="604837" cy="265113"/>
          </a:xfrm>
          <a:prstGeom prst="roundRect">
            <a:avLst/>
          </a:prstGeom>
          <a:noFill/>
          <a:ln>
            <a:solidFill>
              <a:schemeClr val="tx1"/>
            </a:solidFill>
          </a:ln>
        </p:spPr>
        <p:style>
          <a:lnRef idx="1">
            <a:schemeClr val="accent6"/>
          </a:lnRef>
          <a:fillRef idx="3">
            <a:schemeClr val="accent6"/>
          </a:fillRef>
          <a:effectRef idx="2">
            <a:schemeClr val="accent6"/>
          </a:effectRef>
          <a:fontRef idx="minor">
            <a:schemeClr val="lt1"/>
          </a:fontRef>
        </p:style>
        <p:txBody>
          <a:bodyPr lIns="36000" tIns="36000" rIns="36000" bIns="36000" anchor="ctr"/>
          <a:lstStyle/>
          <a:p>
            <a:pPr algn="ctr"/>
            <a:r>
              <a:rPr lang="en-US" altLang="ko-KR" sz="1200" b="1">
                <a:solidFill>
                  <a:schemeClr val="tx1"/>
                </a:solidFill>
                <a:ea typeface="굴림" charset="-127"/>
              </a:rPr>
              <a:t>App</a:t>
            </a:r>
            <a:endParaRPr lang="ko-KR" altLang="en-US" sz="1200" b="1">
              <a:solidFill>
                <a:schemeClr val="tx1"/>
              </a:solidFill>
              <a:ea typeface="굴림" charset="-127"/>
            </a:endParaRPr>
          </a:p>
        </p:txBody>
      </p:sp>
      <p:sp>
        <p:nvSpPr>
          <p:cNvPr id="60" name="모서리가 둥근 직사각형 4"/>
          <p:cNvSpPr/>
          <p:nvPr/>
        </p:nvSpPr>
        <p:spPr>
          <a:xfrm>
            <a:off x="755650" y="3484563"/>
            <a:ext cx="4387850" cy="1601787"/>
          </a:xfrm>
          <a:prstGeom prst="roundRect">
            <a:avLst>
              <a:gd name="adj" fmla="val 7782"/>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a:lstStyle/>
          <a:p>
            <a:pPr>
              <a:lnSpc>
                <a:spcPts val="1400"/>
              </a:lnSpc>
              <a:defRPr/>
            </a:pPr>
            <a:r>
              <a:rPr lang="en-US" altLang="ko-KR" sz="1400" b="1" dirty="0">
                <a:solidFill>
                  <a:srgbClr val="0070C0"/>
                </a:solidFill>
              </a:rPr>
              <a:t>Spontaneous </a:t>
            </a:r>
          </a:p>
          <a:p>
            <a:pPr>
              <a:lnSpc>
                <a:spcPts val="1400"/>
              </a:lnSpc>
              <a:defRPr/>
            </a:pPr>
            <a:r>
              <a:rPr lang="en-US" altLang="ko-KR" sz="1400" b="1" dirty="0">
                <a:solidFill>
                  <a:srgbClr val="0070C0"/>
                </a:solidFill>
              </a:rPr>
              <a:t>Service Provisioning</a:t>
            </a:r>
          </a:p>
          <a:p>
            <a:pPr>
              <a:lnSpc>
                <a:spcPts val="1400"/>
              </a:lnSpc>
              <a:defRPr/>
            </a:pPr>
            <a:r>
              <a:rPr lang="en-US" altLang="ko-KR" sz="1400" b="1" dirty="0">
                <a:solidFill>
                  <a:srgbClr val="0070C0"/>
                </a:solidFill>
              </a:rPr>
              <a:t>Server</a:t>
            </a:r>
          </a:p>
        </p:txBody>
      </p:sp>
      <p:sp>
        <p:nvSpPr>
          <p:cNvPr id="61" name="모서리가 둥근 직사각형 12"/>
          <p:cNvSpPr/>
          <p:nvPr/>
        </p:nvSpPr>
        <p:spPr>
          <a:xfrm>
            <a:off x="2830513" y="3562350"/>
            <a:ext cx="2198687" cy="430213"/>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dirty="0">
                <a:solidFill>
                  <a:schemeClr val="tx1"/>
                </a:solidFill>
                <a:ea typeface="굴림" charset="-127"/>
              </a:rPr>
              <a:t>Task Recommendation Engine</a:t>
            </a:r>
            <a:endParaRPr lang="ko-KR" altLang="en-US" sz="1200" b="1" dirty="0">
              <a:solidFill>
                <a:schemeClr val="tx1"/>
              </a:solidFill>
              <a:ea typeface="굴림" charset="-127"/>
            </a:endParaRPr>
          </a:p>
        </p:txBody>
      </p:sp>
      <p:sp>
        <p:nvSpPr>
          <p:cNvPr id="62" name="모서리가 둥근 직사각형 13"/>
          <p:cNvSpPr/>
          <p:nvPr/>
        </p:nvSpPr>
        <p:spPr>
          <a:xfrm>
            <a:off x="2832100" y="4087813"/>
            <a:ext cx="2197100" cy="407987"/>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dirty="0">
                <a:solidFill>
                  <a:srgbClr val="FF0000"/>
                </a:solidFill>
                <a:ea typeface="굴림" charset="-127"/>
              </a:rPr>
              <a:t>Spontaneous Group Discovery </a:t>
            </a:r>
            <a:r>
              <a:rPr lang="en-US" altLang="ko-KR" sz="1200" b="1" dirty="0">
                <a:solidFill>
                  <a:schemeClr val="tx1"/>
                </a:solidFill>
                <a:ea typeface="굴림" charset="-127"/>
              </a:rPr>
              <a:t>Module</a:t>
            </a:r>
            <a:endParaRPr lang="ko-KR" altLang="en-US" sz="1200" b="1" dirty="0">
              <a:solidFill>
                <a:schemeClr val="tx1"/>
              </a:solidFill>
              <a:ea typeface="굴림" charset="-127"/>
            </a:endParaRPr>
          </a:p>
        </p:txBody>
      </p:sp>
      <p:sp>
        <p:nvSpPr>
          <p:cNvPr id="63" name="모서리가 둥근 직사각형 24"/>
          <p:cNvSpPr/>
          <p:nvPr/>
        </p:nvSpPr>
        <p:spPr>
          <a:xfrm>
            <a:off x="838200" y="4591050"/>
            <a:ext cx="1824038" cy="407988"/>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dirty="0" smtClean="0">
                <a:solidFill>
                  <a:srgbClr val="FF0000"/>
                </a:solidFill>
                <a:ea typeface="굴림" charset="-127"/>
              </a:rPr>
              <a:t>Social Experience </a:t>
            </a:r>
            <a:r>
              <a:rPr lang="en-US" altLang="ko-KR" sz="1200" b="1" dirty="0">
                <a:solidFill>
                  <a:srgbClr val="FF0000"/>
                </a:solidFill>
                <a:ea typeface="굴림" charset="-127"/>
              </a:rPr>
              <a:t>Miner</a:t>
            </a:r>
            <a:endParaRPr lang="ko-KR" altLang="en-US" sz="1200" b="1" dirty="0">
              <a:solidFill>
                <a:srgbClr val="FF0000"/>
              </a:solidFill>
              <a:ea typeface="굴림" charset="-127"/>
            </a:endParaRPr>
          </a:p>
        </p:txBody>
      </p:sp>
      <p:sp>
        <p:nvSpPr>
          <p:cNvPr id="64" name="원통 22"/>
          <p:cNvSpPr/>
          <p:nvPr/>
        </p:nvSpPr>
        <p:spPr>
          <a:xfrm>
            <a:off x="2947988" y="5568950"/>
            <a:ext cx="1157287" cy="635000"/>
          </a:xfrm>
          <a:prstGeom prst="can">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r>
              <a:rPr lang="en-US" altLang="ko-KR" sz="1200" b="1" dirty="0">
                <a:solidFill>
                  <a:schemeClr val="tx1"/>
                </a:solidFill>
                <a:ea typeface="굴림" charset="-127"/>
              </a:rPr>
              <a:t>Co-Location History</a:t>
            </a:r>
            <a:endParaRPr lang="ko-KR" altLang="en-US" sz="1200" b="1" dirty="0">
              <a:solidFill>
                <a:schemeClr val="tx1"/>
              </a:solidFill>
              <a:ea typeface="굴림" charset="-127"/>
            </a:endParaRPr>
          </a:p>
        </p:txBody>
      </p:sp>
      <p:sp>
        <p:nvSpPr>
          <p:cNvPr id="65" name="원통 23"/>
          <p:cNvSpPr/>
          <p:nvPr/>
        </p:nvSpPr>
        <p:spPr>
          <a:xfrm>
            <a:off x="4187825" y="5568950"/>
            <a:ext cx="1082675" cy="635000"/>
          </a:xfrm>
          <a:prstGeom prst="can">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r>
              <a:rPr lang="en-US" altLang="ko-KR" sz="1200" b="1" dirty="0">
                <a:solidFill>
                  <a:schemeClr val="tx1"/>
                </a:solidFill>
                <a:ea typeface="굴림" charset="-127"/>
              </a:rPr>
              <a:t>Task Repository</a:t>
            </a:r>
            <a:endParaRPr lang="ko-KR" altLang="en-US" sz="1200" b="1" dirty="0">
              <a:solidFill>
                <a:schemeClr val="tx1"/>
              </a:solidFill>
              <a:ea typeface="굴림" charset="-127"/>
            </a:endParaRPr>
          </a:p>
        </p:txBody>
      </p:sp>
      <p:sp>
        <p:nvSpPr>
          <p:cNvPr id="66" name="원통 25"/>
          <p:cNvSpPr/>
          <p:nvPr/>
        </p:nvSpPr>
        <p:spPr>
          <a:xfrm>
            <a:off x="1617663" y="5568950"/>
            <a:ext cx="1230312" cy="635000"/>
          </a:xfrm>
          <a:prstGeom prst="can">
            <a:avLst/>
          </a:prstGeom>
          <a:ln/>
        </p:spPr>
        <p:style>
          <a:lnRef idx="2">
            <a:schemeClr val="accent3">
              <a:shade val="50000"/>
            </a:schemeClr>
          </a:lnRef>
          <a:fillRef idx="1">
            <a:schemeClr val="accent3"/>
          </a:fillRef>
          <a:effectRef idx="0">
            <a:schemeClr val="accent3"/>
          </a:effectRef>
          <a:fontRef idx="minor">
            <a:schemeClr val="lt1"/>
          </a:fontRef>
        </p:style>
        <p:txBody>
          <a:bodyPr lIns="0" tIns="0" rIns="0" bIns="0" anchor="ctr"/>
          <a:lstStyle/>
          <a:p>
            <a:pPr algn="ctr"/>
            <a:r>
              <a:rPr lang="en-US" altLang="ko-KR" sz="1200" b="1" dirty="0">
                <a:solidFill>
                  <a:schemeClr val="tx1"/>
                </a:solidFill>
                <a:ea typeface="굴림" charset="-127"/>
              </a:rPr>
              <a:t>Application Usage History</a:t>
            </a:r>
            <a:endParaRPr lang="ko-KR" altLang="en-US" sz="1200" b="1" dirty="0">
              <a:solidFill>
                <a:schemeClr val="tx1"/>
              </a:solidFill>
              <a:ea typeface="굴림" charset="-127"/>
            </a:endParaRPr>
          </a:p>
        </p:txBody>
      </p:sp>
      <p:sp>
        <p:nvSpPr>
          <p:cNvPr id="67" name="위쪽/아래쪽 화살표 66"/>
          <p:cNvSpPr/>
          <p:nvPr/>
        </p:nvSpPr>
        <p:spPr>
          <a:xfrm>
            <a:off x="2743200" y="3068638"/>
            <a:ext cx="411163" cy="396875"/>
          </a:xfrm>
          <a:prstGeom prst="upDownArrow">
            <a:avLst>
              <a:gd name="adj1" fmla="val 50000"/>
              <a:gd name="adj2" fmla="val 36467"/>
            </a:avLst>
          </a:prstGeom>
          <a:noFill/>
          <a:ln>
            <a:solidFill>
              <a:schemeClr val="tx1"/>
            </a:solidFill>
          </a:ln>
        </p:spPr>
        <p:style>
          <a:lnRef idx="1">
            <a:schemeClr val="accent2"/>
          </a:lnRef>
          <a:fillRef idx="3">
            <a:schemeClr val="accent2"/>
          </a:fillRef>
          <a:effectRef idx="2">
            <a:schemeClr val="accent2"/>
          </a:effectRef>
          <a:fontRef idx="minor">
            <a:schemeClr val="lt1"/>
          </a:fontRef>
        </p:style>
        <p:txBody>
          <a:bodyPr anchor="ctr"/>
          <a:lstStyle/>
          <a:p>
            <a:pPr algn="ctr"/>
            <a:endParaRPr lang="ko-KR" altLang="en-US" sz="2400">
              <a:solidFill>
                <a:srgbClr val="FFFFFF"/>
              </a:solidFill>
              <a:ea typeface="굴림" charset="-127"/>
            </a:endParaRPr>
          </a:p>
        </p:txBody>
      </p:sp>
      <p:sp>
        <p:nvSpPr>
          <p:cNvPr id="68" name="모서리가 둥근 직사각형 13"/>
          <p:cNvSpPr/>
          <p:nvPr/>
        </p:nvSpPr>
        <p:spPr>
          <a:xfrm>
            <a:off x="2832100" y="4591050"/>
            <a:ext cx="2197100" cy="407988"/>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lIns="0" tIns="0" rIns="0" bIns="0" anchor="ctr"/>
          <a:lstStyle/>
          <a:p>
            <a:pPr algn="ctr"/>
            <a:r>
              <a:rPr lang="en-US" altLang="ko-KR" sz="1200" b="1" dirty="0">
                <a:solidFill>
                  <a:schemeClr val="tx1"/>
                </a:solidFill>
                <a:ea typeface="굴림" charset="-127"/>
              </a:rPr>
              <a:t>Task Log Analyzer</a:t>
            </a:r>
            <a:endParaRPr lang="ko-KR" altLang="en-US" sz="1200" b="1" dirty="0">
              <a:solidFill>
                <a:schemeClr val="tx1"/>
              </a:solidFill>
              <a:ea typeface="굴림" charset="-127"/>
            </a:endParaRPr>
          </a:p>
        </p:txBody>
      </p:sp>
      <p:sp>
        <p:nvSpPr>
          <p:cNvPr id="69" name="위쪽/아래쪽 화살표 68"/>
          <p:cNvSpPr/>
          <p:nvPr/>
        </p:nvSpPr>
        <p:spPr>
          <a:xfrm>
            <a:off x="2743200" y="5103813"/>
            <a:ext cx="411163" cy="396875"/>
          </a:xfrm>
          <a:prstGeom prst="upDownArrow">
            <a:avLst>
              <a:gd name="adj1" fmla="val 50000"/>
              <a:gd name="adj2" fmla="val 36467"/>
            </a:avLst>
          </a:prstGeom>
          <a:noFill/>
          <a:ln>
            <a:solidFill>
              <a:schemeClr val="tx1"/>
            </a:solidFill>
          </a:ln>
        </p:spPr>
        <p:style>
          <a:lnRef idx="1">
            <a:schemeClr val="accent2"/>
          </a:lnRef>
          <a:fillRef idx="3">
            <a:schemeClr val="accent2"/>
          </a:fillRef>
          <a:effectRef idx="2">
            <a:schemeClr val="accent2"/>
          </a:effectRef>
          <a:fontRef idx="minor">
            <a:schemeClr val="lt1"/>
          </a:fontRef>
        </p:style>
        <p:txBody>
          <a:bodyPr anchor="ctr"/>
          <a:lstStyle/>
          <a:p>
            <a:pPr algn="ctr"/>
            <a:endParaRPr lang="ko-KR" altLang="en-US" sz="2400">
              <a:solidFill>
                <a:srgbClr val="FFFFFF"/>
              </a:solidFill>
              <a:ea typeface="굴림" charset="-127"/>
            </a:endParaRPr>
          </a:p>
        </p:txBody>
      </p:sp>
      <p:sp>
        <p:nvSpPr>
          <p:cNvPr id="70" name="오른쪽 화살표 69"/>
          <p:cNvSpPr/>
          <p:nvPr/>
        </p:nvSpPr>
        <p:spPr>
          <a:xfrm>
            <a:off x="5102225" y="3629025"/>
            <a:ext cx="519113" cy="296863"/>
          </a:xfrm>
          <a:prstGeom prst="rightArrow">
            <a:avLst/>
          </a:prstGeom>
        </p:spPr>
        <p:style>
          <a:lnRef idx="1">
            <a:schemeClr val="accent4"/>
          </a:lnRef>
          <a:fillRef idx="3">
            <a:schemeClr val="accent4"/>
          </a:fillRef>
          <a:effectRef idx="2">
            <a:schemeClr val="accent4"/>
          </a:effectRef>
          <a:fontRef idx="minor">
            <a:schemeClr val="lt1"/>
          </a:fontRef>
        </p:style>
        <p:txBody>
          <a:bodyPr anchor="ctr"/>
          <a:lstStyle/>
          <a:p>
            <a:pPr algn="ctr"/>
            <a:endParaRPr lang="ko-KR" altLang="en-US" sz="2400">
              <a:solidFill>
                <a:srgbClr val="FFFFFF"/>
              </a:solidFill>
              <a:ea typeface="굴림" charset="-127"/>
            </a:endParaRPr>
          </a:p>
        </p:txBody>
      </p:sp>
      <p:sp>
        <p:nvSpPr>
          <p:cNvPr id="71" name="오른쪽 화살표 70"/>
          <p:cNvSpPr/>
          <p:nvPr/>
        </p:nvSpPr>
        <p:spPr>
          <a:xfrm>
            <a:off x="5102225" y="4129088"/>
            <a:ext cx="519113" cy="296862"/>
          </a:xfrm>
          <a:prstGeom prst="rightArrow">
            <a:avLst/>
          </a:prstGeom>
        </p:spPr>
        <p:style>
          <a:lnRef idx="1">
            <a:schemeClr val="accent4"/>
          </a:lnRef>
          <a:fillRef idx="3">
            <a:schemeClr val="accent4"/>
          </a:fillRef>
          <a:effectRef idx="2">
            <a:schemeClr val="accent4"/>
          </a:effectRef>
          <a:fontRef idx="minor">
            <a:schemeClr val="lt1"/>
          </a:fontRef>
        </p:style>
        <p:txBody>
          <a:bodyPr anchor="ctr"/>
          <a:lstStyle/>
          <a:p>
            <a:pPr algn="ctr"/>
            <a:endParaRPr lang="ko-KR" altLang="en-US" sz="2400">
              <a:solidFill>
                <a:srgbClr val="FFFFFF"/>
              </a:solidFill>
              <a:ea typeface="굴림" charset="-127"/>
            </a:endParaRPr>
          </a:p>
        </p:txBody>
      </p:sp>
      <p:sp>
        <p:nvSpPr>
          <p:cNvPr id="72" name="오른쪽 화살표 71"/>
          <p:cNvSpPr/>
          <p:nvPr/>
        </p:nvSpPr>
        <p:spPr>
          <a:xfrm>
            <a:off x="5102225" y="4622800"/>
            <a:ext cx="519113" cy="298450"/>
          </a:xfrm>
          <a:prstGeom prst="rightArrow">
            <a:avLst/>
          </a:prstGeom>
        </p:spPr>
        <p:style>
          <a:lnRef idx="1">
            <a:schemeClr val="accent4"/>
          </a:lnRef>
          <a:fillRef idx="3">
            <a:schemeClr val="accent4"/>
          </a:fillRef>
          <a:effectRef idx="2">
            <a:schemeClr val="accent4"/>
          </a:effectRef>
          <a:fontRef idx="minor">
            <a:schemeClr val="lt1"/>
          </a:fontRef>
        </p:style>
        <p:txBody>
          <a:bodyPr anchor="ctr"/>
          <a:lstStyle/>
          <a:p>
            <a:pPr algn="ctr"/>
            <a:endParaRPr lang="ko-KR" altLang="en-US" sz="2400">
              <a:solidFill>
                <a:srgbClr val="FFFFFF"/>
              </a:solidFill>
              <a:ea typeface="굴림" charset="-127"/>
            </a:endParaRPr>
          </a:p>
        </p:txBody>
      </p:sp>
      <p:sp>
        <p:nvSpPr>
          <p:cNvPr id="73" name="모서리가 둥근 직사각형 72"/>
          <p:cNvSpPr/>
          <p:nvPr/>
        </p:nvSpPr>
        <p:spPr>
          <a:xfrm>
            <a:off x="5764213" y="1544638"/>
            <a:ext cx="2479675" cy="4659312"/>
          </a:xfrm>
          <a:prstGeom prst="roundRect">
            <a:avLst>
              <a:gd name="adj" fmla="val 8095"/>
            </a:avLst>
          </a:prstGeom>
          <a:ln>
            <a:solidFill>
              <a:schemeClr val="tx1"/>
            </a:solidFill>
            <a:prstDash val="sysDash"/>
          </a:ln>
        </p:spPr>
        <p:style>
          <a:lnRef idx="2">
            <a:schemeClr val="accent6"/>
          </a:lnRef>
          <a:fillRef idx="1">
            <a:schemeClr val="lt1"/>
          </a:fillRef>
          <a:effectRef idx="0">
            <a:schemeClr val="accent6"/>
          </a:effectRef>
          <a:fontRef idx="minor">
            <a:schemeClr val="dk1"/>
          </a:fontRef>
        </p:style>
        <p:txBody>
          <a:bodyPr/>
          <a:lstStyle/>
          <a:p>
            <a:pPr algn="ctr">
              <a:lnSpc>
                <a:spcPts val="1400"/>
              </a:lnSpc>
            </a:pPr>
            <a:r>
              <a:rPr lang="en-US" altLang="ko-KR" sz="1600" b="1">
                <a:solidFill>
                  <a:srgbClr val="000000"/>
                </a:solidFill>
                <a:ea typeface="굴림" charset="-127"/>
              </a:rPr>
              <a:t>Services Provisioning Process</a:t>
            </a:r>
            <a:endParaRPr lang="ko-KR" altLang="en-US" sz="1600" b="1">
              <a:solidFill>
                <a:srgbClr val="000000"/>
              </a:solidFill>
              <a:ea typeface="굴림" charset="-127"/>
            </a:endParaRPr>
          </a:p>
        </p:txBody>
      </p:sp>
      <p:pic>
        <p:nvPicPr>
          <p:cNvPr id="1026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738" y="2043113"/>
            <a:ext cx="1468437" cy="74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70" name="TextBox 74"/>
          <p:cNvSpPr txBox="1">
            <a:spLocks noChangeArrowheads="1"/>
          </p:cNvSpPr>
          <p:nvPr/>
        </p:nvSpPr>
        <p:spPr bwMode="auto">
          <a:xfrm>
            <a:off x="6356350" y="2751138"/>
            <a:ext cx="1455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ts val="1200"/>
              </a:lnSpc>
            </a:pPr>
            <a:r>
              <a:rPr lang="en-US" altLang="ko-KR" sz="1200" b="1" u="sng">
                <a:solidFill>
                  <a:srgbClr val="FF0000"/>
                </a:solidFill>
                <a:latin typeface="Arial Narrow" pitchFamily="34" charset="0"/>
                <a:ea typeface="굴림" charset="-127"/>
              </a:rPr>
              <a:t>Task history analysis</a:t>
            </a:r>
            <a:endParaRPr lang="ko-KR" altLang="en-US" sz="1200" b="1" u="sng">
              <a:solidFill>
                <a:srgbClr val="FF0000"/>
              </a:solidFill>
              <a:latin typeface="Arial Narrow" pitchFamily="34" charset="0"/>
              <a:ea typeface="굴림" charset="-127"/>
            </a:endParaRPr>
          </a:p>
        </p:txBody>
      </p:sp>
      <p:pic>
        <p:nvPicPr>
          <p:cNvPr id="10271" name="Picture 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8700" y="3089275"/>
            <a:ext cx="184785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2" name="TextBox 76"/>
          <p:cNvSpPr txBox="1">
            <a:spLocks noChangeArrowheads="1"/>
          </p:cNvSpPr>
          <p:nvPr/>
        </p:nvSpPr>
        <p:spPr bwMode="auto">
          <a:xfrm>
            <a:off x="6015038" y="3892550"/>
            <a:ext cx="2073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lnSpc>
                <a:spcPts val="1200"/>
              </a:lnSpc>
            </a:pPr>
            <a:r>
              <a:rPr lang="en-US" altLang="ko-KR" sz="1200" b="1" u="sng" dirty="0">
                <a:solidFill>
                  <a:srgbClr val="FF0000"/>
                </a:solidFill>
                <a:latin typeface="Arial Narrow" pitchFamily="34" charset="0"/>
                <a:ea typeface="굴림" charset="-127"/>
              </a:rPr>
              <a:t>Group discovery</a:t>
            </a:r>
            <a:r>
              <a:rPr lang="en-US" altLang="ko-KR" sz="1200" b="1" dirty="0">
                <a:latin typeface="Arial Narrow" pitchFamily="34" charset="0"/>
                <a:ea typeface="굴림" charset="-127"/>
              </a:rPr>
              <a:t> with given task constraints</a:t>
            </a:r>
            <a:endParaRPr lang="ko-KR" altLang="en-US" sz="1200" b="1" dirty="0">
              <a:latin typeface="Arial Narrow" pitchFamily="34" charset="0"/>
              <a:ea typeface="굴림" charset="-127"/>
            </a:endParaRPr>
          </a:p>
        </p:txBody>
      </p:sp>
      <p:pic>
        <p:nvPicPr>
          <p:cNvPr id="1027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325" y="4343400"/>
            <a:ext cx="517525"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오른쪽으로 구부러진 화살표 78"/>
          <p:cNvSpPr/>
          <p:nvPr/>
        </p:nvSpPr>
        <p:spPr>
          <a:xfrm>
            <a:off x="5480050" y="2770188"/>
            <a:ext cx="519113" cy="79216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sp>
        <p:nvSpPr>
          <p:cNvPr id="80" name="왼쪽으로 구부러진 화살표 79"/>
          <p:cNvSpPr/>
          <p:nvPr/>
        </p:nvSpPr>
        <p:spPr>
          <a:xfrm>
            <a:off x="7943850" y="3976688"/>
            <a:ext cx="601663" cy="79533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sp>
        <p:nvSpPr>
          <p:cNvPr id="10276" name="TextBox 80"/>
          <p:cNvSpPr txBox="1">
            <a:spLocks noChangeArrowheads="1"/>
          </p:cNvSpPr>
          <p:nvPr/>
        </p:nvSpPr>
        <p:spPr bwMode="auto">
          <a:xfrm>
            <a:off x="6673850" y="452437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ts val="1200"/>
              </a:lnSpc>
            </a:pPr>
            <a:r>
              <a:rPr lang="en-US" altLang="ko-KR" sz="1200" b="1" dirty="0">
                <a:latin typeface="Arial Narrow" pitchFamily="34" charset="0"/>
                <a:ea typeface="굴림" charset="-127"/>
              </a:rPr>
              <a:t>Suggested task list notification</a:t>
            </a:r>
            <a:endParaRPr lang="ko-KR" altLang="en-US" sz="1200" b="1" dirty="0">
              <a:latin typeface="Arial Narrow" pitchFamily="34" charset="0"/>
              <a:ea typeface="굴림" charset="-127"/>
            </a:endParaRPr>
          </a:p>
        </p:txBody>
      </p:sp>
      <p:sp>
        <p:nvSpPr>
          <p:cNvPr id="82" name="오른쪽으로 구부러진 화살표 81"/>
          <p:cNvSpPr/>
          <p:nvPr/>
        </p:nvSpPr>
        <p:spPr>
          <a:xfrm>
            <a:off x="5362575" y="4921250"/>
            <a:ext cx="517525" cy="59848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pic>
        <p:nvPicPr>
          <p:cNvPr id="10278" name="Picture 4" descr="http://www.newsden.net/wp-content/uploads/2010/12/Google-rolls-out-new-Android-Market-UI-photo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0275" y="5243513"/>
            <a:ext cx="82867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9" name="TextBox 83"/>
          <p:cNvSpPr txBox="1">
            <a:spLocks noChangeArrowheads="1"/>
          </p:cNvSpPr>
          <p:nvPr/>
        </p:nvSpPr>
        <p:spPr bwMode="auto">
          <a:xfrm>
            <a:off x="6861175" y="5341938"/>
            <a:ext cx="1349375"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lnSpc>
                <a:spcPts val="1200"/>
              </a:lnSpc>
            </a:pPr>
            <a:r>
              <a:rPr lang="en-US" altLang="ko-KR" sz="1200" b="1" dirty="0">
                <a:latin typeface="Arial Narrow" pitchFamily="34" charset="0"/>
                <a:ea typeface="굴림" charset="-127"/>
              </a:rPr>
              <a:t>Download (optional) and execute a corresponding application</a:t>
            </a:r>
            <a:endParaRPr lang="ko-KR" altLang="en-US" sz="1200" b="1" dirty="0">
              <a:latin typeface="Arial Narrow" pitchFamily="34" charset="0"/>
              <a:ea typeface="굴림" charset="-127"/>
            </a:endParaRPr>
          </a:p>
        </p:txBody>
      </p:sp>
      <p:pic>
        <p:nvPicPr>
          <p:cNvPr id="10280" name="Picture 5" descr="E:\ICU\My Dropbox\Dropbox\Urban\SocialMedia\2011\연차보고서\2011-11-01 19.55.08.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59488" y="5665788"/>
            <a:ext cx="730250"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6" name="직선 연결선 85"/>
          <p:cNvCxnSpPr/>
          <p:nvPr/>
        </p:nvCxnSpPr>
        <p:spPr>
          <a:xfrm>
            <a:off x="6084888" y="3019425"/>
            <a:ext cx="18589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87" name="직선 연결선 86"/>
          <p:cNvCxnSpPr/>
          <p:nvPr/>
        </p:nvCxnSpPr>
        <p:spPr>
          <a:xfrm>
            <a:off x="6084888" y="4292600"/>
            <a:ext cx="18589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88" name="직선 연결선 87"/>
          <p:cNvCxnSpPr/>
          <p:nvPr/>
        </p:nvCxnSpPr>
        <p:spPr>
          <a:xfrm>
            <a:off x="6084888" y="5157788"/>
            <a:ext cx="1858962"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89" name="왼쪽으로 구부러진 화살표 88"/>
          <p:cNvSpPr/>
          <p:nvPr/>
        </p:nvSpPr>
        <p:spPr>
          <a:xfrm flipV="1">
            <a:off x="8088313" y="2217738"/>
            <a:ext cx="601662" cy="352742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ko-KR" altLang="en-US" sz="2400">
              <a:solidFill>
                <a:schemeClr val="tx1"/>
              </a:solidFill>
              <a:ea typeface="굴림" charset="-127"/>
            </a:endParaRPr>
          </a:p>
        </p:txBody>
      </p:sp>
      <p:sp>
        <p:nvSpPr>
          <p:cNvPr id="10285" name="TextBox 89"/>
          <p:cNvSpPr txBox="1">
            <a:spLocks noChangeArrowheads="1"/>
          </p:cNvSpPr>
          <p:nvPr/>
        </p:nvSpPr>
        <p:spPr bwMode="auto">
          <a:xfrm>
            <a:off x="8339138" y="5445125"/>
            <a:ext cx="8413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ts val="1200"/>
              </a:lnSpc>
            </a:pPr>
            <a:r>
              <a:rPr lang="en-US" altLang="ko-KR" sz="1200" b="1" u="sng">
                <a:solidFill>
                  <a:srgbClr val="FF0000"/>
                </a:solidFill>
                <a:latin typeface="Arial Narrow" pitchFamily="34" charset="0"/>
                <a:ea typeface="굴림" charset="-127"/>
              </a:rPr>
              <a:t>Feedback</a:t>
            </a:r>
            <a:endParaRPr lang="ko-KR" altLang="en-US" sz="1200" b="1" u="sng">
              <a:solidFill>
                <a:srgbClr val="FF0000"/>
              </a:solidFill>
              <a:latin typeface="Arial Narrow" pitchFamily="34" charset="0"/>
              <a:ea typeface="굴림" charset="-127"/>
            </a:endParaRPr>
          </a:p>
        </p:txBody>
      </p:sp>
      <p:sp>
        <p:nvSpPr>
          <p:cNvPr id="75"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Main Use Case(s)</a:t>
            </a:r>
            <a:br>
              <a:rPr lang="en-GB" altLang="ko-KR" dirty="0" smtClean="0">
                <a:ea typeface="굴림" charset="-127"/>
              </a:rPr>
            </a:br>
            <a:r>
              <a:rPr lang="en-GB" altLang="ko-KR" sz="1600" dirty="0">
                <a:ea typeface="굴림" charset="-127"/>
              </a:rPr>
              <a:t>3</a:t>
            </a:r>
            <a:r>
              <a:rPr lang="en-GB" altLang="ko-KR" sz="1600" dirty="0" smtClean="0">
                <a:ea typeface="굴림" charset="-127"/>
              </a:rPr>
              <a:t>. </a:t>
            </a:r>
            <a:r>
              <a:rPr lang="en-US" altLang="ko-KR" sz="1600" dirty="0">
                <a:solidFill>
                  <a:srgbClr val="0B52FC"/>
                </a:solidFill>
                <a:ea typeface="굴림" charset="-127"/>
              </a:rPr>
              <a:t>Dynamic Social </a:t>
            </a:r>
            <a:r>
              <a:rPr lang="en-US" altLang="ko-KR" sz="1600" dirty="0" smtClean="0">
                <a:solidFill>
                  <a:srgbClr val="0B52FC"/>
                </a:solidFill>
                <a:ea typeface="굴림" charset="-127"/>
              </a:rPr>
              <a:t>Group– </a:t>
            </a:r>
            <a:r>
              <a:rPr lang="en-US" altLang="ko-KR" sz="1600" dirty="0" smtClean="0">
                <a:solidFill>
                  <a:srgbClr val="FF0000"/>
                </a:solidFill>
                <a:ea typeface="굴림" charset="-127"/>
              </a:rPr>
              <a:t>Spontaneous </a:t>
            </a:r>
            <a:r>
              <a:rPr lang="en-US" altLang="ko-KR" sz="1600" dirty="0">
                <a:solidFill>
                  <a:srgbClr val="FF0000"/>
                </a:solidFill>
                <a:ea typeface="굴림" charset="-127"/>
              </a:rPr>
              <a:t>Service </a:t>
            </a:r>
            <a:r>
              <a:rPr lang="en-US" altLang="ko-KR" sz="1600" dirty="0" smtClean="0">
                <a:solidFill>
                  <a:srgbClr val="FF0000"/>
                </a:solidFill>
                <a:ea typeface="굴림" charset="-127"/>
              </a:rPr>
              <a:t>Provisioning</a:t>
            </a:r>
            <a:endParaRPr lang="en-GB" altLang="ko-KR" sz="2800" dirty="0" smtClean="0">
              <a:ea typeface="굴림" charset="-127"/>
            </a:endParaRPr>
          </a:p>
        </p:txBody>
      </p:sp>
      <p:sp>
        <p:nvSpPr>
          <p:cNvPr id="76" name="TextBox 75"/>
          <p:cNvSpPr txBox="1"/>
          <p:nvPr/>
        </p:nvSpPr>
        <p:spPr>
          <a:xfrm>
            <a:off x="123665" y="3097798"/>
            <a:ext cx="1257564" cy="338554"/>
          </a:xfrm>
          <a:prstGeom prst="rect">
            <a:avLst/>
          </a:prstGeom>
          <a:noFill/>
        </p:spPr>
        <p:txBody>
          <a:bodyPr wrap="square" lIns="0" tIns="0" rIns="0" bIns="0">
            <a:spAutoFit/>
          </a:bodyPr>
          <a:lstStyle/>
          <a:p>
            <a:pPr algn="ctr">
              <a:defRPr/>
            </a:pPr>
            <a:r>
              <a:rPr lang="en-US" altLang="ko-KR" sz="1100" dirty="0" smtClean="0">
                <a:solidFill>
                  <a:srgbClr val="FF0000"/>
                </a:solidFill>
                <a:latin typeface="HY헤드라인M" pitchFamily="18" charset="-127"/>
                <a:ea typeface="HY헤드라인M" pitchFamily="18" charset="-127"/>
              </a:rPr>
              <a:t>DSG Analysis + Activity Mining</a:t>
            </a:r>
            <a:endParaRPr lang="ko-KR" altLang="en-US" sz="1100" dirty="0">
              <a:solidFill>
                <a:srgbClr val="FF0000"/>
              </a:solidFill>
              <a:latin typeface="HY헤드라인M" pitchFamily="18" charset="-127"/>
              <a:ea typeface="HY헤드라인M" pitchFamily="18" charset="-127"/>
            </a:endParaRPr>
          </a:p>
        </p:txBody>
      </p:sp>
    </p:spTree>
    <p:extLst>
      <p:ext uri="{BB962C8B-B14F-4D97-AF65-F5344CB8AC3E}">
        <p14:creationId xmlns:p14="http://schemas.microsoft.com/office/powerpoint/2010/main" val="1604381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12767</TotalTime>
  <Pages>15</Pages>
  <Words>1239</Words>
  <Application>Microsoft Office PowerPoint</Application>
  <PresentationFormat>사용자 지정</PresentationFormat>
  <Paragraphs>196</Paragraphs>
  <Slides>10</Slides>
  <Notes>10</Notes>
  <HiddenSlides>0</HiddenSlides>
  <MMClips>0</MMClips>
  <ScaleCrop>false</ScaleCrop>
  <HeadingPairs>
    <vt:vector size="4" baseType="variant">
      <vt:variant>
        <vt:lpstr>테마</vt:lpstr>
      </vt:variant>
      <vt:variant>
        <vt:i4>1</vt:i4>
      </vt:variant>
      <vt:variant>
        <vt:lpstr>슬라이드 제목</vt:lpstr>
      </vt:variant>
      <vt:variant>
        <vt:i4>10</vt:i4>
      </vt:variant>
    </vt:vector>
  </HeadingPairs>
  <TitlesOfParts>
    <vt:vector size="11" baseType="lpstr">
      <vt:lpstr>OMA Template</vt:lpstr>
      <vt:lpstr>OMA-CD-MobSocNet-2013-SNeW1.1-INP_Dynamic_Social_Group   Presentation of Social Network Web 1.1 Dynamic Social Group</vt:lpstr>
      <vt:lpstr>Example new use cases: 1. Dynamic Social Grouping</vt:lpstr>
      <vt:lpstr>Main Use Case(s) 1. Dynamic Social Group– Proximity vs Interest Grouping</vt:lpstr>
      <vt:lpstr>Additional use cases</vt:lpstr>
      <vt:lpstr>Example new use cases: 2. Distributed Knowledge Sharing</vt:lpstr>
      <vt:lpstr>Main Use Case(s) 2. Dynamic Social Group– Distributed Knowledge Sharing</vt:lpstr>
      <vt:lpstr>Additional use cases</vt:lpstr>
      <vt:lpstr>Example new use cases: 3. Spontaneous Service Provisioning</vt:lpstr>
      <vt:lpstr>Main Use Case(s) 3. Dynamic Social Group– Spontaneous Service Provisioning</vt:lpstr>
      <vt:lpstr>Additional use cases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MAcBook</dc:creator>
  <dc:description>Rev PA1</dc:description>
  <cp:lastModifiedBy>Owner</cp:lastModifiedBy>
  <cp:revision>486</cp:revision>
  <cp:lastPrinted>1999-04-27T06:51:51Z</cp:lastPrinted>
  <dcterms:created xsi:type="dcterms:W3CDTF">2002-03-19T14:05:12Z</dcterms:created>
  <dcterms:modified xsi:type="dcterms:W3CDTF">2013-01-09T06:21:59Z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