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Lst>
  <p:notesMasterIdLst>
    <p:notesMasterId r:id="rId8"/>
  </p:notesMasterIdLst>
  <p:handoutMasterIdLst>
    <p:handoutMasterId r:id="rId9"/>
  </p:handoutMasterIdLst>
  <p:sldIdLst>
    <p:sldId id="293" r:id="rId2"/>
    <p:sldId id="318" r:id="rId3"/>
    <p:sldId id="336" r:id="rId4"/>
    <p:sldId id="337" r:id="rId5"/>
    <p:sldId id="338" r:id="rId6"/>
    <p:sldId id="339" r:id="rId7"/>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FFFF99"/>
    <a:srgbClr val="FDB5C3"/>
    <a:srgbClr val="99FFCC"/>
    <a:srgbClr val="FFCCCC"/>
    <a:srgbClr val="FEEDCE"/>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56" autoAdjust="0"/>
    <p:restoredTop sz="87752" autoAdjust="0"/>
  </p:normalViewPr>
  <p:slideViewPr>
    <p:cSldViewPr>
      <p:cViewPr varScale="1">
        <p:scale>
          <a:sx n="61" d="100"/>
          <a:sy n="61" d="100"/>
        </p:scale>
        <p:origin x="-204" y="-96"/>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2"/>
          <p:cNvSpPr>
            <a:spLocks noGrp="1" noRot="1" noChangeAspect="1" noChangeArrowheads="1" noTextEdit="1"/>
          </p:cNvSpPr>
          <p:nvPr>
            <p:ph type="sldImg"/>
          </p:nvPr>
        </p:nvSpPr>
        <p:spPr>
          <a:ln/>
        </p:spPr>
      </p:sp>
      <p:sp>
        <p:nvSpPr>
          <p:cNvPr id="18434" name="Rectangle 3"/>
          <p:cNvSpPr>
            <a:spLocks noGrp="1" noChangeArrowheads="1"/>
          </p:cNvSpPr>
          <p:nvPr>
            <p:ph type="body" idx="1"/>
          </p:nvPr>
        </p:nvSpPr>
        <p:spPr>
          <a:noFill/>
          <a:ln w="9525"/>
        </p:spPr>
        <p:txBody>
          <a:bodyPr/>
          <a:lstStyle/>
          <a:p>
            <a:endParaRPr lang="en-GB"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Rot="1" noChangeAspect="1" noChangeArrowheads="1" noTextEdit="1"/>
          </p:cNvSpPr>
          <p:nvPr>
            <p:ph type="sldImg"/>
          </p:nvPr>
        </p:nvSpPr>
        <p:spPr>
          <a:ln/>
        </p:spPr>
      </p:sp>
      <p:sp>
        <p:nvSpPr>
          <p:cNvPr id="14339" name="Rectangle 3"/>
          <p:cNvSpPr>
            <a:spLocks noGrp="1" noChangeArrowheads="1"/>
          </p:cNvSpPr>
          <p:nvPr>
            <p:ph type="body" idx="1"/>
          </p:nvPr>
        </p:nvSpPr>
        <p:spPr>
          <a:noFill/>
          <a:ln w="9525"/>
        </p:spPr>
        <p:txBody>
          <a:bodyPr/>
          <a:lstStyle/>
          <a:p>
            <a:endParaRPr lang="en-GB" altLang="zh-CN"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Posição da Imagem do Diapositivo 1"/>
          <p:cNvSpPr>
            <a:spLocks noGrp="1" noRot="1" noChangeAspect="1"/>
          </p:cNvSpPr>
          <p:nvPr>
            <p:ph type="sldImg"/>
          </p:nvPr>
        </p:nvSpPr>
        <p:spPr/>
      </p:sp>
      <p:sp>
        <p:nvSpPr>
          <p:cNvPr id="3" name="Marcador de Posição de Notas 2"/>
          <p:cNvSpPr>
            <a:spLocks noGrp="1"/>
          </p:cNvSpPr>
          <p:nvPr>
            <p:ph type="body" idx="1"/>
          </p:nvPr>
        </p:nvSpPr>
        <p:spPr/>
        <p:txBody>
          <a:bodyPr>
            <a:normAutofit/>
          </a:bodyPr>
          <a:lstStyle/>
          <a:p>
            <a:endParaRPr lang="pt-PT"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47663"/>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2011 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pt-PT" sz="1200" dirty="0" smtClean="0"/>
              <a:t>OMA-CD-MobSocNet-2013-0014-INP_NFC_Details</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‹nº›</a:t>
            </a:fld>
            <a:r>
              <a:rPr lang="en-US" sz="1800" b="1" dirty="0">
                <a:latin typeface="Arial Narrow" pitchFamily="34" charset="0"/>
              </a:rPr>
              <a:t/>
            </a:r>
            <a:br>
              <a:rPr lang="en-US" sz="1800" b="1" dirty="0">
                <a:latin typeface="Arial Narrow" pitchFamily="34" charset="0"/>
              </a:rPr>
            </a:br>
            <a:r>
              <a:rPr lang="en-US" sz="500" dirty="0">
                <a:solidFill>
                  <a:srgbClr val="999999"/>
                </a:solidFill>
              </a:rPr>
              <a:t>[OMA-Template-WIDpresentation-20110101-I]</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pt-PT" sz="1600" dirty="0" smtClean="0"/>
              <a:t>OMA-CD-MobSocNet-2013-0014-INP_NFC_Details</a:t>
            </a:r>
            <a:r>
              <a:rPr lang="en-US" sz="2400" dirty="0" smtClean="0"/>
              <a:t/>
            </a:r>
            <a:br>
              <a:rPr lang="en-US" sz="2400" dirty="0" smtClean="0"/>
            </a:br>
            <a:r>
              <a:rPr lang="en-US" sz="1600" dirty="0" smtClean="0"/>
              <a:t/>
            </a:r>
            <a:br>
              <a:rPr lang="en-US" sz="1600" dirty="0" smtClean="0"/>
            </a:br>
            <a:r>
              <a:rPr lang="en-US" sz="3600" dirty="0" smtClean="0"/>
              <a:t>Social Network Web 1.1</a:t>
            </a:r>
            <a:br>
              <a:rPr lang="en-US" sz="3600" dirty="0" smtClean="0"/>
            </a:br>
            <a:r>
              <a:rPr lang="en-US" sz="3600" dirty="0" smtClean="0"/>
              <a:t>NFC Details</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 SNEW</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17 February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Henrique Costa, </a:t>
            </a:r>
            <a:r>
              <a:rPr lang="en-US" altLang="zh-CN" sz="1400" b="1" dirty="0" smtClean="0">
                <a:latin typeface="Tahoma" pitchFamily="34" charset="0"/>
                <a:ea typeface="宋体"/>
                <a:cs typeface="宋体"/>
              </a:rPr>
              <a:t>henrique.costa@emea.nec.com</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NEC Corporation</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6"/>
          <p:cNvSpPr>
            <a:spLocks noGrp="1" noChangeArrowheads="1"/>
          </p:cNvSpPr>
          <p:nvPr>
            <p:ph type="title"/>
          </p:nvPr>
        </p:nvSpPr>
        <p:spPr/>
        <p:txBody>
          <a:bodyPr/>
          <a:lstStyle/>
          <a:p>
            <a:r>
              <a:rPr lang="en-GB" dirty="0" smtClean="0"/>
              <a:t>General information about </a:t>
            </a:r>
            <a:r>
              <a:rPr lang="en-GB" dirty="0" smtClean="0"/>
              <a:t>NFC</a:t>
            </a:r>
            <a:endParaRPr lang="en-GB" dirty="0" smtClean="0"/>
          </a:p>
        </p:txBody>
      </p:sp>
      <p:sp>
        <p:nvSpPr>
          <p:cNvPr id="17410" name="Rectangle 7"/>
          <p:cNvSpPr>
            <a:spLocks noGrp="1" noChangeArrowheads="1"/>
          </p:cNvSpPr>
          <p:nvPr>
            <p:ph type="body" idx="1"/>
          </p:nvPr>
        </p:nvSpPr>
        <p:spPr>
          <a:xfrm>
            <a:off x="292100" y="1225550"/>
            <a:ext cx="8885237" cy="5181600"/>
          </a:xfrm>
        </p:spPr>
        <p:txBody>
          <a:bodyPr>
            <a:normAutofit fontScale="92500" lnSpcReduction="10000"/>
          </a:bodyPr>
          <a:lstStyle/>
          <a:p>
            <a:r>
              <a:rPr lang="en-GB" sz="2000" dirty="0" smtClean="0"/>
              <a:t>Interoperability</a:t>
            </a:r>
            <a:endParaRPr lang="en-GB" sz="2000" dirty="0" smtClean="0"/>
          </a:p>
          <a:p>
            <a:pPr lvl="1"/>
            <a:r>
              <a:rPr lang="en-GB" sz="1800" dirty="0" smtClean="0"/>
              <a:t>The interoperability at the lower communication layers is assured by using existing standards that is implemented correctly will allow a seamless interoperability</a:t>
            </a:r>
          </a:p>
          <a:p>
            <a:pPr lvl="1"/>
            <a:r>
              <a:rPr lang="en-GB" sz="1800" dirty="0" smtClean="0">
                <a:solidFill>
                  <a:schemeClr val="tx1"/>
                </a:solidFill>
              </a:rPr>
              <a:t>Manufactures can even certify the NFC interface implementation to assure in advance interoperability</a:t>
            </a:r>
            <a:endParaRPr lang="en-GB" sz="1800" dirty="0" smtClean="0">
              <a:solidFill>
                <a:schemeClr val="tx1"/>
              </a:solidFill>
            </a:endParaRPr>
          </a:p>
          <a:p>
            <a:r>
              <a:rPr lang="en-GB" sz="2000" dirty="0" smtClean="0"/>
              <a:t>Standards used</a:t>
            </a:r>
            <a:endParaRPr lang="en-GB" sz="2000" dirty="0" smtClean="0"/>
          </a:p>
          <a:p>
            <a:pPr lvl="1"/>
            <a:r>
              <a:rPr lang="en-GB" sz="1800" dirty="0" smtClean="0">
                <a:ea typeface="Times New Roman" pitchFamily="18" charset="0"/>
                <a:cs typeface="Arial" charset="0"/>
              </a:rPr>
              <a:t>It is proposed the usage of the specifications from the NFC Forum</a:t>
            </a:r>
          </a:p>
          <a:p>
            <a:pPr lvl="1"/>
            <a:r>
              <a:rPr lang="en-GB" sz="1800" dirty="0" smtClean="0">
                <a:ea typeface="Times New Roman" pitchFamily="18" charset="0"/>
                <a:cs typeface="Arial" charset="0"/>
              </a:rPr>
              <a:t>From those are suggested:</a:t>
            </a:r>
          </a:p>
          <a:p>
            <a:pPr lvl="2"/>
            <a:r>
              <a:rPr lang="en-GB" sz="1600" dirty="0" err="1" smtClean="0">
                <a:ea typeface="Times New Roman" pitchFamily="18" charset="0"/>
                <a:cs typeface="Arial" charset="0"/>
              </a:rPr>
              <a:t>Analog</a:t>
            </a:r>
            <a:r>
              <a:rPr lang="en-GB" sz="1600" dirty="0" smtClean="0">
                <a:ea typeface="Times New Roman" pitchFamily="18" charset="0"/>
                <a:cs typeface="Arial" charset="0"/>
              </a:rPr>
              <a:t> 1.0</a:t>
            </a:r>
          </a:p>
          <a:p>
            <a:pPr lvl="2"/>
            <a:r>
              <a:rPr lang="en-GB" sz="1600" dirty="0" smtClean="0">
                <a:ea typeface="Times New Roman" pitchFamily="18" charset="0"/>
                <a:cs typeface="Arial" charset="0"/>
              </a:rPr>
              <a:t>Digital Protocol 1.0</a:t>
            </a:r>
          </a:p>
          <a:p>
            <a:pPr lvl="2"/>
            <a:r>
              <a:rPr lang="en-GB" sz="1600" dirty="0" smtClean="0">
                <a:ea typeface="Times New Roman" pitchFamily="18" charset="0"/>
                <a:cs typeface="Arial" charset="0"/>
              </a:rPr>
              <a:t>Tag 1 Type Operation 1.1 (TBC)</a:t>
            </a:r>
          </a:p>
          <a:p>
            <a:pPr lvl="2"/>
            <a:r>
              <a:rPr lang="en-GB" sz="1600" dirty="0" smtClean="0">
                <a:ea typeface="Times New Roman" pitchFamily="18" charset="0"/>
                <a:cs typeface="Arial" charset="0"/>
              </a:rPr>
              <a:t>Tag 2 Type Operation 1.1</a:t>
            </a:r>
          </a:p>
          <a:p>
            <a:pPr lvl="2"/>
            <a:r>
              <a:rPr lang="en-GB" sz="1600" dirty="0" smtClean="0">
                <a:ea typeface="Times New Roman" pitchFamily="18" charset="0"/>
                <a:cs typeface="Arial" charset="0"/>
              </a:rPr>
              <a:t>Tag 3 Type Operation 1.1</a:t>
            </a:r>
          </a:p>
          <a:p>
            <a:pPr lvl="2"/>
            <a:r>
              <a:rPr lang="en-GB" sz="1600" dirty="0" smtClean="0">
                <a:ea typeface="Times New Roman" pitchFamily="18" charset="0"/>
                <a:cs typeface="Arial" charset="0"/>
              </a:rPr>
              <a:t>Tag 4 Type Operation 2.0</a:t>
            </a:r>
          </a:p>
          <a:p>
            <a:pPr lvl="2"/>
            <a:r>
              <a:rPr lang="en-GB" sz="1600" dirty="0" smtClean="0">
                <a:ea typeface="Times New Roman" pitchFamily="18" charset="0"/>
                <a:cs typeface="Arial" charset="0"/>
              </a:rPr>
              <a:t>NDEF</a:t>
            </a:r>
          </a:p>
          <a:p>
            <a:pPr lvl="2"/>
            <a:r>
              <a:rPr lang="en-GB" sz="1600" dirty="0" smtClean="0">
                <a:ea typeface="Times New Roman" pitchFamily="18" charset="0"/>
                <a:cs typeface="Arial" charset="0"/>
              </a:rPr>
              <a:t>Generic RTD</a:t>
            </a:r>
          </a:p>
          <a:p>
            <a:pPr lvl="2"/>
            <a:r>
              <a:rPr lang="en-GB" sz="1600" dirty="0" smtClean="0">
                <a:ea typeface="Times New Roman" pitchFamily="18" charset="0"/>
                <a:cs typeface="Arial" charset="0"/>
              </a:rPr>
              <a:t>LLCP 1.1</a:t>
            </a:r>
          </a:p>
          <a:p>
            <a:pPr lvl="2"/>
            <a:r>
              <a:rPr lang="en-GB" sz="1600" dirty="0" smtClean="0">
                <a:ea typeface="Times New Roman" pitchFamily="18" charset="0"/>
                <a:cs typeface="Arial" charset="0"/>
              </a:rPr>
              <a:t>SNEP 1</a:t>
            </a:r>
          </a:p>
          <a:p>
            <a:pPr lvl="2"/>
            <a:r>
              <a:rPr lang="en-GB" sz="1600" dirty="0" smtClean="0">
                <a:ea typeface="Times New Roman" pitchFamily="18" charset="0"/>
                <a:cs typeface="Arial" charset="0"/>
              </a:rPr>
              <a:t>NFC RTD</a:t>
            </a:r>
            <a:endParaRPr lang="en-GB" sz="1600" dirty="0" smtClean="0">
              <a:ea typeface="Times New Roman" pitchFamily="18" charset="0"/>
              <a:cs typeface="Arial"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028"/>
          <p:cNvSpPr>
            <a:spLocks noGrp="1" noChangeArrowheads="1"/>
          </p:cNvSpPr>
          <p:nvPr>
            <p:ph type="title"/>
          </p:nvPr>
        </p:nvSpPr>
        <p:spPr/>
        <p:txBody>
          <a:bodyPr/>
          <a:lstStyle/>
          <a:p>
            <a:r>
              <a:rPr lang="en-GB" altLang="zh-CN" dirty="0" smtClean="0">
                <a:ea typeface="宋体" charset="-122"/>
              </a:rPr>
              <a:t> Main Use Case 1 - Friendship</a:t>
            </a:r>
            <a:endParaRPr lang="en-GB" altLang="zh-CN" dirty="0" smtClean="0">
              <a:ea typeface="宋体" charset="-122"/>
            </a:endParaRPr>
          </a:p>
        </p:txBody>
      </p:sp>
      <p:sp>
        <p:nvSpPr>
          <p:cNvPr id="5123" name="Rectangle 1029"/>
          <p:cNvSpPr>
            <a:spLocks noGrp="1" noChangeArrowheads="1"/>
          </p:cNvSpPr>
          <p:nvPr>
            <p:ph type="body" idx="1"/>
          </p:nvPr>
        </p:nvSpPr>
        <p:spPr>
          <a:xfrm>
            <a:off x="261938" y="1073150"/>
            <a:ext cx="8778875" cy="5383213"/>
          </a:xfrm>
        </p:spPr>
        <p:txBody>
          <a:bodyPr>
            <a:normAutofit fontScale="92500"/>
          </a:bodyPr>
          <a:lstStyle/>
          <a:p>
            <a:r>
              <a:rPr lang="en-US" altLang="zh-CN" dirty="0" smtClean="0">
                <a:ea typeface="宋体" charset="-122"/>
              </a:rPr>
              <a:t>User A activates send friendship request in UI</a:t>
            </a:r>
          </a:p>
          <a:p>
            <a:r>
              <a:rPr lang="en-US" altLang="zh-CN" dirty="0" smtClean="0">
                <a:ea typeface="宋体" charset="-122"/>
              </a:rPr>
              <a:t>User B has NFC interface ON</a:t>
            </a:r>
          </a:p>
          <a:p>
            <a:r>
              <a:rPr lang="en-US" altLang="zh-CN" dirty="0" smtClean="0">
                <a:ea typeface="宋体" charset="-122"/>
              </a:rPr>
              <a:t>User A touches User B device (two possibilities</a:t>
            </a:r>
          </a:p>
          <a:p>
            <a:pPr lvl="1"/>
            <a:r>
              <a:rPr lang="en-US" altLang="zh-CN" dirty="0" smtClean="0">
                <a:ea typeface="宋体" charset="-122"/>
              </a:rPr>
              <a:t>User A uses Card Emulation functionality sharing a NDEF with a well known tag type</a:t>
            </a:r>
          </a:p>
          <a:p>
            <a:pPr lvl="1"/>
            <a:r>
              <a:rPr lang="en-US" altLang="zh-CN" dirty="0" smtClean="0">
                <a:ea typeface="宋体" charset="-122"/>
              </a:rPr>
              <a:t>User A initiates a Peer to Peer communication (LLCP + SNEP) with a well know service</a:t>
            </a:r>
          </a:p>
          <a:p>
            <a:r>
              <a:rPr lang="en-US" altLang="zh-CN" dirty="0" smtClean="0">
                <a:ea typeface="宋体" charset="-122"/>
              </a:rPr>
              <a:t>User B Device knows what application to </a:t>
            </a:r>
            <a:r>
              <a:rPr lang="en-US" altLang="zh-CN" dirty="0" smtClean="0">
                <a:ea typeface="宋体" charset="-122"/>
              </a:rPr>
              <a:t>instantiate, launches it and passes details to it</a:t>
            </a:r>
          </a:p>
          <a:p>
            <a:r>
              <a:rPr lang="en-US" altLang="zh-CN" dirty="0" smtClean="0">
                <a:ea typeface="宋体" charset="-122"/>
              </a:rPr>
              <a:t>User B SNEW Client presents the friendship request to User B that </a:t>
            </a:r>
            <a:r>
              <a:rPr lang="en-US" altLang="zh-CN" dirty="0" smtClean="0">
                <a:ea typeface="宋体" charset="-122"/>
              </a:rPr>
              <a:t>accepts it</a:t>
            </a:r>
          </a:p>
          <a:p>
            <a:r>
              <a:rPr lang="en-US" altLang="zh-CN" dirty="0" smtClean="0">
                <a:ea typeface="宋体" charset="-122"/>
              </a:rPr>
              <a:t>Confirmation next to the server (two possibilities)</a:t>
            </a:r>
          </a:p>
          <a:p>
            <a:pPr lvl="1"/>
            <a:r>
              <a:rPr lang="en-US" altLang="zh-CN" dirty="0" smtClean="0">
                <a:ea typeface="宋体" charset="-122"/>
              </a:rPr>
              <a:t>Wait until both users go online so server can receive both confirmation from the two authenticated clients</a:t>
            </a:r>
          </a:p>
          <a:p>
            <a:pPr lvl="1"/>
            <a:r>
              <a:rPr lang="en-US" altLang="zh-CN" dirty="0" smtClean="0">
                <a:ea typeface="宋体" charset="-122"/>
              </a:rPr>
              <a:t>Share some token that allow unilateral confirmation</a:t>
            </a:r>
            <a:endParaRPr lang="en-US" altLang="zh-CN" dirty="0" smtClean="0">
              <a:ea typeface="宋体"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Main Use Case 2 – Environment Interaction</a:t>
            </a:r>
            <a:endParaRPr lang="en-US" dirty="0" smtClean="0"/>
          </a:p>
        </p:txBody>
      </p:sp>
      <p:sp>
        <p:nvSpPr>
          <p:cNvPr id="4" name="Marcador de Posição de Conteúdo 3"/>
          <p:cNvSpPr>
            <a:spLocks noGrp="1"/>
          </p:cNvSpPr>
          <p:nvPr>
            <p:ph idx="1"/>
          </p:nvPr>
        </p:nvSpPr>
        <p:spPr/>
        <p:txBody>
          <a:bodyPr>
            <a:normAutofit fontScale="85000" lnSpcReduction="20000"/>
          </a:bodyPr>
          <a:lstStyle/>
          <a:p>
            <a:r>
              <a:rPr lang="en-US" altLang="zh-CN" dirty="0" smtClean="0">
                <a:ea typeface="宋体" charset="-122"/>
              </a:rPr>
              <a:t>Advertiser private or public create a poster with NFC capabilities</a:t>
            </a:r>
          </a:p>
          <a:p>
            <a:pPr lvl="1"/>
            <a:r>
              <a:rPr lang="en-US" altLang="zh-CN" dirty="0" smtClean="0">
                <a:ea typeface="宋体" charset="-122"/>
              </a:rPr>
              <a:t>As several touch points with different products / points of interest</a:t>
            </a:r>
          </a:p>
          <a:p>
            <a:pPr lvl="1"/>
            <a:r>
              <a:rPr lang="en-US" altLang="zh-CN" dirty="0" smtClean="0">
                <a:ea typeface="宋体" charset="-122"/>
              </a:rPr>
              <a:t>Optionally has web apps (small) inside</a:t>
            </a:r>
            <a:endParaRPr lang="en-US" altLang="zh-CN" dirty="0" smtClean="0">
              <a:ea typeface="宋体" charset="-122"/>
            </a:endParaRPr>
          </a:p>
          <a:p>
            <a:r>
              <a:rPr lang="en-US" altLang="zh-CN" dirty="0" smtClean="0">
                <a:ea typeface="宋体" charset="-122"/>
              </a:rPr>
              <a:t>User A </a:t>
            </a:r>
            <a:r>
              <a:rPr lang="en-US" altLang="zh-CN" dirty="0" smtClean="0">
                <a:ea typeface="宋体" charset="-122"/>
              </a:rPr>
              <a:t>has NFC interface ON</a:t>
            </a:r>
          </a:p>
          <a:p>
            <a:r>
              <a:rPr lang="en-US" altLang="zh-CN" dirty="0" smtClean="0">
                <a:ea typeface="宋体" charset="-122"/>
              </a:rPr>
              <a:t>User </a:t>
            </a:r>
            <a:r>
              <a:rPr lang="en-US" altLang="zh-CN" dirty="0" smtClean="0">
                <a:ea typeface="宋体" charset="-122"/>
              </a:rPr>
              <a:t>A reads, understands and </a:t>
            </a:r>
            <a:r>
              <a:rPr lang="en-US" altLang="zh-CN" dirty="0" smtClean="0">
                <a:ea typeface="宋体" charset="-122"/>
              </a:rPr>
              <a:t>touches </a:t>
            </a:r>
            <a:r>
              <a:rPr lang="en-US" altLang="zh-CN" dirty="0" smtClean="0">
                <a:ea typeface="宋体" charset="-122"/>
              </a:rPr>
              <a:t>the interested touch point</a:t>
            </a:r>
          </a:p>
          <a:p>
            <a:r>
              <a:rPr lang="en-US" altLang="zh-CN" dirty="0" smtClean="0">
                <a:ea typeface="宋体" charset="-122"/>
              </a:rPr>
              <a:t>User A device reads a NFC Tag Type 1, 2, 3 or 4 and reads the NDEF message with the well known record type</a:t>
            </a:r>
            <a:endParaRPr lang="en-US" altLang="zh-CN" dirty="0" smtClean="0">
              <a:ea typeface="宋体" charset="-122"/>
            </a:endParaRPr>
          </a:p>
          <a:p>
            <a:r>
              <a:rPr lang="en-US" altLang="zh-CN" dirty="0" smtClean="0">
                <a:ea typeface="宋体" charset="-122"/>
              </a:rPr>
              <a:t>User </a:t>
            </a:r>
            <a:r>
              <a:rPr lang="en-US" altLang="zh-CN" dirty="0" smtClean="0">
                <a:ea typeface="宋体" charset="-122"/>
              </a:rPr>
              <a:t>A devices launch the registered application and passes the read content</a:t>
            </a:r>
            <a:endParaRPr lang="en-US" altLang="zh-CN" dirty="0" smtClean="0">
              <a:ea typeface="宋体" charset="-122"/>
            </a:endParaRPr>
          </a:p>
          <a:p>
            <a:r>
              <a:rPr lang="en-US" altLang="zh-CN" dirty="0" smtClean="0">
                <a:ea typeface="宋体" charset="-122"/>
              </a:rPr>
              <a:t>The application shows:</a:t>
            </a:r>
          </a:p>
          <a:p>
            <a:pPr lvl="1"/>
            <a:r>
              <a:rPr lang="en-US" altLang="zh-CN" dirty="0" smtClean="0">
                <a:ea typeface="宋体" charset="-122"/>
              </a:rPr>
              <a:t>Identification of the local with pictures and location data</a:t>
            </a:r>
          </a:p>
          <a:p>
            <a:pPr lvl="1"/>
            <a:r>
              <a:rPr lang="en-US" altLang="zh-CN" dirty="0" smtClean="0">
                <a:ea typeface="宋体" charset="-122"/>
              </a:rPr>
              <a:t>Possible questions for surveys, taste selection with photos and text</a:t>
            </a:r>
          </a:p>
          <a:p>
            <a:r>
              <a:rPr lang="en-US" altLang="zh-CN" dirty="0" smtClean="0">
                <a:ea typeface="宋体" charset="-122"/>
              </a:rPr>
              <a:t>User A can:</a:t>
            </a:r>
          </a:p>
          <a:p>
            <a:pPr lvl="1"/>
            <a:r>
              <a:rPr lang="en-US" altLang="zh-CN" dirty="0" smtClean="0">
                <a:ea typeface="宋体" charset="-122"/>
              </a:rPr>
              <a:t>Express a like of the content read</a:t>
            </a:r>
          </a:p>
          <a:p>
            <a:pPr lvl="1"/>
            <a:r>
              <a:rPr lang="en-US" altLang="zh-CN" dirty="0" smtClean="0">
                <a:ea typeface="宋体" charset="-122"/>
              </a:rPr>
              <a:t>Do a check-in or check-out at the place that includes the location</a:t>
            </a:r>
          </a:p>
          <a:p>
            <a:pPr lvl="1"/>
            <a:r>
              <a:rPr lang="en-US" altLang="zh-CN" dirty="0" smtClean="0">
                <a:ea typeface="宋体" charset="-122"/>
              </a:rPr>
              <a:t>Select from a “web app” which information or place to like and share, providing information to the advertiser about his preferences</a:t>
            </a:r>
            <a:endParaRPr lang="en-US" altLang="zh-CN" dirty="0" smtClean="0">
              <a:ea typeface="宋体" charset="-122"/>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Main Use Case 3: Payments &amp; Loyalty</a:t>
            </a:r>
            <a:endParaRPr lang="en-US" dirty="0" smtClean="0"/>
          </a:p>
        </p:txBody>
      </p:sp>
      <p:sp>
        <p:nvSpPr>
          <p:cNvPr id="4099" name="Segnaposto contenuto 2"/>
          <p:cNvSpPr>
            <a:spLocks noGrp="1"/>
          </p:cNvSpPr>
          <p:nvPr>
            <p:ph idx="1"/>
          </p:nvPr>
        </p:nvSpPr>
        <p:spPr>
          <a:xfrm>
            <a:off x="338137" y="996950"/>
            <a:ext cx="8778875" cy="5383212"/>
          </a:xfrm>
        </p:spPr>
        <p:txBody>
          <a:bodyPr>
            <a:normAutofit fontScale="85000" lnSpcReduction="10000"/>
          </a:bodyPr>
          <a:lstStyle/>
          <a:p>
            <a:pPr marL="214312" indent="-269875">
              <a:defRPr/>
            </a:pPr>
            <a:r>
              <a:rPr lang="en-US" dirty="0" smtClean="0"/>
              <a:t>User A </a:t>
            </a:r>
            <a:r>
              <a:rPr lang="en-US" dirty="0" smtClean="0"/>
              <a:t>has shopped at User B shop</a:t>
            </a:r>
          </a:p>
          <a:p>
            <a:pPr marL="214312" indent="-269875">
              <a:defRPr/>
            </a:pPr>
            <a:r>
              <a:rPr lang="en-US" dirty="0" smtClean="0"/>
              <a:t>When paying User B asks User A if he wants to pay and / or use the loyalty program</a:t>
            </a:r>
          </a:p>
          <a:p>
            <a:pPr marL="214312" indent="-269875">
              <a:defRPr/>
            </a:pPr>
            <a:r>
              <a:rPr lang="en-US" dirty="0" smtClean="0"/>
              <a:t>User A can</a:t>
            </a:r>
          </a:p>
          <a:p>
            <a:pPr marL="444500" lvl="1" indent="-269875">
              <a:defRPr/>
            </a:pPr>
            <a:r>
              <a:rPr lang="en-US" dirty="0" smtClean="0"/>
              <a:t>Accept to join the loyalty program</a:t>
            </a:r>
          </a:p>
          <a:p>
            <a:pPr marL="673100" lvl="2" indent="-269875">
              <a:defRPr/>
            </a:pPr>
            <a:r>
              <a:rPr lang="en-US" dirty="0" smtClean="0"/>
              <a:t>User A touches  with the device on User B POS</a:t>
            </a:r>
          </a:p>
          <a:p>
            <a:pPr marL="673100" lvl="2" indent="-269875">
              <a:defRPr/>
            </a:pPr>
            <a:r>
              <a:rPr lang="en-US" dirty="0" smtClean="0"/>
              <a:t>An SNEP </a:t>
            </a:r>
            <a:r>
              <a:rPr lang="en-US" dirty="0" smtClean="0"/>
              <a:t>session over </a:t>
            </a:r>
            <a:r>
              <a:rPr lang="en-US" dirty="0" smtClean="0"/>
              <a:t>LLCP exchange is </a:t>
            </a:r>
            <a:r>
              <a:rPr lang="en-US" dirty="0" smtClean="0"/>
              <a:t>made to the well know service launching the SNEW Client</a:t>
            </a:r>
            <a:endParaRPr lang="en-US" dirty="0" smtClean="0"/>
          </a:p>
          <a:p>
            <a:pPr marL="673100" lvl="2" indent="-269875">
              <a:defRPr/>
            </a:pPr>
            <a:r>
              <a:rPr lang="en-US" dirty="0" smtClean="0"/>
              <a:t>A Peer to Peer connection is established sharing all the User A required information and eventual questions from User B to User A</a:t>
            </a:r>
          </a:p>
          <a:p>
            <a:pPr marL="673100" lvl="2" indent="-269875">
              <a:defRPr/>
            </a:pPr>
            <a:r>
              <a:rPr lang="en-US" dirty="0" smtClean="0"/>
              <a:t>User A provides further details if required and confirm acceptance by touching again the device to the POS</a:t>
            </a:r>
          </a:p>
          <a:p>
            <a:pPr marL="673100" lvl="2" indent="-269875">
              <a:defRPr/>
            </a:pPr>
            <a:r>
              <a:rPr lang="en-US" dirty="0" smtClean="0"/>
              <a:t>In the background is established a quantifiable friendship between User A and User B</a:t>
            </a:r>
          </a:p>
          <a:p>
            <a:pPr marL="444500" lvl="1" indent="-269875">
              <a:defRPr/>
            </a:pPr>
            <a:r>
              <a:rPr lang="en-US" dirty="0" smtClean="0"/>
              <a:t>Credit points if quantifiable friendship already exist</a:t>
            </a:r>
          </a:p>
          <a:p>
            <a:pPr marL="673100" lvl="2" indent="-269875">
              <a:defRPr/>
            </a:pPr>
            <a:r>
              <a:rPr lang="en-US" dirty="0" smtClean="0"/>
              <a:t>User A touches  with the device on User B POS</a:t>
            </a:r>
          </a:p>
          <a:p>
            <a:pPr marL="673100" lvl="2" indent="-269875">
              <a:defRPr/>
            </a:pPr>
            <a:r>
              <a:rPr lang="en-US" dirty="0" smtClean="0"/>
              <a:t>An SNEP session over LLCP exchange is made to the well know service launching the SNEW Client</a:t>
            </a:r>
          </a:p>
          <a:p>
            <a:pPr marL="673100" lvl="2" indent="-269875">
              <a:defRPr/>
            </a:pPr>
            <a:r>
              <a:rPr lang="en-US" dirty="0" smtClean="0"/>
              <a:t>A Peer to Peer connection is established sharing all the User A required information and </a:t>
            </a:r>
            <a:r>
              <a:rPr lang="en-US" dirty="0" smtClean="0"/>
              <a:t>crediting User A quantifiable friendship relationship</a:t>
            </a:r>
          </a:p>
          <a:p>
            <a:pPr marL="673100" lvl="2" indent="-269875">
              <a:defRPr/>
            </a:pPr>
            <a:endParaRPr lang="en-US" dirty="0" smtClean="0"/>
          </a:p>
          <a:p>
            <a:pPr marL="444500" lvl="1" indent="-269875">
              <a:defRPr/>
            </a:pPr>
            <a:endParaRPr lang="en-US" dirty="0" smtClean="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olo 1"/>
          <p:cNvSpPr>
            <a:spLocks noGrp="1"/>
          </p:cNvSpPr>
          <p:nvPr>
            <p:ph type="title"/>
          </p:nvPr>
        </p:nvSpPr>
        <p:spPr/>
        <p:txBody>
          <a:bodyPr/>
          <a:lstStyle/>
          <a:p>
            <a:r>
              <a:rPr lang="en-US" dirty="0" smtClean="0"/>
              <a:t>Main Use Case 3: Payments &amp; Loyalty 2/2</a:t>
            </a:r>
            <a:endParaRPr lang="en-US" dirty="0" smtClean="0"/>
          </a:p>
        </p:txBody>
      </p:sp>
      <p:sp>
        <p:nvSpPr>
          <p:cNvPr id="4099" name="Segnaposto contenuto 2"/>
          <p:cNvSpPr>
            <a:spLocks noGrp="1"/>
          </p:cNvSpPr>
          <p:nvPr>
            <p:ph idx="1"/>
          </p:nvPr>
        </p:nvSpPr>
        <p:spPr>
          <a:xfrm>
            <a:off x="338137" y="996950"/>
            <a:ext cx="8778875" cy="5486400"/>
          </a:xfrm>
        </p:spPr>
        <p:txBody>
          <a:bodyPr>
            <a:normAutofit/>
          </a:bodyPr>
          <a:lstStyle/>
          <a:p>
            <a:pPr marL="214312" indent="-269875">
              <a:defRPr/>
            </a:pPr>
            <a:r>
              <a:rPr lang="en-US" dirty="0" smtClean="0"/>
              <a:t>User A can</a:t>
            </a:r>
          </a:p>
          <a:p>
            <a:pPr marL="444500" lvl="1" indent="-269875">
              <a:defRPr/>
            </a:pPr>
            <a:r>
              <a:rPr lang="en-US" dirty="0" smtClean="0"/>
              <a:t>Accept to join the loyalty program and pay using the social network</a:t>
            </a:r>
          </a:p>
          <a:p>
            <a:pPr marL="673100" lvl="2" indent="-269875">
              <a:defRPr/>
            </a:pPr>
            <a:r>
              <a:rPr lang="en-US" dirty="0" smtClean="0"/>
              <a:t>User A touches  with the device on User B POS</a:t>
            </a:r>
          </a:p>
          <a:p>
            <a:pPr marL="673100" lvl="2" indent="-269875">
              <a:defRPr/>
            </a:pPr>
            <a:r>
              <a:rPr lang="en-US" dirty="0" smtClean="0"/>
              <a:t>An SNEP session over LLCP exchange is made </a:t>
            </a:r>
            <a:r>
              <a:rPr lang="en-US" dirty="0" smtClean="0"/>
              <a:t>to a well know service that will launch the SNEW client</a:t>
            </a:r>
            <a:endParaRPr lang="en-US" dirty="0" smtClean="0"/>
          </a:p>
          <a:p>
            <a:pPr marL="673100" lvl="2" indent="-269875">
              <a:defRPr/>
            </a:pPr>
            <a:r>
              <a:rPr lang="en-US" dirty="0" smtClean="0"/>
              <a:t>A Peer to Peer connection is established presenting the transaction details</a:t>
            </a:r>
          </a:p>
          <a:p>
            <a:pPr marL="673100" lvl="2" indent="-269875">
              <a:defRPr/>
            </a:pPr>
            <a:r>
              <a:rPr lang="en-US" dirty="0" smtClean="0"/>
              <a:t>User A confirm acceptance by touching again the device to the POS</a:t>
            </a:r>
          </a:p>
          <a:p>
            <a:pPr marL="898525" lvl="3" indent="-269875">
              <a:defRPr/>
            </a:pPr>
            <a:r>
              <a:rPr lang="en-US" dirty="0" smtClean="0"/>
              <a:t>If User A has already a quantifiable relationship with User B (member of loyalty program) it can be </a:t>
            </a:r>
            <a:r>
              <a:rPr lang="en-US" dirty="0" smtClean="0"/>
              <a:t>asked if User A wants to use totally or partially the existing loyalty points</a:t>
            </a:r>
          </a:p>
          <a:p>
            <a:pPr marL="673100" lvl="2" indent="-269875">
              <a:defRPr/>
            </a:pPr>
            <a:r>
              <a:rPr lang="en-US" dirty="0" smtClean="0"/>
              <a:t>Some sort of credit of User A is transferred to User B</a:t>
            </a:r>
          </a:p>
          <a:p>
            <a:pPr marL="673100" lvl="2" indent="-269875">
              <a:defRPr/>
            </a:pPr>
            <a:r>
              <a:rPr lang="en-US" dirty="0" smtClean="0"/>
              <a:t>If User A has not yet a quantifiable relationship (member or a loyalty program) with User B it is questioned if he wants to start one with the questions </a:t>
            </a:r>
            <a:r>
              <a:rPr lang="en-US" smtClean="0"/>
              <a:t>previously transferred</a:t>
            </a:r>
            <a:endParaRPr lang="en-US" dirty="0" smtClean="0"/>
          </a:p>
          <a:p>
            <a:pPr marL="673100" lvl="2" indent="-269875">
              <a:defRPr/>
            </a:pPr>
            <a:endParaRPr lang="en-US" dirty="0" smtClean="0"/>
          </a:p>
          <a:p>
            <a:pPr marL="444500" lvl="1" indent="-269875">
              <a:defRPr/>
            </a:pPr>
            <a:endParaRPr lang="en-US"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13424</TotalTime>
  <Pages>15</Pages>
  <Words>914</Words>
  <Application>Microsoft Office PowerPoint</Application>
  <PresentationFormat>Personalizados</PresentationFormat>
  <Paragraphs>79</Paragraphs>
  <Slides>6</Slides>
  <Notes>4</Notes>
  <HiddenSlides>0</HiddenSlides>
  <MMClips>0</MMClips>
  <ScaleCrop>false</ScaleCrop>
  <HeadingPairs>
    <vt:vector size="4" baseType="variant">
      <vt:variant>
        <vt:lpstr>Tema</vt:lpstr>
      </vt:variant>
      <vt:variant>
        <vt:i4>1</vt:i4>
      </vt:variant>
      <vt:variant>
        <vt:lpstr>Títulos dos diapositivos</vt:lpstr>
      </vt:variant>
      <vt:variant>
        <vt:i4>6</vt:i4>
      </vt:variant>
    </vt:vector>
  </HeadingPairs>
  <TitlesOfParts>
    <vt:vector size="7" baseType="lpstr">
      <vt:lpstr>OMA Template</vt:lpstr>
      <vt:lpstr>OMA-CD-MobSocNet-2013-0014-INP_NFC_Details  Social Network Web 1.1 NFC Details</vt:lpstr>
      <vt:lpstr>General information about NFC</vt:lpstr>
      <vt:lpstr> Main Use Case 1 - Friendship</vt:lpstr>
      <vt:lpstr>Main Use Case 2 – Environment Interaction</vt:lpstr>
      <vt:lpstr>Main Use Case 3: Payments &amp; Loyalty</vt:lpstr>
      <vt:lpstr>Main Use Case 3: Payments &amp; Loyalty 2/2</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Henrique Costa</cp:lastModifiedBy>
  <cp:revision>479</cp:revision>
  <cp:lastPrinted>1999-04-27T06:51:51Z</cp:lastPrinted>
  <dcterms:created xsi:type="dcterms:W3CDTF">2002-03-19T14:05:12Z</dcterms:created>
  <dcterms:modified xsi:type="dcterms:W3CDTF">2013-02-18T00:23:16Z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