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340" r:id="rId3"/>
    <p:sldId id="341" r:id="rId4"/>
    <p:sldId id="338"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066"/>
    <a:srgbClr val="FFFF99"/>
    <a:srgbClr val="FDB5C3"/>
    <a:srgbClr val="99FFCC"/>
    <a:srgbClr val="FFCCCC"/>
    <a:srgbClr val="FEEDCE"/>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87752" autoAdjust="0"/>
  </p:normalViewPr>
  <p:slideViewPr>
    <p:cSldViewPr>
      <p:cViewPr varScale="1">
        <p:scale>
          <a:sx n="78" d="100"/>
          <a:sy n="78" d="100"/>
        </p:scale>
        <p:origin x="-1278"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7369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57801420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pt-PT" altLang="ko-KR" sz="1200" dirty="0" smtClean="0"/>
              <a:t>OMA-CD-MobSocNet-2013-0036-INP_WiFi_Direct</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158750"/>
            <a:ext cx="7996237" cy="1301750"/>
          </a:xfrm>
        </p:spPr>
        <p:txBody>
          <a:bodyPr anchor="t"/>
          <a:lstStyle/>
          <a:p>
            <a:r>
              <a:rPr lang="pt-PT" sz="1600" dirty="0" smtClean="0"/>
              <a:t>OMA-CD-MobSocNet-2013-0036-INP_WiFi_Direct</a:t>
            </a:r>
            <a:r>
              <a:rPr lang="en-US" sz="1600" dirty="0" smtClean="0"/>
              <a:t/>
            </a:r>
            <a:br>
              <a:rPr lang="en-US" sz="1600" dirty="0" smtClean="0"/>
            </a:br>
            <a:r>
              <a:rPr lang="en-US" sz="3600" dirty="0" smtClean="0"/>
              <a:t>Social Network Web 1.1</a:t>
            </a:r>
            <a:br>
              <a:rPr lang="en-US" sz="3600" dirty="0" smtClean="0"/>
            </a:br>
            <a:r>
              <a:rPr lang="en-US" sz="3600" dirty="0" err="1" smtClean="0"/>
              <a:t>WiFi</a:t>
            </a:r>
            <a:r>
              <a:rPr lang="en-US" sz="3600" dirty="0" smtClean="0"/>
              <a:t> Direct</a:t>
            </a:r>
            <a:endParaRPr lang="en-US" sz="2800" dirty="0" smtClean="0"/>
          </a:p>
        </p:txBody>
      </p:sp>
      <p:sp>
        <p:nvSpPr>
          <p:cNvPr id="15363" name="Text Box 29"/>
          <p:cNvSpPr txBox="1">
            <a:spLocks noChangeArrowheads="1"/>
          </p:cNvSpPr>
          <p:nvPr/>
        </p:nvSpPr>
        <p:spPr bwMode="auto">
          <a:xfrm>
            <a:off x="2743200" y="2520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520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68275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 SNEW</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5 June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a:t>
            </a:r>
            <a:r>
              <a:rPr lang="en-US" altLang="zh-CN" b="1" dirty="0" smtClean="0">
                <a:latin typeface="Tahoma" pitchFamily="34" charset="0"/>
                <a:ea typeface="宋体"/>
                <a:cs typeface="宋体"/>
              </a:rPr>
              <a:t>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Contact</a:t>
            </a:r>
            <a:r>
              <a:rPr lang="en-US" altLang="zh-CN" b="1" dirty="0">
                <a:latin typeface="Tahoma" pitchFamily="34" charset="0"/>
                <a:ea typeface="宋体"/>
                <a:cs typeface="宋体"/>
              </a:rPr>
              <a:t>:	</a:t>
            </a:r>
            <a:r>
              <a:rPr lang="en-US" altLang="zh-CN" b="1" dirty="0" smtClean="0">
                <a:latin typeface="Tahoma" pitchFamily="34" charset="0"/>
                <a:ea typeface="宋体"/>
                <a:cs typeface="宋体"/>
              </a:rPr>
              <a:t> Jong-Wuk </a:t>
            </a:r>
            <a:r>
              <a:rPr lang="en-US" altLang="zh-CN" b="1" dirty="0">
                <a:latin typeface="Tahoma" pitchFamily="34" charset="0"/>
                <a:ea typeface="宋体"/>
                <a:cs typeface="宋体"/>
              </a:rPr>
              <a:t>Son, DGIST, </a:t>
            </a:r>
            <a:r>
              <a:rPr lang="en-US" altLang="zh-CN" b="1" dirty="0" smtClean="0">
                <a:latin typeface="Tahoma" pitchFamily="34" charset="0"/>
                <a:ea typeface="宋体"/>
                <a:cs typeface="宋体"/>
              </a:rPr>
              <a:t>jwson@dgist.ac.kr</a:t>
            </a:r>
          </a:p>
          <a:p>
            <a:pPr defTabSz="762000" eaLnBrk="0" hangingPunct="0">
              <a:lnSpc>
                <a:spcPct val="95000"/>
              </a:lnSpc>
              <a:spcAft>
                <a:spcPct val="35000"/>
              </a:spcAft>
              <a:tabLst>
                <a:tab pos="1827213" algn="r"/>
                <a:tab pos="1939925" algn="l"/>
              </a:tabLst>
            </a:pPr>
            <a:r>
              <a:rPr lang="en-US" altLang="zh-CN" b="1" dirty="0" smtClean="0">
                <a:latin typeface="Tahoma" pitchFamily="34" charset="0"/>
                <a:ea typeface="宋体"/>
                <a:cs typeface="宋体"/>
              </a:rPr>
              <a:t>                         </a:t>
            </a:r>
            <a:r>
              <a:rPr lang="en-US" altLang="zh-CN" b="1" dirty="0" err="1" smtClean="0">
                <a:latin typeface="Tahoma" pitchFamily="34" charset="0"/>
                <a:ea typeface="宋体"/>
                <a:cs typeface="宋体"/>
              </a:rPr>
              <a:t>Kookrae</a:t>
            </a:r>
            <a:r>
              <a:rPr lang="en-US" altLang="zh-CN" b="1" dirty="0" smtClean="0">
                <a:latin typeface="Tahoma" pitchFamily="34" charset="0"/>
                <a:ea typeface="宋体"/>
                <a:cs typeface="宋体"/>
              </a:rPr>
              <a:t> </a:t>
            </a:r>
            <a:r>
              <a:rPr lang="en-US" altLang="zh-CN" b="1" dirty="0">
                <a:latin typeface="Tahoma" pitchFamily="34" charset="0"/>
                <a:ea typeface="宋体"/>
                <a:cs typeface="宋体"/>
              </a:rPr>
              <a:t>Cho, DGIST, kookrae@dgist.ac.kr</a:t>
            </a:r>
          </a:p>
          <a:p>
            <a:pPr defTabSz="762000" eaLnBrk="0" hangingPunct="0">
              <a:lnSpc>
                <a:spcPct val="95000"/>
              </a:lnSpc>
              <a:spcAft>
                <a:spcPct val="35000"/>
              </a:spcAft>
              <a:tabLst>
                <a:tab pos="1827213" algn="r"/>
                <a:tab pos="1939925" algn="l"/>
              </a:tabLst>
            </a:pPr>
            <a:r>
              <a:rPr lang="en-US" altLang="zh-CN" b="1" dirty="0" smtClean="0">
                <a:latin typeface="Tahoma" pitchFamily="34" charset="0"/>
                <a:ea typeface="宋体"/>
                <a:cs typeface="宋体"/>
              </a:rPr>
              <a:t>                         Do </a:t>
            </a:r>
            <a:r>
              <a:rPr lang="en-US" altLang="zh-CN" b="1" dirty="0" err="1" smtClean="0">
                <a:latin typeface="Tahoma" pitchFamily="34" charset="0"/>
                <a:ea typeface="宋体"/>
                <a:cs typeface="宋体"/>
              </a:rPr>
              <a:t>Hyoung</a:t>
            </a:r>
            <a:r>
              <a:rPr lang="en-US" altLang="zh-CN" b="1" dirty="0" smtClean="0">
                <a:latin typeface="Tahoma" pitchFamily="34" charset="0"/>
                <a:ea typeface="宋体"/>
                <a:cs typeface="宋体"/>
              </a:rPr>
              <a:t> </a:t>
            </a:r>
            <a:r>
              <a:rPr lang="en-US" altLang="zh-CN" b="1" dirty="0">
                <a:latin typeface="Tahoma" pitchFamily="34" charset="0"/>
                <a:ea typeface="宋体"/>
                <a:cs typeface="宋体"/>
              </a:rPr>
              <a:t>Kim, ETRI, kimdh@etri.re.kr</a:t>
            </a:r>
          </a:p>
          <a:p>
            <a:pPr defTabSz="762000" eaLnBrk="0" hangingPunct="0">
              <a:lnSpc>
                <a:spcPct val="95000"/>
              </a:lnSpc>
              <a:spcAft>
                <a:spcPct val="35000"/>
              </a:spcAft>
              <a:tabLst>
                <a:tab pos="1827213" algn="r"/>
                <a:tab pos="1939925" algn="l"/>
              </a:tabLst>
            </a:pPr>
            <a:r>
              <a:rPr lang="en-US" altLang="zh-CN" b="1" dirty="0" smtClean="0">
                <a:latin typeface="Tahoma" pitchFamily="34" charset="0"/>
                <a:ea typeface="宋体"/>
                <a:cs typeface="宋体"/>
              </a:rPr>
              <a:t>                         </a:t>
            </a:r>
            <a:r>
              <a:rPr lang="en-US" altLang="zh-CN" b="1" dirty="0" err="1" smtClean="0">
                <a:latin typeface="Tahoma" pitchFamily="34" charset="0"/>
                <a:ea typeface="宋体"/>
                <a:cs typeface="宋体"/>
              </a:rPr>
              <a:t>Duk</a:t>
            </a:r>
            <a:r>
              <a:rPr lang="en-US" altLang="zh-CN" b="1" dirty="0" smtClean="0">
                <a:latin typeface="Tahoma" pitchFamily="34" charset="0"/>
                <a:ea typeface="宋体"/>
                <a:cs typeface="宋体"/>
              </a:rPr>
              <a:t> </a:t>
            </a:r>
            <a:r>
              <a:rPr lang="en-US" altLang="zh-CN" b="1" dirty="0" err="1">
                <a:latin typeface="Tahoma" pitchFamily="34" charset="0"/>
                <a:ea typeface="宋体"/>
                <a:cs typeface="宋体"/>
              </a:rPr>
              <a:t>ki</a:t>
            </a:r>
            <a:r>
              <a:rPr lang="en-US" altLang="zh-CN" b="1" dirty="0">
                <a:latin typeface="Tahoma" pitchFamily="34" charset="0"/>
                <a:ea typeface="宋体"/>
                <a:cs typeface="宋体"/>
              </a:rPr>
              <a:t> Hong, KWISA, </a:t>
            </a:r>
            <a:r>
              <a:rPr lang="en-US" altLang="zh-CN" b="1" dirty="0" smtClean="0">
                <a:latin typeface="Tahoma" pitchFamily="34" charset="0"/>
                <a:ea typeface="宋体"/>
                <a:cs typeface="宋体"/>
              </a:rPr>
              <a:t>kwisa@kwisa.org</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Source</a:t>
            </a:r>
            <a:r>
              <a:rPr lang="en-US" altLang="zh-CN" b="1" dirty="0">
                <a:latin typeface="Tahoma" pitchFamily="34" charset="0"/>
                <a:ea typeface="宋体"/>
                <a:cs typeface="宋体"/>
              </a:rPr>
              <a:t>:	</a:t>
            </a:r>
            <a:r>
              <a:rPr lang="en-US" altLang="zh-CN" b="1" dirty="0" smtClean="0">
                <a:latin typeface="Tahoma" pitchFamily="34" charset="0"/>
                <a:ea typeface="宋体"/>
                <a:cs typeface="宋体"/>
              </a:rPr>
              <a:t>DGIST, ETRI, KWISA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err="1" smtClean="0"/>
              <a:t>WiFi</a:t>
            </a:r>
            <a:r>
              <a:rPr lang="en-GB" dirty="0" smtClean="0"/>
              <a:t> Direct</a:t>
            </a:r>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en-GB" sz="2000" dirty="0" err="1" smtClean="0"/>
              <a:t>Wifi</a:t>
            </a:r>
            <a:r>
              <a:rPr lang="en-GB" sz="2000" dirty="0" smtClean="0"/>
              <a:t> Direct features</a:t>
            </a:r>
          </a:p>
          <a:p>
            <a:pPr lvl="1"/>
            <a:r>
              <a:rPr lang="en-US" sz="1800" dirty="0"/>
              <a:t>Wi-Fi </a:t>
            </a:r>
            <a:r>
              <a:rPr lang="en-US" sz="1800" dirty="0" smtClean="0"/>
              <a:t>Direct </a:t>
            </a:r>
            <a:r>
              <a:rPr lang="en-US" sz="1800" dirty="0"/>
              <a:t>will enable users to connect </a:t>
            </a:r>
            <a:r>
              <a:rPr lang="en-US" sz="1800" dirty="0" smtClean="0"/>
              <a:t>Wi-Fi </a:t>
            </a:r>
            <a:r>
              <a:rPr lang="en-US" sz="1800" dirty="0"/>
              <a:t>Direct devices to each </a:t>
            </a:r>
            <a:r>
              <a:rPr lang="en-US" sz="1800" dirty="0" smtClean="0"/>
              <a:t>other</a:t>
            </a:r>
            <a:endParaRPr lang="en-US" sz="1800" dirty="0"/>
          </a:p>
          <a:p>
            <a:pPr lvl="1"/>
            <a:r>
              <a:rPr lang="en-US" sz="1800" dirty="0" smtClean="0"/>
              <a:t>Wi-Fi </a:t>
            </a:r>
            <a:r>
              <a:rPr lang="en-US" sz="1800" dirty="0"/>
              <a:t>Direct devices support the same performance profiles of regular Wi-Fi devices. That means data rates that can exceed 250 Mbps and </a:t>
            </a:r>
            <a:r>
              <a:rPr lang="en-US" sz="1800" dirty="0" smtClean="0"/>
              <a:t>coverage will be over 200 meters.</a:t>
            </a:r>
          </a:p>
          <a:p>
            <a:pPr lvl="1"/>
            <a:r>
              <a:rPr lang="en-US" sz="1800" dirty="0" smtClean="0"/>
              <a:t>applications </a:t>
            </a:r>
            <a:r>
              <a:rPr lang="en-US" sz="1800" dirty="0"/>
              <a:t>such as: </a:t>
            </a:r>
          </a:p>
          <a:p>
            <a:pPr lvl="2"/>
            <a:r>
              <a:rPr lang="en-US" sz="1600" dirty="0"/>
              <a:t>Print a picture directly from your camera</a:t>
            </a:r>
          </a:p>
          <a:p>
            <a:pPr lvl="2"/>
            <a:r>
              <a:rPr lang="en-US" sz="1600" dirty="0"/>
              <a:t>Share music directly with a friend</a:t>
            </a:r>
          </a:p>
          <a:p>
            <a:pPr lvl="2"/>
            <a:r>
              <a:rPr lang="en-US" sz="1600" dirty="0"/>
              <a:t>Synchronize contacts, music, etc.</a:t>
            </a:r>
          </a:p>
          <a:p>
            <a:pPr lvl="2"/>
            <a:r>
              <a:rPr lang="en-US" sz="1600" dirty="0"/>
              <a:t>Display pictures directly from your mobile phone on a </a:t>
            </a:r>
            <a:r>
              <a:rPr lang="en-US" sz="1600" dirty="0" smtClean="0"/>
              <a:t>television</a:t>
            </a:r>
          </a:p>
          <a:p>
            <a:pPr marL="225425" lvl="1" indent="0">
              <a:buNone/>
            </a:pPr>
            <a:endParaRPr lang="en-US" sz="1800" dirty="0" smtClean="0"/>
          </a:p>
          <a:p>
            <a:r>
              <a:rPr lang="en-GB" sz="2000" dirty="0" smtClean="0"/>
              <a:t>Wi-Fi Direct in Android</a:t>
            </a:r>
          </a:p>
          <a:p>
            <a:pPr lvl="1"/>
            <a:r>
              <a:rPr lang="en-GB" sz="1800" dirty="0" smtClean="0">
                <a:ea typeface="Times New Roman" pitchFamily="18" charset="0"/>
                <a:cs typeface="Arial" charset="0"/>
              </a:rPr>
              <a:t>Wi-Fi Direct allow Android 4.0 (API level 14) or later devices with the appropriate hardware to </a:t>
            </a:r>
            <a:r>
              <a:rPr lang="en-GB" sz="1800" dirty="0" err="1" smtClean="0">
                <a:ea typeface="Times New Roman" pitchFamily="18" charset="0"/>
                <a:cs typeface="Arial" charset="0"/>
              </a:rPr>
              <a:t>connnect</a:t>
            </a:r>
            <a:r>
              <a:rPr lang="en-GB" sz="1800" dirty="0" smtClean="0">
                <a:ea typeface="Times New Roman" pitchFamily="18" charset="0"/>
                <a:cs typeface="Arial" charset="0"/>
              </a:rPr>
              <a:t> directly to each other via Wi-Fi without an intermediate access point. </a:t>
            </a:r>
          </a:p>
        </p:txBody>
      </p:sp>
    </p:spTree>
    <p:extLst>
      <p:ext uri="{BB962C8B-B14F-4D97-AF65-F5344CB8AC3E}">
        <p14:creationId xmlns:p14="http://schemas.microsoft.com/office/powerpoint/2010/main" val="4089906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pPr algn="l"/>
            <a:r>
              <a:rPr lang="en-GB" altLang="zh-CN" dirty="0" smtClean="0">
                <a:ea typeface="宋体" charset="-122"/>
              </a:rPr>
              <a:t> Main Use Case – proximity group service</a:t>
            </a:r>
          </a:p>
        </p:txBody>
      </p:sp>
      <p:pic>
        <p:nvPicPr>
          <p:cNvPr id="5" name="Picture 2" descr="\\129.254.185.250\기타자료\공동체.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0309" y="2063750"/>
            <a:ext cx="1248134" cy="205685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D:\1-10. ETRI 2010년도 - 소셜컴퓨팅연구팀(10MS3310, 2010.3 ~ 2011.2)\02. 과제폴더\[과제평가 관련]\[UI 화면캡쳐]\안드로이드폰\컨텐츠.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29137" y="3904704"/>
            <a:ext cx="1270704" cy="196904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D:\1-10. ETRI 2010년도 - 소셜컴퓨팅연구팀(10MS3310, 2010.3 ~ 2011.2)\02. 과제폴더\[과제평가 관련]\[UI 화면캡쳐]\안드로이드폰\community_content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29137" y="1406421"/>
            <a:ext cx="1270704" cy="2028929"/>
          </a:xfrm>
          <a:prstGeom prst="rect">
            <a:avLst/>
          </a:prstGeom>
          <a:noFill/>
          <a:extLst>
            <a:ext uri="{909E8E84-426E-40DD-AFC4-6F175D3DCCD1}">
              <a14:hiddenFill xmlns:a14="http://schemas.microsoft.com/office/drawing/2010/main">
                <a:solidFill>
                  <a:srgbClr val="FFFFFF"/>
                </a:solidFill>
              </a14:hiddenFill>
            </a:ext>
          </a:extLst>
        </p:spPr>
      </p:pic>
      <p:sp>
        <p:nvSpPr>
          <p:cNvPr id="3" name="타원 2"/>
          <p:cNvSpPr/>
          <p:nvPr/>
        </p:nvSpPr>
        <p:spPr bwMode="auto">
          <a:xfrm>
            <a:off x="7288126" y="2634977"/>
            <a:ext cx="952500" cy="91440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Arial" charset="0"/>
            </a:endParaRPr>
          </a:p>
        </p:txBody>
      </p:sp>
      <p:sp>
        <p:nvSpPr>
          <p:cNvPr id="4" name="TextBox 3"/>
          <p:cNvSpPr txBox="1"/>
          <p:nvPr/>
        </p:nvSpPr>
        <p:spPr>
          <a:xfrm>
            <a:off x="6778052" y="1225550"/>
            <a:ext cx="1942085" cy="707886"/>
          </a:xfrm>
          <a:prstGeom prst="rect">
            <a:avLst/>
          </a:prstGeom>
          <a:noFill/>
        </p:spPr>
        <p:txBody>
          <a:bodyPr wrap="square" rtlCol="0">
            <a:spAutoFit/>
          </a:bodyPr>
          <a:lstStyle/>
          <a:p>
            <a:pPr algn="ctr"/>
            <a:r>
              <a:rPr lang="en-US" altLang="ko-KR" dirty="0" smtClean="0">
                <a:solidFill>
                  <a:srgbClr val="FF0000"/>
                </a:solidFill>
              </a:rPr>
              <a:t>Social Group </a:t>
            </a:r>
          </a:p>
          <a:p>
            <a:pPr algn="ctr"/>
            <a:r>
              <a:rPr lang="en-US" altLang="ko-KR" dirty="0" smtClean="0">
                <a:solidFill>
                  <a:srgbClr val="FF0000"/>
                </a:solidFill>
              </a:rPr>
              <a:t>with </a:t>
            </a:r>
            <a:r>
              <a:rPr lang="en-US" altLang="ko-KR" dirty="0" err="1" smtClean="0">
                <a:solidFill>
                  <a:srgbClr val="FF0000"/>
                </a:solidFill>
              </a:rPr>
              <a:t>WiFi</a:t>
            </a:r>
            <a:r>
              <a:rPr lang="en-US" altLang="ko-KR" dirty="0" smtClean="0">
                <a:solidFill>
                  <a:srgbClr val="FF0000"/>
                </a:solidFill>
              </a:rPr>
              <a:t> P2P</a:t>
            </a:r>
            <a:endParaRPr lang="ko-KR" altLang="en-US" dirty="0">
              <a:solidFill>
                <a:srgbClr val="FF0000"/>
              </a:solidFill>
            </a:endParaRPr>
          </a:p>
        </p:txBody>
      </p:sp>
      <p:sp>
        <p:nvSpPr>
          <p:cNvPr id="10" name="자유형 9"/>
          <p:cNvSpPr/>
          <p:nvPr/>
        </p:nvSpPr>
        <p:spPr>
          <a:xfrm rot="10800000">
            <a:off x="5976938" y="3206750"/>
            <a:ext cx="1093504" cy="850756"/>
          </a:xfrm>
          <a:custGeom>
            <a:avLst/>
            <a:gdLst>
              <a:gd name="connsiteX0" fmla="*/ 0 w 1253196"/>
              <a:gd name="connsiteY0" fmla="*/ 1527350 h 1527350"/>
              <a:gd name="connsiteX1" fmla="*/ 1235948 w 1253196"/>
              <a:gd name="connsiteY1" fmla="*/ 1045029 h 1527350"/>
              <a:gd name="connsiteX2" fmla="*/ 713433 w 1253196"/>
              <a:gd name="connsiteY2" fmla="*/ 0 h 1527350"/>
              <a:gd name="connsiteX0" fmla="*/ 0 w 1079394"/>
              <a:gd name="connsiteY0" fmla="*/ 1527350 h 1527350"/>
              <a:gd name="connsiteX1" fmla="*/ 1055078 w 1079394"/>
              <a:gd name="connsiteY1" fmla="*/ 813917 h 1527350"/>
              <a:gd name="connsiteX2" fmla="*/ 713433 w 1079394"/>
              <a:gd name="connsiteY2" fmla="*/ 0 h 1527350"/>
              <a:gd name="connsiteX0" fmla="*/ 0 w 1081635"/>
              <a:gd name="connsiteY0" fmla="*/ 1637882 h 1637882"/>
              <a:gd name="connsiteX1" fmla="*/ 1055078 w 1081635"/>
              <a:gd name="connsiteY1" fmla="*/ 924449 h 1637882"/>
              <a:gd name="connsiteX2" fmla="*/ 733530 w 1081635"/>
              <a:gd name="connsiteY2" fmla="*/ 0 h 1637882"/>
              <a:gd name="connsiteX0" fmla="*/ 321547 w 1380246"/>
              <a:gd name="connsiteY0" fmla="*/ 1135464 h 1135464"/>
              <a:gd name="connsiteX1" fmla="*/ 1376625 w 1380246"/>
              <a:gd name="connsiteY1" fmla="*/ 422031 h 1135464"/>
              <a:gd name="connsiteX2" fmla="*/ 0 w 1380246"/>
              <a:gd name="connsiteY2" fmla="*/ 0 h 1135464"/>
              <a:gd name="connsiteX0" fmla="*/ 321547 w 1881013"/>
              <a:gd name="connsiteY0" fmla="*/ 1920750 h 1920750"/>
              <a:gd name="connsiteX1" fmla="*/ 1879043 w 1881013"/>
              <a:gd name="connsiteY1" fmla="*/ 21612 h 1920750"/>
              <a:gd name="connsiteX2" fmla="*/ 0 w 1881013"/>
              <a:gd name="connsiteY2" fmla="*/ 785286 h 1920750"/>
              <a:gd name="connsiteX0" fmla="*/ 3959050 w 4057182"/>
              <a:gd name="connsiteY0" fmla="*/ 6907 h 2409825"/>
              <a:gd name="connsiteX1" fmla="*/ 1879043 w 4057182"/>
              <a:gd name="connsiteY1" fmla="*/ 1614643 h 2409825"/>
              <a:gd name="connsiteX2" fmla="*/ 0 w 4057182"/>
              <a:gd name="connsiteY2" fmla="*/ 2378317 h 2409825"/>
              <a:gd name="connsiteX0" fmla="*/ 3949002 w 4047478"/>
              <a:gd name="connsiteY0" fmla="*/ 7253 h 2329211"/>
              <a:gd name="connsiteX1" fmla="*/ 1879043 w 4047478"/>
              <a:gd name="connsiteY1" fmla="*/ 1534602 h 2329211"/>
              <a:gd name="connsiteX2" fmla="*/ 0 w 4047478"/>
              <a:gd name="connsiteY2" fmla="*/ 2298276 h 2329211"/>
              <a:gd name="connsiteX0" fmla="*/ 3949002 w 4042048"/>
              <a:gd name="connsiteY0" fmla="*/ 9163 h 2322203"/>
              <a:gd name="connsiteX1" fmla="*/ 1738366 w 4042048"/>
              <a:gd name="connsiteY1" fmla="*/ 1255158 h 2322203"/>
              <a:gd name="connsiteX2" fmla="*/ 0 w 4042048"/>
              <a:gd name="connsiteY2" fmla="*/ 2300186 h 2322203"/>
              <a:gd name="connsiteX0" fmla="*/ 3949002 w 3949002"/>
              <a:gd name="connsiteY0" fmla="*/ 0 h 2313040"/>
              <a:gd name="connsiteX1" fmla="*/ 2696540 w 3949002"/>
              <a:gd name="connsiteY1" fmla="*/ 756247 h 2313040"/>
              <a:gd name="connsiteX2" fmla="*/ 1738366 w 3949002"/>
              <a:gd name="connsiteY2" fmla="*/ 1245995 h 2313040"/>
              <a:gd name="connsiteX3" fmla="*/ 0 w 3949002"/>
              <a:gd name="connsiteY3" fmla="*/ 2291023 h 2313040"/>
              <a:gd name="connsiteX0" fmla="*/ 3949002 w 3949002"/>
              <a:gd name="connsiteY0" fmla="*/ 0 h 2310335"/>
              <a:gd name="connsiteX1" fmla="*/ 2797024 w 3949002"/>
              <a:gd name="connsiteY1" fmla="*/ 836634 h 2310335"/>
              <a:gd name="connsiteX2" fmla="*/ 1738366 w 3949002"/>
              <a:gd name="connsiteY2" fmla="*/ 1245995 h 2310335"/>
              <a:gd name="connsiteX3" fmla="*/ 0 w 3949002"/>
              <a:gd name="connsiteY3" fmla="*/ 2291023 h 2310335"/>
              <a:gd name="connsiteX0" fmla="*/ 3949002 w 3949002"/>
              <a:gd name="connsiteY0" fmla="*/ 0 h 2328272"/>
              <a:gd name="connsiteX1" fmla="*/ 2797024 w 3949002"/>
              <a:gd name="connsiteY1" fmla="*/ 836634 h 2328272"/>
              <a:gd name="connsiteX2" fmla="*/ 1788608 w 3949002"/>
              <a:gd name="connsiteY2" fmla="*/ 1778558 h 2328272"/>
              <a:gd name="connsiteX3" fmla="*/ 0 w 3949002"/>
              <a:gd name="connsiteY3" fmla="*/ 2291023 h 2328272"/>
              <a:gd name="connsiteX0" fmla="*/ 4009292 w 4009292"/>
              <a:gd name="connsiteY0" fmla="*/ 0 h 2462631"/>
              <a:gd name="connsiteX1" fmla="*/ 2857314 w 4009292"/>
              <a:gd name="connsiteY1" fmla="*/ 836634 h 2462631"/>
              <a:gd name="connsiteX2" fmla="*/ 1848898 w 4009292"/>
              <a:gd name="connsiteY2" fmla="*/ 1778558 h 2462631"/>
              <a:gd name="connsiteX3" fmla="*/ 0 w 4009292"/>
              <a:gd name="connsiteY3" fmla="*/ 2431700 h 2462631"/>
              <a:gd name="connsiteX0" fmla="*/ 4009292 w 4009292"/>
              <a:gd name="connsiteY0" fmla="*/ 0 h 2463431"/>
              <a:gd name="connsiteX1" fmla="*/ 2656347 w 4009292"/>
              <a:gd name="connsiteY1" fmla="*/ 726102 h 2463431"/>
              <a:gd name="connsiteX2" fmla="*/ 1848898 w 4009292"/>
              <a:gd name="connsiteY2" fmla="*/ 1778558 h 2463431"/>
              <a:gd name="connsiteX3" fmla="*/ 0 w 4009292"/>
              <a:gd name="connsiteY3" fmla="*/ 2431700 h 2463431"/>
              <a:gd name="connsiteX0" fmla="*/ 4009292 w 4009292"/>
              <a:gd name="connsiteY0" fmla="*/ 0 h 2459332"/>
              <a:gd name="connsiteX1" fmla="*/ 2656347 w 4009292"/>
              <a:gd name="connsiteY1" fmla="*/ 726102 h 2459332"/>
              <a:gd name="connsiteX2" fmla="*/ 1808705 w 4009292"/>
              <a:gd name="connsiteY2" fmla="*/ 1678074 h 2459332"/>
              <a:gd name="connsiteX3" fmla="*/ 0 w 4009292"/>
              <a:gd name="connsiteY3" fmla="*/ 2431700 h 2459332"/>
              <a:gd name="connsiteX0" fmla="*/ 5606980 w 5606980"/>
              <a:gd name="connsiteY0" fmla="*/ 247008 h 1781892"/>
              <a:gd name="connsiteX1" fmla="*/ 2656347 w 5606980"/>
              <a:gd name="connsiteY1" fmla="*/ 48662 h 1781892"/>
              <a:gd name="connsiteX2" fmla="*/ 1808705 w 5606980"/>
              <a:gd name="connsiteY2" fmla="*/ 1000634 h 1781892"/>
              <a:gd name="connsiteX3" fmla="*/ 0 w 5606980"/>
              <a:gd name="connsiteY3" fmla="*/ 1754260 h 1781892"/>
              <a:gd name="connsiteX0" fmla="*/ 2656347 w 2656347"/>
              <a:gd name="connsiteY0" fmla="*/ 0 h 1733230"/>
              <a:gd name="connsiteX1" fmla="*/ 1808705 w 2656347"/>
              <a:gd name="connsiteY1" fmla="*/ 951972 h 1733230"/>
              <a:gd name="connsiteX2" fmla="*/ 0 w 2656347"/>
              <a:gd name="connsiteY2" fmla="*/ 1705598 h 1733230"/>
              <a:gd name="connsiteX0" fmla="*/ 5630659 w 5630659"/>
              <a:gd name="connsiteY0" fmla="*/ 0 h 1510958"/>
              <a:gd name="connsiteX1" fmla="*/ 1808705 w 5630659"/>
              <a:gd name="connsiteY1" fmla="*/ 730908 h 1510958"/>
              <a:gd name="connsiteX2" fmla="*/ 0 w 5630659"/>
              <a:gd name="connsiteY2" fmla="*/ 1484534 h 1510958"/>
              <a:gd name="connsiteX0" fmla="*/ 5630659 w 5799916"/>
              <a:gd name="connsiteY0" fmla="*/ 0 h 1516990"/>
              <a:gd name="connsiteX1" fmla="*/ 5406015 w 5799916"/>
              <a:gd name="connsiteY1" fmla="*/ 881634 h 1516990"/>
              <a:gd name="connsiteX2" fmla="*/ 0 w 5799916"/>
              <a:gd name="connsiteY2" fmla="*/ 1484534 h 1516990"/>
              <a:gd name="connsiteX0" fmla="*/ 835139 w 835139"/>
              <a:gd name="connsiteY0" fmla="*/ 0 h 1315577"/>
              <a:gd name="connsiteX1" fmla="*/ 610495 w 835139"/>
              <a:gd name="connsiteY1" fmla="*/ 881634 h 1315577"/>
              <a:gd name="connsiteX2" fmla="*/ 0 w 835139"/>
              <a:gd name="connsiteY2" fmla="*/ 1271174 h 1315577"/>
            </a:gdLst>
            <a:ahLst/>
            <a:cxnLst>
              <a:cxn ang="0">
                <a:pos x="connsiteX0" y="connsiteY0"/>
              </a:cxn>
              <a:cxn ang="0">
                <a:pos x="connsiteX1" y="connsiteY1"/>
              </a:cxn>
              <a:cxn ang="0">
                <a:pos x="connsiteX2" y="connsiteY2"/>
              </a:cxn>
            </a:cxnLst>
            <a:rect l="l" t="t" r="r" b="b"/>
            <a:pathLst>
              <a:path w="835139" h="1315577">
                <a:moveTo>
                  <a:pt x="835139" y="0"/>
                </a:moveTo>
                <a:cubicBezTo>
                  <a:pt x="466700" y="207666"/>
                  <a:pt x="749685" y="669772"/>
                  <a:pt x="610495" y="881634"/>
                </a:cubicBezTo>
                <a:cubicBezTo>
                  <a:pt x="471305" y="1093496"/>
                  <a:pt x="110532" y="1438646"/>
                  <a:pt x="0" y="1271174"/>
                </a:cubicBezTo>
              </a:path>
            </a:pathLst>
          </a:custGeom>
          <a:noFill/>
          <a:ln w="3175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1" name="Picture 6" descr="D:\1-10. ETRI 2010년도 - 소셜컴퓨팅연구팀(10MS3310, 2010.3 ~ 2011.2)\02. 과제폴더\[과제평가 관련]\[UI 화면캡쳐]\안드로이드폰\community_content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0137" y="1377949"/>
            <a:ext cx="1270704" cy="2028929"/>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직선 화살표 연결선 11"/>
          <p:cNvCxnSpPr/>
          <p:nvPr/>
        </p:nvCxnSpPr>
        <p:spPr>
          <a:xfrm>
            <a:off x="2547937" y="2420885"/>
            <a:ext cx="4740189" cy="466783"/>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995737" y="5854640"/>
            <a:ext cx="2462790" cy="400110"/>
          </a:xfrm>
          <a:prstGeom prst="rect">
            <a:avLst/>
          </a:prstGeom>
          <a:noFill/>
        </p:spPr>
        <p:txBody>
          <a:bodyPr wrap="none" rtlCol="0">
            <a:spAutoFit/>
          </a:bodyPr>
          <a:lstStyle/>
          <a:p>
            <a:r>
              <a:rPr lang="en-US" altLang="ko-KR" dirty="0" smtClean="0"/>
              <a:t>Group Administrator</a:t>
            </a:r>
            <a:endParaRPr lang="ko-KR" altLang="en-US" dirty="0"/>
          </a:p>
        </p:txBody>
      </p:sp>
      <p:cxnSp>
        <p:nvCxnSpPr>
          <p:cNvPr id="16" name="직선 화살표 연결선 15"/>
          <p:cNvCxnSpPr/>
          <p:nvPr/>
        </p:nvCxnSpPr>
        <p:spPr>
          <a:xfrm>
            <a:off x="5787458" y="2392413"/>
            <a:ext cx="1500668" cy="495255"/>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직선 화살표 연결선 19"/>
          <p:cNvCxnSpPr/>
          <p:nvPr/>
        </p:nvCxnSpPr>
        <p:spPr bwMode="auto">
          <a:xfrm>
            <a:off x="2547937" y="3206750"/>
            <a:ext cx="2616552" cy="633122"/>
          </a:xfrm>
          <a:prstGeom prst="straightConnector1">
            <a:avLst/>
          </a:prstGeom>
          <a:solidFill>
            <a:schemeClr val="accent1"/>
          </a:solidFill>
          <a:ln w="25400" cap="flat" cmpd="sng" algn="ctr">
            <a:solidFill>
              <a:schemeClr val="accent5">
                <a:lumMod val="50000"/>
              </a:schemeClr>
            </a:solidFill>
            <a:prstDash val="solid"/>
            <a:round/>
            <a:headEnd type="arrow" w="med" len="med"/>
            <a:tailEnd type="none"/>
          </a:ln>
          <a:effectLst/>
        </p:spPr>
      </p:cxnSp>
      <p:cxnSp>
        <p:nvCxnSpPr>
          <p:cNvPr id="25" name="직선 화살표 연결선 24"/>
          <p:cNvCxnSpPr/>
          <p:nvPr/>
        </p:nvCxnSpPr>
        <p:spPr bwMode="auto">
          <a:xfrm>
            <a:off x="4910137" y="3525307"/>
            <a:ext cx="300040" cy="314565"/>
          </a:xfrm>
          <a:prstGeom prst="straightConnector1">
            <a:avLst/>
          </a:prstGeom>
          <a:solidFill>
            <a:schemeClr val="accent1"/>
          </a:solidFill>
          <a:ln w="25400" cap="flat" cmpd="sng" algn="ctr">
            <a:solidFill>
              <a:schemeClr val="accent5">
                <a:lumMod val="50000"/>
              </a:schemeClr>
            </a:solidFill>
            <a:prstDash val="solid"/>
            <a:round/>
            <a:headEnd type="arrow" w="med" len="med"/>
            <a:tailEnd type="none"/>
          </a:ln>
          <a:effectLst/>
        </p:spPr>
      </p:cxnSp>
      <p:sp>
        <p:nvSpPr>
          <p:cNvPr id="26" name="TextBox 25"/>
          <p:cNvSpPr txBox="1"/>
          <p:nvPr/>
        </p:nvSpPr>
        <p:spPr>
          <a:xfrm>
            <a:off x="6004178" y="4108120"/>
            <a:ext cx="2191626" cy="400110"/>
          </a:xfrm>
          <a:prstGeom prst="rect">
            <a:avLst/>
          </a:prstGeom>
          <a:noFill/>
        </p:spPr>
        <p:txBody>
          <a:bodyPr wrap="none" rtlCol="0">
            <a:spAutoFit/>
          </a:bodyPr>
          <a:lstStyle/>
          <a:p>
            <a:r>
              <a:rPr lang="en-US" altLang="ko-KR" dirty="0" smtClean="0">
                <a:solidFill>
                  <a:schemeClr val="accent2"/>
                </a:solidFill>
              </a:rPr>
              <a:t>1) Create a group</a:t>
            </a:r>
            <a:endParaRPr lang="ko-KR" altLang="en-US" dirty="0">
              <a:solidFill>
                <a:schemeClr val="accent2"/>
              </a:solidFill>
            </a:endParaRPr>
          </a:p>
        </p:txBody>
      </p:sp>
      <p:sp>
        <p:nvSpPr>
          <p:cNvPr id="29" name="TextBox 28"/>
          <p:cNvSpPr txBox="1"/>
          <p:nvPr/>
        </p:nvSpPr>
        <p:spPr>
          <a:xfrm>
            <a:off x="639132" y="3633633"/>
            <a:ext cx="2802370" cy="707886"/>
          </a:xfrm>
          <a:prstGeom prst="rect">
            <a:avLst/>
          </a:prstGeom>
          <a:noFill/>
        </p:spPr>
        <p:txBody>
          <a:bodyPr wrap="none" rtlCol="0">
            <a:spAutoFit/>
          </a:bodyPr>
          <a:lstStyle/>
          <a:p>
            <a:pPr algn="ctr"/>
            <a:r>
              <a:rPr lang="en-US" altLang="ko-KR" dirty="0">
                <a:solidFill>
                  <a:srgbClr val="0070C0"/>
                </a:solidFill>
              </a:rPr>
              <a:t>2</a:t>
            </a:r>
            <a:r>
              <a:rPr lang="en-US" altLang="ko-KR" dirty="0" smtClean="0">
                <a:solidFill>
                  <a:srgbClr val="0070C0"/>
                </a:solidFill>
              </a:rPr>
              <a:t>) Invite users</a:t>
            </a:r>
          </a:p>
          <a:p>
            <a:pPr algn="ctr"/>
            <a:r>
              <a:rPr lang="en-US" altLang="ko-KR" dirty="0" smtClean="0">
                <a:solidFill>
                  <a:srgbClr val="0070C0"/>
                </a:solidFill>
              </a:rPr>
              <a:t>(push message or etc.)</a:t>
            </a:r>
            <a:endParaRPr lang="ko-KR" altLang="en-US" dirty="0">
              <a:solidFill>
                <a:srgbClr val="0070C0"/>
              </a:solidFill>
            </a:endParaRPr>
          </a:p>
        </p:txBody>
      </p:sp>
      <p:sp>
        <p:nvSpPr>
          <p:cNvPr id="30" name="TextBox 29"/>
          <p:cNvSpPr txBox="1"/>
          <p:nvPr/>
        </p:nvSpPr>
        <p:spPr>
          <a:xfrm>
            <a:off x="2471737" y="1892240"/>
            <a:ext cx="1893467" cy="400110"/>
          </a:xfrm>
          <a:prstGeom prst="rect">
            <a:avLst/>
          </a:prstGeom>
          <a:noFill/>
        </p:spPr>
        <p:txBody>
          <a:bodyPr wrap="none" rtlCol="0">
            <a:spAutoFit/>
          </a:bodyPr>
          <a:lstStyle/>
          <a:p>
            <a:r>
              <a:rPr lang="en-US" altLang="ko-KR" dirty="0" smtClean="0">
                <a:solidFill>
                  <a:srgbClr val="7030A0"/>
                </a:solidFill>
              </a:rPr>
              <a:t>3) Join a group</a:t>
            </a:r>
            <a:endParaRPr lang="ko-KR" altLang="en-US" dirty="0">
              <a:solidFill>
                <a:srgbClr val="7030A0"/>
              </a:solidFill>
            </a:endParaRPr>
          </a:p>
        </p:txBody>
      </p:sp>
      <p:cxnSp>
        <p:nvCxnSpPr>
          <p:cNvPr id="33" name="직선 화살표 연결선 32"/>
          <p:cNvCxnSpPr/>
          <p:nvPr/>
        </p:nvCxnSpPr>
        <p:spPr>
          <a:xfrm flipH="1">
            <a:off x="1298875" y="5640358"/>
            <a:ext cx="2868822"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5" name="Picture 2" descr="C:\Users\DGIST\AppData\Local\Microsoft\Windows\Temporary Internet Files\Content.IE5\5J993DY9\MC900434845[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137" y="5093957"/>
            <a:ext cx="960738" cy="960738"/>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1163884" y="5168840"/>
            <a:ext cx="3060453" cy="400110"/>
          </a:xfrm>
          <a:prstGeom prst="rect">
            <a:avLst/>
          </a:prstGeom>
          <a:noFill/>
        </p:spPr>
        <p:txBody>
          <a:bodyPr wrap="none" rtlCol="0">
            <a:spAutoFit/>
          </a:bodyPr>
          <a:lstStyle/>
          <a:p>
            <a:r>
              <a:rPr lang="en-US" altLang="ko-KR" dirty="0"/>
              <a:t>4</a:t>
            </a:r>
            <a:r>
              <a:rPr lang="en-US" altLang="ko-KR" dirty="0" smtClean="0"/>
              <a:t>) Post group information</a:t>
            </a:r>
            <a:endParaRPr lang="ko-KR" altLang="en-US" dirty="0"/>
          </a:p>
        </p:txBody>
      </p:sp>
      <p:sp>
        <p:nvSpPr>
          <p:cNvPr id="38" name="TextBox 37"/>
          <p:cNvSpPr txBox="1"/>
          <p:nvPr/>
        </p:nvSpPr>
        <p:spPr>
          <a:xfrm>
            <a:off x="33337" y="6007040"/>
            <a:ext cx="1324402" cy="400110"/>
          </a:xfrm>
          <a:prstGeom prst="rect">
            <a:avLst/>
          </a:prstGeom>
          <a:noFill/>
        </p:spPr>
        <p:txBody>
          <a:bodyPr wrap="none" rtlCol="0">
            <a:spAutoFit/>
          </a:bodyPr>
          <a:lstStyle/>
          <a:p>
            <a:r>
              <a:rPr lang="en-US" altLang="ko-KR" dirty="0" smtClean="0"/>
              <a:t>SN server</a:t>
            </a:r>
            <a:endParaRPr lang="ko-KR" altLang="en-US" dirty="0"/>
          </a:p>
        </p:txBody>
      </p:sp>
    </p:spTree>
    <p:extLst>
      <p:ext uri="{BB962C8B-B14F-4D97-AF65-F5344CB8AC3E}">
        <p14:creationId xmlns:p14="http://schemas.microsoft.com/office/powerpoint/2010/main" val="67870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DEMO</a:t>
            </a:r>
          </a:p>
        </p:txBody>
      </p:sp>
      <p:sp>
        <p:nvSpPr>
          <p:cNvPr id="4099" name="Segnaposto contenuto 2"/>
          <p:cNvSpPr>
            <a:spLocks noGrp="1"/>
          </p:cNvSpPr>
          <p:nvPr>
            <p:ph idx="1"/>
          </p:nvPr>
        </p:nvSpPr>
        <p:spPr>
          <a:xfrm>
            <a:off x="338137" y="996950"/>
            <a:ext cx="8778875" cy="5383212"/>
          </a:xfrm>
        </p:spPr>
        <p:txBody>
          <a:bodyPr>
            <a:normAutofit/>
          </a:bodyPr>
          <a:lstStyle/>
          <a:p>
            <a:pPr marL="214312" indent="-269875">
              <a:defRPr/>
            </a:pPr>
            <a:r>
              <a:rPr lang="en-US" dirty="0" smtClean="0"/>
              <a:t>Group content sharing</a:t>
            </a:r>
          </a:p>
          <a:p>
            <a:pPr marL="214312" indent="-269875">
              <a:defRPr/>
            </a:pPr>
            <a:r>
              <a:rPr lang="en-US" dirty="0" smtClean="0"/>
              <a:t>Group chat (Bonjour presence service)</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13681</TotalTime>
  <Pages>15</Pages>
  <Words>364</Words>
  <Application>Microsoft Office PowerPoint</Application>
  <PresentationFormat>사용자 지정</PresentationFormat>
  <Paragraphs>39</Paragraphs>
  <Slides>4</Slides>
  <Notes>3</Notes>
  <HiddenSlides>0</HiddenSlides>
  <MMClips>0</MMClips>
  <ScaleCrop>false</ScaleCrop>
  <HeadingPairs>
    <vt:vector size="4" baseType="variant">
      <vt:variant>
        <vt:lpstr>테마</vt:lpstr>
      </vt:variant>
      <vt:variant>
        <vt:i4>1</vt:i4>
      </vt:variant>
      <vt:variant>
        <vt:lpstr>슬라이드 제목</vt:lpstr>
      </vt:variant>
      <vt:variant>
        <vt:i4>4</vt:i4>
      </vt:variant>
    </vt:vector>
  </HeadingPairs>
  <TitlesOfParts>
    <vt:vector size="5" baseType="lpstr">
      <vt:lpstr>OMA Template</vt:lpstr>
      <vt:lpstr>OMA-CD-MobSocNet-2013-0036-INP_WiFi_Direct Social Network Web 1.1 WiFi Direct</vt:lpstr>
      <vt:lpstr>WiFi Direct</vt:lpstr>
      <vt:lpstr> Main Use Case – proximity group service</vt:lpstr>
      <vt:lpstr>DEMO</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DGIST</cp:lastModifiedBy>
  <cp:revision>494</cp:revision>
  <cp:lastPrinted>1999-04-27T06:51:51Z</cp:lastPrinted>
  <dcterms:created xsi:type="dcterms:W3CDTF">2002-03-19T14:05:12Z</dcterms:created>
  <dcterms:modified xsi:type="dcterms:W3CDTF">2013-06-03T05:32:46Z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