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6"/>
  </p:notesMasterIdLst>
  <p:handoutMasterIdLst>
    <p:handoutMasterId r:id="rId7"/>
  </p:handoutMasterIdLst>
  <p:sldIdLst>
    <p:sldId id="293" r:id="rId2"/>
    <p:sldId id="340" r:id="rId3"/>
    <p:sldId id="341" r:id="rId4"/>
    <p:sldId id="338" r:id="rId5"/>
  </p:sldIdLst>
  <p:sldSz cx="9363075" cy="7023100"/>
  <p:notesSz cx="6858000" cy="9180513"/>
  <p:kinsoku lang="ja-JP" invalStChars="、。，．・：；？！゛゜ヽヾゝゞ々ー’”）〕］｝〉》」』】°‰′″℃￠％ぁぃぅぇぉっゃゅょゎァィゥェォッャュョヮヵヶ!%),.:;?]}｡｣､･ｧｨｩｪｫｬｭｮｯｰﾞﾟ" invalEndChars="‘“（〔［｛〈《「『【￥＄$([\{｢￡"/>
  <p:defaultTextStyle>
    <a:defPPr>
      <a:defRPr lang="en-US"/>
    </a:defPPr>
    <a:lvl1pPr algn="l" rtl="0" fontAlgn="base">
      <a:spcBef>
        <a:spcPct val="0"/>
      </a:spcBef>
      <a:spcAft>
        <a:spcPct val="0"/>
      </a:spcAft>
      <a:defRPr sz="2000" kern="1200">
        <a:solidFill>
          <a:schemeClr val="tx1"/>
        </a:solidFill>
        <a:latin typeface="Arial" charset="0"/>
        <a:ea typeface="+mn-ea"/>
        <a:cs typeface="+mn-cs"/>
      </a:defRPr>
    </a:lvl1pPr>
    <a:lvl2pPr marL="457200" algn="l" rtl="0" fontAlgn="base">
      <a:spcBef>
        <a:spcPct val="0"/>
      </a:spcBef>
      <a:spcAft>
        <a:spcPct val="0"/>
      </a:spcAft>
      <a:defRPr sz="2000" kern="1200">
        <a:solidFill>
          <a:schemeClr val="tx1"/>
        </a:solidFill>
        <a:latin typeface="Arial" charset="0"/>
        <a:ea typeface="+mn-ea"/>
        <a:cs typeface="+mn-cs"/>
      </a:defRPr>
    </a:lvl2pPr>
    <a:lvl3pPr marL="914400" algn="l" rtl="0" fontAlgn="base">
      <a:spcBef>
        <a:spcPct val="0"/>
      </a:spcBef>
      <a:spcAft>
        <a:spcPct val="0"/>
      </a:spcAft>
      <a:defRPr sz="2000" kern="1200">
        <a:solidFill>
          <a:schemeClr val="tx1"/>
        </a:solidFill>
        <a:latin typeface="Arial" charset="0"/>
        <a:ea typeface="+mn-ea"/>
        <a:cs typeface="+mn-cs"/>
      </a:defRPr>
    </a:lvl3pPr>
    <a:lvl4pPr marL="1371600" algn="l" rtl="0" fontAlgn="base">
      <a:spcBef>
        <a:spcPct val="0"/>
      </a:spcBef>
      <a:spcAft>
        <a:spcPct val="0"/>
      </a:spcAft>
      <a:defRPr sz="2000" kern="1200">
        <a:solidFill>
          <a:schemeClr val="tx1"/>
        </a:solidFill>
        <a:latin typeface="Arial" charset="0"/>
        <a:ea typeface="+mn-ea"/>
        <a:cs typeface="+mn-cs"/>
      </a:defRPr>
    </a:lvl4pPr>
    <a:lvl5pPr marL="1828800" algn="l" rtl="0" fontAlgn="base">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0066"/>
    <a:srgbClr val="FFFF99"/>
    <a:srgbClr val="FDB5C3"/>
    <a:srgbClr val="99FFCC"/>
    <a:srgbClr val="FFCCCC"/>
    <a:srgbClr val="FEEDCE"/>
    <a:srgbClr val="543800"/>
    <a:srgbClr val="00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56" autoAdjust="0"/>
    <p:restoredTop sz="87752" autoAdjust="0"/>
  </p:normalViewPr>
  <p:slideViewPr>
    <p:cSldViewPr>
      <p:cViewPr varScale="1">
        <p:scale>
          <a:sx n="78" d="100"/>
          <a:sy n="78" d="100"/>
        </p:scale>
        <p:origin x="-1278" y="-84"/>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5" d="100"/>
          <a:sy n="55" d="100"/>
        </p:scale>
        <p:origin x="-1284" y="-90"/>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handoutMaster" Target="handoutMasters/handout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773693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3315"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extLst>
      <p:ext uri="{BB962C8B-B14F-4D97-AF65-F5344CB8AC3E}">
        <p14:creationId xmlns:p14="http://schemas.microsoft.com/office/powerpoint/2010/main" val="2578014205"/>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p:cNvSpPr>
            <a:spLocks noGrp="1" noRot="1" noChangeAspect="1" noChangeArrowheads="1" noTextEdit="1"/>
          </p:cNvSpPr>
          <p:nvPr>
            <p:ph type="sldImg"/>
          </p:nvPr>
        </p:nvSpPr>
        <p:spPr>
          <a:ln/>
        </p:spPr>
      </p:sp>
      <p:sp>
        <p:nvSpPr>
          <p:cNvPr id="16386"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noRot="1" noChangeAspect="1" noChangeArrowheads="1" noTextEdit="1"/>
          </p:cNvSpPr>
          <p:nvPr>
            <p:ph type="sldImg"/>
          </p:nvPr>
        </p:nvSpPr>
        <p:spPr>
          <a:ln/>
        </p:spPr>
      </p:sp>
      <p:sp>
        <p:nvSpPr>
          <p:cNvPr id="18434" name="Rectangle 3"/>
          <p:cNvSpPr>
            <a:spLocks noGrp="1" noChangeArrowheads="1"/>
          </p:cNvSpPr>
          <p:nvPr>
            <p:ph type="body" idx="1"/>
          </p:nvPr>
        </p:nvSpPr>
        <p:spPr>
          <a:noFill/>
          <a:ln w="9525"/>
        </p:spPr>
        <p:txBody>
          <a:bodyPr/>
          <a:lstStyle/>
          <a:p>
            <a:endParaRPr lang="en-GB"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spect="1" noChangeArrowheads="1" noTextEdit="1"/>
          </p:cNvSpPr>
          <p:nvPr>
            <p:ph type="sldImg"/>
          </p:nvPr>
        </p:nvSpPr>
        <p:spPr>
          <a:ln/>
        </p:spPr>
      </p:sp>
      <p:sp>
        <p:nvSpPr>
          <p:cNvPr id="14339" name="Rectangle 3"/>
          <p:cNvSpPr>
            <a:spLocks noGrp="1" noChangeArrowheads="1"/>
          </p:cNvSpPr>
          <p:nvPr>
            <p:ph type="body" idx="1"/>
          </p:nvPr>
        </p:nvSpPr>
        <p:spPr>
          <a:noFill/>
          <a:ln w="9525"/>
        </p:spPr>
        <p:txBody>
          <a:bodyPr/>
          <a:lstStyle/>
          <a:p>
            <a:endParaRPr lang="en-GB" altLang="zh-CN"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lIns="90488" tIns="44450" rIns="90488" bIns="4445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0962" name="Picture 25" descr="oma bg_v3_2"/>
          <p:cNvPicPr>
            <a:picLocks noChangeAspect="1" noChangeArrowheads="1"/>
          </p:cNvPicPr>
          <p:nvPr userDrawn="1"/>
        </p:nvPicPr>
        <p:blipFill>
          <a:blip r:embed="rId13" cstate="print"/>
          <a:srcRect/>
          <a:stretch>
            <a:fillRect/>
          </a:stretch>
        </p:blipFill>
        <p:spPr bwMode="auto">
          <a:xfrm>
            <a:off x="0" y="0"/>
            <a:ext cx="9363075" cy="7016750"/>
          </a:xfrm>
          <a:prstGeom prst="rect">
            <a:avLst/>
          </a:prstGeom>
          <a:noFill/>
          <a:ln w="9525">
            <a:noFill/>
            <a:miter lim="800000"/>
            <a:headEnd/>
            <a:tailEnd/>
          </a:ln>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lIns="91434" tIns="45718" rIns="91434" bIns="45718"/>
          <a:lstStyle/>
          <a:p>
            <a:pPr defTabSz="912813" eaLnBrk="0" hangingPunct="0">
              <a:lnSpc>
                <a:spcPct val="90000"/>
              </a:lnSpc>
              <a:defRPr/>
            </a:pPr>
            <a:endParaRPr lang="en-GB"/>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eaLnBrk="0" hangingPunct="0">
              <a:lnSpc>
                <a:spcPct val="90000"/>
              </a:lnSpc>
              <a:defRPr/>
            </a:pPr>
            <a:endParaRPr lang="en-GB" dirty="0"/>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p:spPr>
        <p:txBody>
          <a:bodyPr wrap="none" lIns="91434" tIns="45718" rIns="91434" bIns="45718" anchor="ctr"/>
          <a:lstStyle/>
          <a:p>
            <a:pPr defTabSz="912813" eaLnBrk="0" hangingPunct="0">
              <a:lnSpc>
                <a:spcPct val="90000"/>
              </a:lnSpc>
              <a:defRPr/>
            </a:pPr>
            <a:endParaRPr lang="en-GB"/>
          </a:p>
        </p:txBody>
      </p:sp>
      <p:sp>
        <p:nvSpPr>
          <p:cNvPr id="186385" name="Rectangle 17"/>
          <p:cNvSpPr>
            <a:spLocks noChangeArrowheads="1"/>
          </p:cNvSpPr>
          <p:nvPr userDrawn="1"/>
        </p:nvSpPr>
        <p:spPr bwMode="auto">
          <a:xfrm>
            <a:off x="0" y="6629400"/>
            <a:ext cx="4800600" cy="347663"/>
          </a:xfrm>
          <a:prstGeom prst="rect">
            <a:avLst/>
          </a:prstGeom>
          <a:noFill/>
          <a:ln w="12700">
            <a:noFill/>
            <a:miter lim="800000"/>
            <a:headEnd/>
            <a:tailEnd/>
          </a:ln>
        </p:spPr>
        <p:txBody>
          <a:bodyPr lIns="90483" tIns="44447" rIns="90483" bIns="44447">
            <a:spAutoFit/>
          </a:bodyPr>
          <a:lstStyle/>
          <a:p>
            <a:pPr defTabSz="403225" eaLnBrk="0" hangingPunct="0">
              <a:lnSpc>
                <a:spcPct val="90000"/>
              </a:lnSpc>
              <a:tabLst>
                <a:tab pos="5372100" algn="ctr"/>
                <a:tab pos="9182100" algn="r"/>
              </a:tabLst>
              <a:defRPr/>
            </a:pPr>
            <a:r>
              <a:rPr lang="en-GB" sz="1000" b="1" dirty="0">
                <a:cs typeface="Times New Roman" pitchFamily="18" charset="0"/>
              </a:rPr>
              <a:t>© 2011 Open Mobile Alliance Ltd.  All Rights Reserved.</a:t>
            </a:r>
            <a:endParaRPr lang="en-US" sz="1000" b="1" dirty="0"/>
          </a:p>
          <a:p>
            <a:pPr defTabSz="403225" eaLnBrk="0" hangingPunct="0">
              <a:lnSpc>
                <a:spcPct val="90000"/>
              </a:lnSpc>
              <a:tabLst>
                <a:tab pos="5372100" algn="ctr"/>
                <a:tab pos="9182100" algn="r"/>
              </a:tabLst>
              <a:defRPr/>
            </a:pPr>
            <a:r>
              <a:rPr lang="en-US" sz="900" b="1" dirty="0">
                <a:latin typeface="Arial Narrow" pitchFamily="34" charset="0"/>
                <a:cs typeface="Times New Roman" pitchFamily="18" charset="0"/>
              </a:rPr>
              <a:t>Used with the permission of the Open Mobile Alliance Ltd. under the terms as stated in this document.</a:t>
            </a:r>
            <a:endParaRPr lang="en-US" sz="900" b="1" dirty="0">
              <a:solidFill>
                <a:srgbClr val="999999"/>
              </a:solidFill>
              <a:latin typeface="Arial Narrow" pitchFamily="34" charset="0"/>
            </a:endParaRPr>
          </a:p>
        </p:txBody>
      </p:sp>
      <p:sp>
        <p:nvSpPr>
          <p:cNvPr id="186386" name="Rectangle 18"/>
          <p:cNvSpPr>
            <a:spLocks noChangeArrowheads="1"/>
          </p:cNvSpPr>
          <p:nvPr userDrawn="1"/>
        </p:nvSpPr>
        <p:spPr bwMode="auto">
          <a:xfrm>
            <a:off x="4605337" y="6698438"/>
            <a:ext cx="3810000" cy="255961"/>
          </a:xfrm>
          <a:prstGeom prst="rect">
            <a:avLst/>
          </a:prstGeom>
          <a:noFill/>
          <a:ln w="12700">
            <a:noFill/>
            <a:miter lim="800000"/>
            <a:headEnd/>
            <a:tailEnd/>
          </a:ln>
        </p:spPr>
        <p:txBody>
          <a:bodyPr wrap="square" lIns="90483" tIns="44447" rIns="90483" bIns="44447">
            <a:spAutoFit/>
          </a:bodyPr>
          <a:lstStyle/>
          <a:p>
            <a:pPr algn="ctr" defTabSz="403225" eaLnBrk="0" hangingPunct="0">
              <a:lnSpc>
                <a:spcPct val="90000"/>
              </a:lnSpc>
              <a:tabLst>
                <a:tab pos="5372100" algn="ctr"/>
                <a:tab pos="9182100" algn="r"/>
              </a:tabLst>
            </a:pPr>
            <a:r>
              <a:rPr lang="pt-PT" altLang="ko-KR" sz="1200" dirty="0" smtClean="0"/>
              <a:t>OMA-CD-MobSocNet-2013-0036-INP_WiFi_Direct</a:t>
            </a:r>
            <a:endParaRPr lang="en-US" sz="1200" b="1" dirty="0">
              <a:latin typeface="Arial Narrow" pitchFamily="34" charset="0"/>
            </a:endParaRPr>
          </a:p>
        </p:txBody>
      </p:sp>
      <p:sp>
        <p:nvSpPr>
          <p:cNvPr id="186387" name="Rectangle 19"/>
          <p:cNvSpPr>
            <a:spLocks noChangeArrowheads="1"/>
          </p:cNvSpPr>
          <p:nvPr userDrawn="1"/>
        </p:nvSpPr>
        <p:spPr bwMode="auto">
          <a:xfrm>
            <a:off x="7653338" y="6629400"/>
            <a:ext cx="1709737" cy="404813"/>
          </a:xfrm>
          <a:prstGeom prst="rect">
            <a:avLst/>
          </a:prstGeom>
          <a:noFill/>
          <a:ln w="12700">
            <a:noFill/>
            <a:miter lim="800000"/>
            <a:headEnd/>
            <a:tailEnd/>
          </a:ln>
        </p:spPr>
        <p:txBody>
          <a:bodyPr lIns="90483" tIns="44447" rIns="90483" bIns="44447">
            <a:spAutoFit/>
          </a:bodyPr>
          <a:lstStyle/>
          <a:p>
            <a:pPr algn="r" defTabSz="403225" eaLnBrk="0" hangingPunct="0">
              <a:lnSpc>
                <a:spcPct val="90000"/>
              </a:lnSpc>
              <a:tabLst>
                <a:tab pos="5372100" algn="ctr"/>
                <a:tab pos="9182100" algn="r"/>
              </a:tabLst>
              <a:defRPr/>
            </a:pPr>
            <a:r>
              <a:rPr lang="en-US" sz="1800" b="1" dirty="0">
                <a:latin typeface="Arial Narrow" pitchFamily="34" charset="0"/>
              </a:rPr>
              <a:t>Slide #</a:t>
            </a:r>
            <a:fld id="{B4C8F82B-B31D-49CD-8D7A-B419C1C61F5D}" type="slidenum">
              <a:rPr lang="en-US" sz="1800" b="1">
                <a:latin typeface="Arial Narrow" pitchFamily="34" charset="0"/>
              </a:rPr>
              <a:pPr algn="r" defTabSz="403225" eaLnBrk="0" hangingPunct="0">
                <a:lnSpc>
                  <a:spcPct val="90000"/>
                </a:lnSpc>
                <a:tabLst>
                  <a:tab pos="5372100" algn="ctr"/>
                  <a:tab pos="9182100" algn="r"/>
                </a:tabLst>
                <a:defRPr/>
              </a:pPr>
              <a:t>‹#›</a:t>
            </a:fld>
            <a:r>
              <a:rPr lang="en-US" sz="1800" b="1" dirty="0">
                <a:latin typeface="Arial Narrow" pitchFamily="34" charset="0"/>
              </a:rPr>
              <a:t/>
            </a:r>
            <a:br>
              <a:rPr lang="en-US" sz="1800" b="1" dirty="0">
                <a:latin typeface="Arial Narrow" pitchFamily="34" charset="0"/>
              </a:rPr>
            </a:br>
            <a:r>
              <a:rPr lang="en-US" sz="500" dirty="0">
                <a:solidFill>
                  <a:srgbClr val="999999"/>
                </a:solidFill>
              </a:rPr>
              <a:t>[OMA-Template-WIDpresentation-20110101-I]</a:t>
            </a:r>
            <a:endParaRPr lang="en-US" sz="1800" b="1" dirty="0">
              <a:latin typeface="Arial Narrow" pitchFamily="34" charset="0"/>
            </a:endParaRPr>
          </a:p>
        </p:txBody>
      </p:sp>
      <p:sp>
        <p:nvSpPr>
          <p:cNvPr id="40969"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3" tIns="44447" rIns="90483" bIns="44447" numCol="1" anchor="ctr" anchorCtr="0" compatLnSpc="1">
            <a:prstTxWarp prst="textNoShape">
              <a:avLst/>
            </a:prstTxWarp>
          </a:bodyPr>
          <a:lstStyle/>
          <a:p>
            <a:pPr lvl="0"/>
            <a:endParaRPr lang="fr-FR" smtClean="0"/>
          </a:p>
        </p:txBody>
      </p:sp>
      <p:sp>
        <p:nvSpPr>
          <p:cNvPr id="40970"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3" tIns="44447" rIns="90483" bIns="44447" numCol="1" anchor="t" anchorCtr="0" compatLnSpc="1">
            <a:prstTxWarp prst="textNoShape">
              <a:avLst/>
            </a:prstTxWarp>
          </a:bodyPr>
          <a:lstStyle/>
          <a:p>
            <a:pPr lvl="0"/>
            <a:r>
              <a:rPr lang="en-US" smtClean="0"/>
              <a:t>1st Level Bullet</a:t>
            </a:r>
          </a:p>
          <a:p>
            <a:pPr lvl="1"/>
            <a:r>
              <a:rPr lang="en-US" smtClean="0"/>
              <a:t>2nd Level Bullet</a:t>
            </a:r>
          </a:p>
          <a:p>
            <a:pPr lvl="2"/>
            <a:r>
              <a:rPr lang="en-US" smtClean="0"/>
              <a:t>3rd Level Bullet</a:t>
            </a:r>
          </a:p>
          <a:p>
            <a:pPr lvl="3"/>
            <a:r>
              <a:rPr lang="en-US" smtClean="0"/>
              <a:t>4th Level Bullet</a:t>
            </a:r>
          </a:p>
          <a:p>
            <a:pPr lvl="4"/>
            <a:r>
              <a:rPr lang="en-US" smtClean="0"/>
              <a:t>5th Level Bullet</a:t>
            </a:r>
          </a:p>
        </p:txBody>
      </p:sp>
      <p:sp>
        <p:nvSpPr>
          <p:cNvPr id="17" name="txtFooterRight"/>
          <p:cNvSpPr txBox="1"/>
          <p:nvPr userDrawn="1"/>
        </p:nvSpPr>
        <p:spPr>
          <a:xfrm>
            <a:off x="6019800" y="6508750"/>
            <a:ext cx="2879725" cy="215900"/>
          </a:xfrm>
          <a:prstGeom prst="rect">
            <a:avLst/>
          </a:prstGeom>
          <a:noFill/>
        </p:spPr>
        <p:txBody>
          <a:bodyPr lIns="0" tIns="0" rIns="0" bIns="0">
            <a:spAutoFit/>
          </a:bodyPr>
          <a:lstStyle/>
          <a:p>
            <a:pPr algn="r" defTabSz="912813">
              <a:lnSpc>
                <a:spcPts val="1700"/>
              </a:lnSpc>
              <a:defRPr/>
            </a:pPr>
            <a:endParaRPr lang="it-IT" sz="1200">
              <a:solidFill>
                <a:srgbClr val="000000"/>
              </a:solidFill>
            </a:endParaRPr>
          </a:p>
        </p:txBody>
      </p:sp>
    </p:spTree>
  </p:cSld>
  <p:clrMap bg1="lt1" tx1="dk1" bg2="lt2" tx2="dk2" accent1="accent1" accent2="accent2" accent3="accent3" accent4="accent4" accent5="accent5" accent6="accent6" hlink="hlink" folHlink="folHlink"/>
  <p:sldLayoutIdLst>
    <p:sldLayoutId id="2147483660" r:id="rId1"/>
    <p:sldLayoutId id="2147483659" r:id="rId2"/>
    <p:sldLayoutId id="2147483658" r:id="rId3"/>
    <p:sldLayoutId id="2147483657" r:id="rId4"/>
    <p:sldLayoutId id="2147483656" r:id="rId5"/>
    <p:sldLayoutId id="2147483655" r:id="rId6"/>
    <p:sldLayoutId id="2147483654" r:id="rId7"/>
    <p:sldLayoutId id="2147483653" r:id="rId8"/>
    <p:sldLayoutId id="2147483652" r:id="rId9"/>
    <p:sldLayoutId id="2147483651" r:id="rId10"/>
    <p:sldLayoutId id="2147483650" r:id="rId11"/>
  </p:sldLayoutIdLst>
  <p:hf sldNum="0" hdr="0" ftr="0" dt="0"/>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sz="2000">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hyperlink" Target="http://www.openmobilealliance.org/UseAgreement.html"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51" descr="oma bg_v3_strong_2"/>
          <p:cNvPicPr>
            <a:picLocks noChangeAspect="1" noChangeArrowheads="1"/>
          </p:cNvPicPr>
          <p:nvPr/>
        </p:nvPicPr>
        <p:blipFill>
          <a:blip r:embed="rId3" cstate="print"/>
          <a:srcRect b="6691"/>
          <a:stretch>
            <a:fillRect/>
          </a:stretch>
        </p:blipFill>
        <p:spPr bwMode="auto">
          <a:xfrm>
            <a:off x="0" y="0"/>
            <a:ext cx="9363075" cy="6553200"/>
          </a:xfrm>
          <a:prstGeom prst="rect">
            <a:avLst/>
          </a:prstGeom>
          <a:noFill/>
          <a:ln w="9525">
            <a:noFill/>
            <a:miter lim="800000"/>
            <a:headEnd/>
            <a:tailEnd/>
          </a:ln>
        </p:spPr>
      </p:pic>
      <p:sp>
        <p:nvSpPr>
          <p:cNvPr id="15362" name="Rectangle 26"/>
          <p:cNvSpPr>
            <a:spLocks noGrp="1" noChangeArrowheads="1"/>
          </p:cNvSpPr>
          <p:nvPr>
            <p:ph type="ctrTitle" idx="4294967295"/>
          </p:nvPr>
        </p:nvSpPr>
        <p:spPr>
          <a:xfrm>
            <a:off x="684213" y="158750"/>
            <a:ext cx="7996237" cy="1301750"/>
          </a:xfrm>
        </p:spPr>
        <p:txBody>
          <a:bodyPr anchor="t"/>
          <a:lstStyle/>
          <a:p>
            <a:r>
              <a:rPr lang="pt-PT" sz="1600" dirty="0" smtClean="0"/>
              <a:t>OMA-CD-MobSocNet-2013-0036-INP_WiFi_Direct</a:t>
            </a:r>
            <a:r>
              <a:rPr lang="en-US" sz="1600" dirty="0" smtClean="0"/>
              <a:t/>
            </a:r>
            <a:br>
              <a:rPr lang="en-US" sz="1600" dirty="0" smtClean="0"/>
            </a:br>
            <a:r>
              <a:rPr lang="en-US" sz="3600" dirty="0" smtClean="0"/>
              <a:t>Social Network Web 1.1</a:t>
            </a:r>
            <a:br>
              <a:rPr lang="en-US" sz="3600" dirty="0" smtClean="0"/>
            </a:br>
            <a:r>
              <a:rPr lang="en-US" sz="3600" dirty="0" err="1" smtClean="0"/>
              <a:t>WiFi</a:t>
            </a:r>
            <a:r>
              <a:rPr lang="en-US" sz="3600" dirty="0" smtClean="0"/>
              <a:t> Direct</a:t>
            </a:r>
            <a:endParaRPr lang="en-US" sz="2800" dirty="0" smtClean="0"/>
          </a:p>
        </p:txBody>
      </p:sp>
      <p:sp>
        <p:nvSpPr>
          <p:cNvPr id="15363" name="Text Box 29"/>
          <p:cNvSpPr txBox="1">
            <a:spLocks noChangeArrowheads="1"/>
          </p:cNvSpPr>
          <p:nvPr/>
        </p:nvSpPr>
        <p:spPr bwMode="auto">
          <a:xfrm>
            <a:off x="2743200" y="2520950"/>
            <a:ext cx="287338" cy="349250"/>
          </a:xfrm>
          <a:prstGeom prst="rect">
            <a:avLst/>
          </a:prstGeom>
          <a:noFill/>
          <a:ln w="12700">
            <a:solidFill>
              <a:schemeClr val="tx2"/>
            </a:solidFill>
            <a:miter lim="800000"/>
            <a:headEnd/>
            <a:tailEnd/>
          </a:ln>
        </p:spPr>
        <p:txBody>
          <a:bodyPr lIns="0" tIns="44447" rIns="0" bIns="44447" anchor="ctr"/>
          <a:lstStyle/>
          <a:p>
            <a:pPr algn="ctr" defTabSz="762000" eaLnBrk="0" hangingPunct="0">
              <a:lnSpc>
                <a:spcPct val="90000"/>
              </a:lnSpc>
              <a:spcBef>
                <a:spcPct val="50000"/>
              </a:spcBef>
            </a:pPr>
            <a:r>
              <a:rPr lang="en-US" sz="1800" b="1">
                <a:solidFill>
                  <a:srgbClr val="800000"/>
                </a:solidFill>
                <a:latin typeface="Tahoma" pitchFamily="34" charset="0"/>
              </a:rPr>
              <a:t>X</a:t>
            </a:r>
          </a:p>
        </p:txBody>
      </p:sp>
      <p:sp>
        <p:nvSpPr>
          <p:cNvPr id="15364" name="Text Box 30"/>
          <p:cNvSpPr txBox="1">
            <a:spLocks noChangeArrowheads="1"/>
          </p:cNvSpPr>
          <p:nvPr/>
        </p:nvSpPr>
        <p:spPr bwMode="auto">
          <a:xfrm>
            <a:off x="4398963" y="2520950"/>
            <a:ext cx="288925" cy="349250"/>
          </a:xfrm>
          <a:prstGeom prst="rect">
            <a:avLst/>
          </a:prstGeom>
          <a:noFill/>
          <a:ln w="12700">
            <a:solidFill>
              <a:schemeClr val="tx2"/>
            </a:solidFill>
            <a:miter lim="800000"/>
            <a:headEnd/>
            <a:tailEnd/>
          </a:ln>
        </p:spPr>
        <p:txBody>
          <a:bodyPr lIns="0" tIns="44447" rIns="0" bIns="44447" anchor="ctr"/>
          <a:lstStyle/>
          <a:p>
            <a:pPr algn="ctr" defTabSz="762000" eaLnBrk="0" hangingPunct="0">
              <a:lnSpc>
                <a:spcPct val="90000"/>
              </a:lnSpc>
              <a:spcBef>
                <a:spcPct val="50000"/>
              </a:spcBef>
            </a:pPr>
            <a:endParaRPr lang="en-GB" sz="1800" b="1">
              <a:solidFill>
                <a:srgbClr val="800000"/>
              </a:solidFill>
              <a:latin typeface="Tahoma" pitchFamily="34" charset="0"/>
            </a:endParaRPr>
          </a:p>
        </p:txBody>
      </p:sp>
      <p:sp>
        <p:nvSpPr>
          <p:cNvPr id="15365" name="Text Box 57"/>
          <p:cNvSpPr txBox="1">
            <a:spLocks noChangeArrowheads="1"/>
          </p:cNvSpPr>
          <p:nvPr/>
        </p:nvSpPr>
        <p:spPr bwMode="auto">
          <a:xfrm>
            <a:off x="1295400" y="5003800"/>
            <a:ext cx="6781800" cy="633413"/>
          </a:xfrm>
          <a:prstGeom prst="rect">
            <a:avLst/>
          </a:prstGeom>
          <a:solidFill>
            <a:srgbClr val="EAEAEA"/>
          </a:solidFill>
          <a:ln w="6350">
            <a:solidFill>
              <a:schemeClr val="tx1"/>
            </a:solidFill>
            <a:miter lim="800000"/>
            <a:headEnd/>
            <a:tailEnd/>
          </a:ln>
        </p:spPr>
        <p:txBody>
          <a:bodyPr lIns="91434" tIns="45718" rIns="91434" bIns="45718">
            <a:spAutoFit/>
          </a:bodyPr>
          <a:lstStyle/>
          <a:p>
            <a:pPr defTabSz="762000" eaLnBrk="0" hangingPunct="0">
              <a:lnSpc>
                <a:spcPct val="90000"/>
              </a:lnSpc>
              <a:spcBef>
                <a:spcPct val="35000"/>
              </a:spcBef>
            </a:pPr>
            <a:r>
              <a:rPr lang="en-GB" sz="900">
                <a:cs typeface="Times New Roman" pitchFamily="18" charset="0"/>
              </a:rPr>
              <a:t>USE OF THIS DOCUMENT BY NON-OMA MEMBERS IS SUBJECT TO ALL OF THE TERMS AND CONDITIONS OF THE USE AGREEMENT (located at </a:t>
            </a:r>
            <a:r>
              <a:rPr lang="en-GB" sz="900">
                <a:cs typeface="Times New Roman" pitchFamily="18" charset="0"/>
                <a:hlinkClick r:id="rId4"/>
              </a:rPr>
              <a:t>http://www.openmobilealliance.org/UseAgreement.html</a:t>
            </a:r>
            <a:r>
              <a:rPr lang="en-GB" sz="900">
                <a:cs typeface="Times New Roman" pitchFamily="18" charset="0"/>
              </a:rPr>
              <a:t>) AND IF YOU HAVE NOT AGREED TO THE TERMS OF THE USE AGREEMENT, YOU DO NOT HAVE THE RIGHT TO USE, COPY OR DISTRIBUTE THIS DOCUMENT.</a:t>
            </a:r>
          </a:p>
          <a:p>
            <a:pPr defTabSz="762000" eaLnBrk="0" hangingPunct="0">
              <a:lnSpc>
                <a:spcPct val="90000"/>
              </a:lnSpc>
              <a:spcBef>
                <a:spcPct val="35000"/>
              </a:spcBef>
            </a:pPr>
            <a:r>
              <a:rPr lang="en-GB" sz="900">
                <a:cs typeface="Times New Roman" pitchFamily="18" charset="0"/>
              </a:rPr>
              <a:t>THIS DOCUMENT IS PROVIDED ON AN "AS IS" "AS AVAILABLE" AND "WITH ALL FAULTS" BASIS.</a:t>
            </a:r>
            <a:endParaRPr lang="en-GB" sz="900"/>
          </a:p>
        </p:txBody>
      </p:sp>
      <p:sp>
        <p:nvSpPr>
          <p:cNvPr id="15366"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lIns="91434" tIns="45718" rIns="91434" bIns="45718">
            <a:spAutoFit/>
          </a:bodyPr>
          <a:lstStyle/>
          <a:p>
            <a:pPr algn="ctr" defTabSz="762000" eaLnBrk="0" hangingPunct="0">
              <a:lnSpc>
                <a:spcPct val="90000"/>
              </a:lnSpc>
              <a:spcBef>
                <a:spcPct val="35000"/>
              </a:spcBef>
            </a:pPr>
            <a:r>
              <a:rPr lang="en-GB" sz="900" b="1">
                <a:cs typeface="Times New Roman" pitchFamily="18" charset="0"/>
              </a:rPr>
              <a:t>Intellectual Property Rights</a:t>
            </a:r>
          </a:p>
          <a:p>
            <a:pPr defTabSz="762000" eaLnBrk="0" hangingPunct="0">
              <a:lnSpc>
                <a:spcPct val="90000"/>
              </a:lnSpc>
              <a:spcBef>
                <a:spcPct val="35000"/>
              </a:spcBef>
            </a:pPr>
            <a:r>
              <a:rPr lang="en-GB" sz="900">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
        <p:nvSpPr>
          <p:cNvPr id="15367" name="Rectangle 27"/>
          <p:cNvSpPr>
            <a:spLocks noChangeArrowheads="1"/>
          </p:cNvSpPr>
          <p:nvPr/>
        </p:nvSpPr>
        <p:spPr bwMode="auto">
          <a:xfrm>
            <a:off x="642938" y="1682750"/>
            <a:ext cx="8077200" cy="2819400"/>
          </a:xfrm>
          <a:prstGeom prst="rect">
            <a:avLst/>
          </a:prstGeom>
          <a:noFill/>
          <a:ln w="12700">
            <a:noFill/>
            <a:miter lim="800000"/>
            <a:headEnd/>
            <a:tailEnd/>
          </a:ln>
        </p:spPr>
        <p:txBody>
          <a:bodyPr lIns="90483" tIns="44447" rIns="90483" bIns="44447"/>
          <a:lstStyle/>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Submitted To:	OMA </a:t>
            </a:r>
            <a:r>
              <a:rPr lang="en-US" altLang="zh-CN" b="1" dirty="0" smtClean="0">
                <a:latin typeface="Tahoma" pitchFamily="34" charset="0"/>
                <a:ea typeface="宋体"/>
                <a:cs typeface="宋体"/>
              </a:rPr>
              <a:t>CD SNEW</a:t>
            </a:r>
            <a:endParaRPr lang="en-US" altLang="zh-CN" b="1" dirty="0">
              <a:latin typeface="Tahoma" pitchFamily="34" charset="0"/>
              <a:ea typeface="宋体"/>
              <a:cs typeface="宋体"/>
            </a:endParaRP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Date:	</a:t>
            </a:r>
            <a:r>
              <a:rPr lang="en-US" altLang="zh-CN" b="1" dirty="0" smtClean="0">
                <a:latin typeface="Tahoma" pitchFamily="34" charset="0"/>
                <a:ea typeface="宋体"/>
                <a:cs typeface="宋体"/>
              </a:rPr>
              <a:t>5 June 2013</a:t>
            </a:r>
            <a:r>
              <a:rPr lang="en-US" altLang="zh-CN" b="1" dirty="0">
                <a:latin typeface="Tahoma" pitchFamily="34" charset="0"/>
                <a:ea typeface="宋体"/>
                <a:cs typeface="宋体"/>
              </a:rPr>
              <a:t>	</a:t>
            </a: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Availability:	      Public            OMA </a:t>
            </a:r>
            <a:r>
              <a:rPr lang="en-US" altLang="zh-CN" b="1" dirty="0" smtClean="0">
                <a:latin typeface="Tahoma" pitchFamily="34" charset="0"/>
                <a:ea typeface="宋体"/>
                <a:cs typeface="宋体"/>
              </a:rPr>
              <a:t>Confidential</a:t>
            </a: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a:t>
            </a:r>
            <a:r>
              <a:rPr lang="en-US" altLang="zh-CN" b="1" dirty="0" smtClean="0">
                <a:latin typeface="Tahoma" pitchFamily="34" charset="0"/>
                <a:ea typeface="宋体"/>
                <a:cs typeface="宋体"/>
              </a:rPr>
              <a:t>         Contact</a:t>
            </a:r>
            <a:r>
              <a:rPr lang="en-US" altLang="zh-CN" b="1" dirty="0">
                <a:latin typeface="Tahoma" pitchFamily="34" charset="0"/>
                <a:ea typeface="宋体"/>
                <a:cs typeface="宋体"/>
              </a:rPr>
              <a:t>:	</a:t>
            </a:r>
            <a:r>
              <a:rPr lang="en-US" altLang="zh-CN" b="1" dirty="0" smtClean="0">
                <a:latin typeface="Tahoma" pitchFamily="34" charset="0"/>
                <a:ea typeface="宋体"/>
                <a:cs typeface="宋体"/>
              </a:rPr>
              <a:t> </a:t>
            </a:r>
            <a:r>
              <a:rPr lang="en-US" altLang="zh-CN" b="1" dirty="0" err="1">
                <a:latin typeface="Tahoma" pitchFamily="34" charset="0"/>
                <a:ea typeface="宋体"/>
                <a:cs typeface="宋体"/>
              </a:rPr>
              <a:t>Kookrae</a:t>
            </a:r>
            <a:r>
              <a:rPr lang="en-US" altLang="zh-CN" b="1" dirty="0">
                <a:latin typeface="Tahoma" pitchFamily="34" charset="0"/>
                <a:ea typeface="宋体"/>
                <a:cs typeface="宋体"/>
              </a:rPr>
              <a:t> Cho, DGIST, kookrae@dgist.ac.kr </a:t>
            </a:r>
            <a:r>
              <a:rPr lang="en-US" altLang="zh-CN" b="1" dirty="0" smtClean="0">
                <a:latin typeface="Tahoma" pitchFamily="34" charset="0"/>
                <a:ea typeface="宋体"/>
                <a:cs typeface="宋体"/>
              </a:rPr>
              <a:t>                                     </a:t>
            </a: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a:t>
            </a:r>
            <a:r>
              <a:rPr lang="en-US" altLang="zh-CN" b="1" dirty="0" smtClean="0">
                <a:latin typeface="Tahoma" pitchFamily="34" charset="0"/>
                <a:ea typeface="宋体"/>
                <a:cs typeface="宋体"/>
              </a:rPr>
              <a:t>                        Jong-Wuk </a:t>
            </a:r>
            <a:r>
              <a:rPr lang="en-US" altLang="zh-CN" b="1" dirty="0">
                <a:latin typeface="Tahoma" pitchFamily="34" charset="0"/>
                <a:ea typeface="宋体"/>
                <a:cs typeface="宋体"/>
              </a:rPr>
              <a:t>Son, DGIST, </a:t>
            </a:r>
            <a:r>
              <a:rPr lang="en-US" altLang="zh-CN" b="1" dirty="0" smtClean="0">
                <a:latin typeface="Tahoma" pitchFamily="34" charset="0"/>
                <a:ea typeface="宋体"/>
                <a:cs typeface="宋体"/>
              </a:rPr>
              <a:t>jwson@dgist.ac.kr                         </a:t>
            </a:r>
            <a:endParaRPr lang="en-US" altLang="zh-CN" b="1" dirty="0">
              <a:latin typeface="Tahoma" pitchFamily="34" charset="0"/>
              <a:ea typeface="宋体"/>
              <a:cs typeface="宋体"/>
            </a:endParaRPr>
          </a:p>
          <a:p>
            <a:pPr defTabSz="762000" eaLnBrk="0" hangingPunct="0">
              <a:lnSpc>
                <a:spcPct val="95000"/>
              </a:lnSpc>
              <a:spcAft>
                <a:spcPct val="35000"/>
              </a:spcAft>
              <a:tabLst>
                <a:tab pos="1827213" algn="r"/>
                <a:tab pos="1939925" algn="l"/>
              </a:tabLst>
            </a:pPr>
            <a:r>
              <a:rPr lang="en-US" altLang="zh-CN" b="1" dirty="0" smtClean="0">
                <a:latin typeface="Tahoma" pitchFamily="34" charset="0"/>
                <a:ea typeface="宋体"/>
                <a:cs typeface="宋体"/>
              </a:rPr>
              <a:t>                         Do </a:t>
            </a:r>
            <a:r>
              <a:rPr lang="en-US" altLang="zh-CN" b="1" dirty="0" err="1" smtClean="0">
                <a:latin typeface="Tahoma" pitchFamily="34" charset="0"/>
                <a:ea typeface="宋体"/>
                <a:cs typeface="宋体"/>
              </a:rPr>
              <a:t>Hyoung</a:t>
            </a:r>
            <a:r>
              <a:rPr lang="en-US" altLang="zh-CN" b="1" dirty="0" smtClean="0">
                <a:latin typeface="Tahoma" pitchFamily="34" charset="0"/>
                <a:ea typeface="宋体"/>
                <a:cs typeface="宋体"/>
              </a:rPr>
              <a:t> </a:t>
            </a:r>
            <a:r>
              <a:rPr lang="en-US" altLang="zh-CN" b="1" dirty="0">
                <a:latin typeface="Tahoma" pitchFamily="34" charset="0"/>
                <a:ea typeface="宋体"/>
                <a:cs typeface="宋体"/>
              </a:rPr>
              <a:t>Kim, ETRI, kimdh@etri.re.kr</a:t>
            </a:r>
          </a:p>
          <a:p>
            <a:pPr defTabSz="762000" eaLnBrk="0" hangingPunct="0">
              <a:lnSpc>
                <a:spcPct val="95000"/>
              </a:lnSpc>
              <a:spcAft>
                <a:spcPct val="35000"/>
              </a:spcAft>
              <a:tabLst>
                <a:tab pos="1827213" algn="r"/>
                <a:tab pos="1939925" algn="l"/>
              </a:tabLst>
            </a:pPr>
            <a:r>
              <a:rPr lang="en-US" altLang="zh-CN" b="1" dirty="0" smtClean="0">
                <a:latin typeface="Tahoma" pitchFamily="34" charset="0"/>
                <a:ea typeface="宋体"/>
                <a:cs typeface="宋体"/>
              </a:rPr>
              <a:t>                         </a:t>
            </a:r>
            <a:r>
              <a:rPr lang="en-US" altLang="zh-CN" b="1" dirty="0" err="1" smtClean="0">
                <a:latin typeface="Tahoma" pitchFamily="34" charset="0"/>
                <a:ea typeface="宋体"/>
                <a:cs typeface="宋体"/>
              </a:rPr>
              <a:t>Duk</a:t>
            </a:r>
            <a:r>
              <a:rPr lang="en-US" altLang="zh-CN" b="1" dirty="0" smtClean="0">
                <a:latin typeface="Tahoma" pitchFamily="34" charset="0"/>
                <a:ea typeface="宋体"/>
                <a:cs typeface="宋体"/>
              </a:rPr>
              <a:t> </a:t>
            </a:r>
            <a:r>
              <a:rPr lang="en-US" altLang="zh-CN" b="1" dirty="0" err="1">
                <a:latin typeface="Tahoma" pitchFamily="34" charset="0"/>
                <a:ea typeface="宋体"/>
                <a:cs typeface="宋体"/>
              </a:rPr>
              <a:t>ki</a:t>
            </a:r>
            <a:r>
              <a:rPr lang="en-US" altLang="zh-CN" b="1" dirty="0">
                <a:latin typeface="Tahoma" pitchFamily="34" charset="0"/>
                <a:ea typeface="宋体"/>
                <a:cs typeface="宋体"/>
              </a:rPr>
              <a:t> Hong, KWISA, </a:t>
            </a:r>
            <a:r>
              <a:rPr lang="en-US" altLang="zh-CN" b="1" dirty="0" smtClean="0">
                <a:latin typeface="Tahoma" pitchFamily="34" charset="0"/>
                <a:ea typeface="宋体"/>
                <a:cs typeface="宋体"/>
              </a:rPr>
              <a:t>kwisa@kwisa.org</a:t>
            </a:r>
            <a:endParaRPr lang="en-US" altLang="zh-CN" sz="1400" b="1" dirty="0">
              <a:latin typeface="Tahoma" pitchFamily="34" charset="0"/>
              <a:ea typeface="宋体"/>
              <a:cs typeface="宋体"/>
            </a:endParaRP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a:t>
            </a:r>
            <a:r>
              <a:rPr lang="en-US" altLang="zh-CN" b="1" dirty="0" smtClean="0">
                <a:latin typeface="Tahoma" pitchFamily="34" charset="0"/>
                <a:ea typeface="宋体"/>
                <a:cs typeface="宋体"/>
              </a:rPr>
              <a:t>            Source</a:t>
            </a:r>
            <a:r>
              <a:rPr lang="en-US" altLang="zh-CN" b="1" dirty="0">
                <a:latin typeface="Tahoma" pitchFamily="34" charset="0"/>
                <a:ea typeface="宋体"/>
                <a:cs typeface="宋体"/>
              </a:rPr>
              <a:t>:	</a:t>
            </a:r>
            <a:r>
              <a:rPr lang="en-US" altLang="zh-CN" b="1" dirty="0" smtClean="0">
                <a:latin typeface="Tahoma" pitchFamily="34" charset="0"/>
                <a:ea typeface="宋体"/>
                <a:cs typeface="宋体"/>
              </a:rPr>
              <a:t>DGIST, ETRI, KWISA</a:t>
            </a:r>
            <a:endParaRPr lang="en-US" altLang="zh-CN" b="1" dirty="0">
              <a:latin typeface="Tahoma" pitchFamily="34" charset="0"/>
              <a:ea typeface="宋体"/>
              <a:cs typeface="宋体"/>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6"/>
          <p:cNvSpPr>
            <a:spLocks noGrp="1" noChangeArrowheads="1"/>
          </p:cNvSpPr>
          <p:nvPr>
            <p:ph type="title"/>
          </p:nvPr>
        </p:nvSpPr>
        <p:spPr/>
        <p:txBody>
          <a:bodyPr/>
          <a:lstStyle/>
          <a:p>
            <a:r>
              <a:rPr lang="en-GB" dirty="0" err="1" smtClean="0"/>
              <a:t>WiFi</a:t>
            </a:r>
            <a:r>
              <a:rPr lang="en-GB" dirty="0" smtClean="0"/>
              <a:t> Direct</a:t>
            </a:r>
          </a:p>
        </p:txBody>
      </p:sp>
      <p:sp>
        <p:nvSpPr>
          <p:cNvPr id="17410" name="Rectangle 7"/>
          <p:cNvSpPr>
            <a:spLocks noGrp="1" noChangeArrowheads="1"/>
          </p:cNvSpPr>
          <p:nvPr>
            <p:ph type="body" idx="1"/>
          </p:nvPr>
        </p:nvSpPr>
        <p:spPr>
          <a:xfrm>
            <a:off x="292100" y="1225550"/>
            <a:ext cx="8885237" cy="5181600"/>
          </a:xfrm>
        </p:spPr>
        <p:txBody>
          <a:bodyPr>
            <a:normAutofit lnSpcReduction="10000"/>
          </a:bodyPr>
          <a:lstStyle/>
          <a:p>
            <a:r>
              <a:rPr lang="en-GB" sz="2000" dirty="0" err="1" smtClean="0"/>
              <a:t>Wifi</a:t>
            </a:r>
            <a:r>
              <a:rPr lang="en-GB" sz="2000" dirty="0" smtClean="0"/>
              <a:t> Direct features</a:t>
            </a:r>
          </a:p>
          <a:p>
            <a:pPr lvl="1"/>
            <a:r>
              <a:rPr lang="en-US" sz="1800" dirty="0"/>
              <a:t>Wi-Fi Direct provides the Software Access </a:t>
            </a:r>
            <a:r>
              <a:rPr lang="en-US" sz="1800" dirty="0" smtClean="0"/>
              <a:t>Point</a:t>
            </a:r>
            <a:endParaRPr lang="en-US" sz="1800" dirty="0"/>
          </a:p>
          <a:p>
            <a:pPr lvl="1"/>
            <a:r>
              <a:rPr lang="en-US" sz="1800" dirty="0"/>
              <a:t>All Wi-Fi Direct devices are able to operate as either a device or an access point. In access point operation, it setup the network in "</a:t>
            </a:r>
            <a:r>
              <a:rPr lang="en-US" sz="1800" dirty="0" smtClean="0"/>
              <a:t>infrastructure” </a:t>
            </a:r>
            <a:r>
              <a:rPr lang="en-US" sz="1800" dirty="0"/>
              <a:t>mode</a:t>
            </a:r>
          </a:p>
          <a:p>
            <a:pPr lvl="1"/>
            <a:r>
              <a:rPr lang="en-US" sz="1800" dirty="0" smtClean="0"/>
              <a:t>Wi-Fi </a:t>
            </a:r>
            <a:r>
              <a:rPr lang="en-US" sz="1800" dirty="0" smtClean="0"/>
              <a:t>Direct </a:t>
            </a:r>
            <a:r>
              <a:rPr lang="en-US" sz="1800" dirty="0" smtClean="0"/>
              <a:t>enables </a:t>
            </a:r>
            <a:r>
              <a:rPr lang="en-US" sz="1800" dirty="0"/>
              <a:t>users to connect </a:t>
            </a:r>
            <a:r>
              <a:rPr lang="en-US" sz="1800" dirty="0" smtClean="0"/>
              <a:t>directly Wi-Fi </a:t>
            </a:r>
            <a:r>
              <a:rPr lang="en-US" sz="1800" dirty="0"/>
              <a:t>Direct devices to each </a:t>
            </a:r>
            <a:r>
              <a:rPr lang="en-US" sz="1800" dirty="0" smtClean="0"/>
              <a:t>other</a:t>
            </a:r>
            <a:endParaRPr lang="en-US" sz="1800" dirty="0"/>
          </a:p>
          <a:p>
            <a:pPr lvl="1"/>
            <a:r>
              <a:rPr lang="en-US" sz="1800" dirty="0" smtClean="0"/>
              <a:t>Wi-Fi </a:t>
            </a:r>
            <a:r>
              <a:rPr lang="en-US" sz="1800" dirty="0"/>
              <a:t>Direct devices support the same performance profiles </a:t>
            </a:r>
            <a:r>
              <a:rPr lang="en-US" sz="1800" dirty="0" smtClean="0"/>
              <a:t>as</a:t>
            </a:r>
            <a:r>
              <a:rPr lang="en-US" sz="1800" dirty="0" smtClean="0"/>
              <a:t> </a:t>
            </a:r>
            <a:r>
              <a:rPr lang="en-US" sz="1800" dirty="0"/>
              <a:t>regular Wi-Fi devices. </a:t>
            </a:r>
            <a:r>
              <a:rPr lang="en-US" sz="1800" dirty="0" smtClean="0"/>
              <a:t>This </a:t>
            </a:r>
            <a:r>
              <a:rPr lang="en-US" sz="1800" dirty="0"/>
              <a:t>means </a:t>
            </a:r>
            <a:r>
              <a:rPr lang="en-US" sz="1800" dirty="0" smtClean="0"/>
              <a:t>that data rates </a:t>
            </a:r>
            <a:r>
              <a:rPr lang="en-US" sz="1800" dirty="0"/>
              <a:t>can exceed 250 Mbps </a:t>
            </a:r>
            <a:r>
              <a:rPr lang="en-US" sz="1800" dirty="0" smtClean="0"/>
              <a:t>and that </a:t>
            </a:r>
            <a:r>
              <a:rPr lang="en-US" sz="1800" dirty="0" smtClean="0"/>
              <a:t>coverage will be over 200 meters.</a:t>
            </a:r>
          </a:p>
          <a:p>
            <a:pPr lvl="1"/>
            <a:r>
              <a:rPr lang="en-US" sz="1800" dirty="0" smtClean="0"/>
              <a:t>Wi-Fi Direct applications </a:t>
            </a:r>
            <a:r>
              <a:rPr lang="en-US" sz="1800" dirty="0"/>
              <a:t>such as: </a:t>
            </a:r>
          </a:p>
          <a:p>
            <a:pPr lvl="2"/>
            <a:r>
              <a:rPr lang="en-US" sz="1600" dirty="0"/>
              <a:t>Print a picture directly from your camera</a:t>
            </a:r>
          </a:p>
          <a:p>
            <a:pPr lvl="2"/>
            <a:r>
              <a:rPr lang="en-US" sz="1600" dirty="0"/>
              <a:t>Share music directly with a friend</a:t>
            </a:r>
          </a:p>
          <a:p>
            <a:pPr lvl="2"/>
            <a:r>
              <a:rPr lang="en-US" sz="1600" dirty="0"/>
              <a:t>Synchronize contacts, music, etc.</a:t>
            </a:r>
          </a:p>
          <a:p>
            <a:pPr lvl="2"/>
            <a:r>
              <a:rPr lang="en-US" sz="1600" dirty="0"/>
              <a:t>Display pictures directly from your mobile phone on a </a:t>
            </a:r>
            <a:r>
              <a:rPr lang="en-US" sz="1600" dirty="0" smtClean="0"/>
              <a:t>television</a:t>
            </a:r>
          </a:p>
          <a:p>
            <a:pPr marL="225425" lvl="1" indent="0">
              <a:buNone/>
            </a:pPr>
            <a:endParaRPr lang="en-US" sz="1800" dirty="0" smtClean="0"/>
          </a:p>
          <a:p>
            <a:r>
              <a:rPr lang="en-GB" sz="2000" dirty="0" smtClean="0"/>
              <a:t>Wi-Fi Direct in Android</a:t>
            </a:r>
          </a:p>
          <a:p>
            <a:pPr lvl="1"/>
            <a:r>
              <a:rPr lang="en-GB" sz="1800" dirty="0" smtClean="0">
                <a:ea typeface="Times New Roman" pitchFamily="18" charset="0"/>
                <a:cs typeface="Arial" charset="0"/>
              </a:rPr>
              <a:t>Wi-Fi Direct allow Android 4.0 (API level 14) or later devices with the appropriate hardware to </a:t>
            </a:r>
            <a:r>
              <a:rPr lang="en-GB" sz="1800" dirty="0" err="1" smtClean="0">
                <a:ea typeface="Times New Roman" pitchFamily="18" charset="0"/>
                <a:cs typeface="Arial" charset="0"/>
              </a:rPr>
              <a:t>connnect</a:t>
            </a:r>
            <a:r>
              <a:rPr lang="en-GB" sz="1800" dirty="0" smtClean="0">
                <a:ea typeface="Times New Roman" pitchFamily="18" charset="0"/>
                <a:cs typeface="Arial" charset="0"/>
              </a:rPr>
              <a:t> directly to each other via Wi-Fi without an intermediate access point. </a:t>
            </a:r>
          </a:p>
        </p:txBody>
      </p:sp>
    </p:spTree>
    <p:extLst>
      <p:ext uri="{BB962C8B-B14F-4D97-AF65-F5344CB8AC3E}">
        <p14:creationId xmlns:p14="http://schemas.microsoft.com/office/powerpoint/2010/main" val="408990641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028"/>
          <p:cNvSpPr>
            <a:spLocks noGrp="1" noChangeArrowheads="1"/>
          </p:cNvSpPr>
          <p:nvPr>
            <p:ph type="title"/>
          </p:nvPr>
        </p:nvSpPr>
        <p:spPr/>
        <p:txBody>
          <a:bodyPr/>
          <a:lstStyle/>
          <a:p>
            <a:pPr algn="l"/>
            <a:r>
              <a:rPr lang="en-GB" altLang="zh-CN" dirty="0" smtClean="0">
                <a:ea typeface="宋体" charset="-122"/>
              </a:rPr>
              <a:t> Main Use Case – proximity group service</a:t>
            </a:r>
          </a:p>
        </p:txBody>
      </p:sp>
      <p:pic>
        <p:nvPicPr>
          <p:cNvPr id="5" name="Picture 2" descr="\\129.254.185.250\기타자료\공동체.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40309" y="2063750"/>
            <a:ext cx="1248134" cy="205685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7" descr="D:\1-10. ETRI 2010년도 - 소셜컴퓨팅연구팀(10MS3310, 2010.3 ~ 2011.2)\02. 과제폴더\[과제평가 관련]\[UI 화면캡쳐]\안드로이드폰\컨텐츠.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29137" y="3904704"/>
            <a:ext cx="1270704" cy="1969046"/>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D:\1-10. ETRI 2010년도 - 소셜컴퓨팅연구팀(10MS3310, 2010.3 ~ 2011.2)\02. 과제폴더\[과제평가 관련]\[UI 화면캡쳐]\안드로이드폰\community_contents.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529137" y="1406421"/>
            <a:ext cx="1270704" cy="2028929"/>
          </a:xfrm>
          <a:prstGeom prst="rect">
            <a:avLst/>
          </a:prstGeom>
          <a:noFill/>
          <a:extLst>
            <a:ext uri="{909E8E84-426E-40DD-AFC4-6F175D3DCCD1}">
              <a14:hiddenFill xmlns:a14="http://schemas.microsoft.com/office/drawing/2010/main">
                <a:solidFill>
                  <a:srgbClr val="FFFFFF"/>
                </a:solidFill>
              </a14:hiddenFill>
            </a:ext>
          </a:extLst>
        </p:spPr>
      </p:pic>
      <p:sp>
        <p:nvSpPr>
          <p:cNvPr id="3" name="타원 2"/>
          <p:cNvSpPr/>
          <p:nvPr/>
        </p:nvSpPr>
        <p:spPr bwMode="auto">
          <a:xfrm>
            <a:off x="7288126" y="2634977"/>
            <a:ext cx="952500" cy="914400"/>
          </a:xfrm>
          <a:prstGeom prst="ellipse">
            <a:avLst/>
          </a:prstGeom>
          <a:no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ko-KR" altLang="en-US" sz="2000" b="0" i="0" u="none" strike="noStrike" cap="none" normalizeH="0" baseline="0" smtClean="0">
              <a:ln>
                <a:noFill/>
              </a:ln>
              <a:solidFill>
                <a:schemeClr val="tx1"/>
              </a:solidFill>
              <a:effectLst/>
              <a:latin typeface="Arial" charset="0"/>
            </a:endParaRPr>
          </a:p>
        </p:txBody>
      </p:sp>
      <p:sp>
        <p:nvSpPr>
          <p:cNvPr id="4" name="TextBox 3"/>
          <p:cNvSpPr txBox="1"/>
          <p:nvPr/>
        </p:nvSpPr>
        <p:spPr>
          <a:xfrm>
            <a:off x="6778052" y="1225550"/>
            <a:ext cx="1942085" cy="707886"/>
          </a:xfrm>
          <a:prstGeom prst="rect">
            <a:avLst/>
          </a:prstGeom>
          <a:noFill/>
        </p:spPr>
        <p:txBody>
          <a:bodyPr wrap="square" rtlCol="0">
            <a:spAutoFit/>
          </a:bodyPr>
          <a:lstStyle/>
          <a:p>
            <a:pPr algn="ctr"/>
            <a:r>
              <a:rPr lang="en-US" altLang="ko-KR" dirty="0" smtClean="0">
                <a:solidFill>
                  <a:srgbClr val="FF0000"/>
                </a:solidFill>
              </a:rPr>
              <a:t>Social Group </a:t>
            </a:r>
          </a:p>
          <a:p>
            <a:pPr algn="ctr"/>
            <a:r>
              <a:rPr lang="en-US" altLang="ko-KR" dirty="0" smtClean="0">
                <a:solidFill>
                  <a:srgbClr val="FF0000"/>
                </a:solidFill>
              </a:rPr>
              <a:t>with </a:t>
            </a:r>
            <a:r>
              <a:rPr lang="en-US" altLang="ko-KR" dirty="0" err="1" smtClean="0">
                <a:solidFill>
                  <a:srgbClr val="FF0000"/>
                </a:solidFill>
              </a:rPr>
              <a:t>WiFi</a:t>
            </a:r>
            <a:r>
              <a:rPr lang="en-US" altLang="ko-KR" dirty="0" smtClean="0">
                <a:solidFill>
                  <a:srgbClr val="FF0000"/>
                </a:solidFill>
              </a:rPr>
              <a:t> P2P</a:t>
            </a:r>
            <a:endParaRPr lang="ko-KR" altLang="en-US" dirty="0">
              <a:solidFill>
                <a:srgbClr val="FF0000"/>
              </a:solidFill>
            </a:endParaRPr>
          </a:p>
        </p:txBody>
      </p:sp>
      <p:sp>
        <p:nvSpPr>
          <p:cNvPr id="10" name="자유형 9"/>
          <p:cNvSpPr/>
          <p:nvPr/>
        </p:nvSpPr>
        <p:spPr>
          <a:xfrm rot="10800000">
            <a:off x="5976938" y="3206750"/>
            <a:ext cx="1093504" cy="850756"/>
          </a:xfrm>
          <a:custGeom>
            <a:avLst/>
            <a:gdLst>
              <a:gd name="connsiteX0" fmla="*/ 0 w 1253196"/>
              <a:gd name="connsiteY0" fmla="*/ 1527350 h 1527350"/>
              <a:gd name="connsiteX1" fmla="*/ 1235948 w 1253196"/>
              <a:gd name="connsiteY1" fmla="*/ 1045029 h 1527350"/>
              <a:gd name="connsiteX2" fmla="*/ 713433 w 1253196"/>
              <a:gd name="connsiteY2" fmla="*/ 0 h 1527350"/>
              <a:gd name="connsiteX0" fmla="*/ 0 w 1079394"/>
              <a:gd name="connsiteY0" fmla="*/ 1527350 h 1527350"/>
              <a:gd name="connsiteX1" fmla="*/ 1055078 w 1079394"/>
              <a:gd name="connsiteY1" fmla="*/ 813917 h 1527350"/>
              <a:gd name="connsiteX2" fmla="*/ 713433 w 1079394"/>
              <a:gd name="connsiteY2" fmla="*/ 0 h 1527350"/>
              <a:gd name="connsiteX0" fmla="*/ 0 w 1081635"/>
              <a:gd name="connsiteY0" fmla="*/ 1637882 h 1637882"/>
              <a:gd name="connsiteX1" fmla="*/ 1055078 w 1081635"/>
              <a:gd name="connsiteY1" fmla="*/ 924449 h 1637882"/>
              <a:gd name="connsiteX2" fmla="*/ 733530 w 1081635"/>
              <a:gd name="connsiteY2" fmla="*/ 0 h 1637882"/>
              <a:gd name="connsiteX0" fmla="*/ 321547 w 1380246"/>
              <a:gd name="connsiteY0" fmla="*/ 1135464 h 1135464"/>
              <a:gd name="connsiteX1" fmla="*/ 1376625 w 1380246"/>
              <a:gd name="connsiteY1" fmla="*/ 422031 h 1135464"/>
              <a:gd name="connsiteX2" fmla="*/ 0 w 1380246"/>
              <a:gd name="connsiteY2" fmla="*/ 0 h 1135464"/>
              <a:gd name="connsiteX0" fmla="*/ 321547 w 1881013"/>
              <a:gd name="connsiteY0" fmla="*/ 1920750 h 1920750"/>
              <a:gd name="connsiteX1" fmla="*/ 1879043 w 1881013"/>
              <a:gd name="connsiteY1" fmla="*/ 21612 h 1920750"/>
              <a:gd name="connsiteX2" fmla="*/ 0 w 1881013"/>
              <a:gd name="connsiteY2" fmla="*/ 785286 h 1920750"/>
              <a:gd name="connsiteX0" fmla="*/ 3959050 w 4057182"/>
              <a:gd name="connsiteY0" fmla="*/ 6907 h 2409825"/>
              <a:gd name="connsiteX1" fmla="*/ 1879043 w 4057182"/>
              <a:gd name="connsiteY1" fmla="*/ 1614643 h 2409825"/>
              <a:gd name="connsiteX2" fmla="*/ 0 w 4057182"/>
              <a:gd name="connsiteY2" fmla="*/ 2378317 h 2409825"/>
              <a:gd name="connsiteX0" fmla="*/ 3949002 w 4047478"/>
              <a:gd name="connsiteY0" fmla="*/ 7253 h 2329211"/>
              <a:gd name="connsiteX1" fmla="*/ 1879043 w 4047478"/>
              <a:gd name="connsiteY1" fmla="*/ 1534602 h 2329211"/>
              <a:gd name="connsiteX2" fmla="*/ 0 w 4047478"/>
              <a:gd name="connsiteY2" fmla="*/ 2298276 h 2329211"/>
              <a:gd name="connsiteX0" fmla="*/ 3949002 w 4042048"/>
              <a:gd name="connsiteY0" fmla="*/ 9163 h 2322203"/>
              <a:gd name="connsiteX1" fmla="*/ 1738366 w 4042048"/>
              <a:gd name="connsiteY1" fmla="*/ 1255158 h 2322203"/>
              <a:gd name="connsiteX2" fmla="*/ 0 w 4042048"/>
              <a:gd name="connsiteY2" fmla="*/ 2300186 h 2322203"/>
              <a:gd name="connsiteX0" fmla="*/ 3949002 w 3949002"/>
              <a:gd name="connsiteY0" fmla="*/ 0 h 2313040"/>
              <a:gd name="connsiteX1" fmla="*/ 2696540 w 3949002"/>
              <a:gd name="connsiteY1" fmla="*/ 756247 h 2313040"/>
              <a:gd name="connsiteX2" fmla="*/ 1738366 w 3949002"/>
              <a:gd name="connsiteY2" fmla="*/ 1245995 h 2313040"/>
              <a:gd name="connsiteX3" fmla="*/ 0 w 3949002"/>
              <a:gd name="connsiteY3" fmla="*/ 2291023 h 2313040"/>
              <a:gd name="connsiteX0" fmla="*/ 3949002 w 3949002"/>
              <a:gd name="connsiteY0" fmla="*/ 0 h 2310335"/>
              <a:gd name="connsiteX1" fmla="*/ 2797024 w 3949002"/>
              <a:gd name="connsiteY1" fmla="*/ 836634 h 2310335"/>
              <a:gd name="connsiteX2" fmla="*/ 1738366 w 3949002"/>
              <a:gd name="connsiteY2" fmla="*/ 1245995 h 2310335"/>
              <a:gd name="connsiteX3" fmla="*/ 0 w 3949002"/>
              <a:gd name="connsiteY3" fmla="*/ 2291023 h 2310335"/>
              <a:gd name="connsiteX0" fmla="*/ 3949002 w 3949002"/>
              <a:gd name="connsiteY0" fmla="*/ 0 h 2328272"/>
              <a:gd name="connsiteX1" fmla="*/ 2797024 w 3949002"/>
              <a:gd name="connsiteY1" fmla="*/ 836634 h 2328272"/>
              <a:gd name="connsiteX2" fmla="*/ 1788608 w 3949002"/>
              <a:gd name="connsiteY2" fmla="*/ 1778558 h 2328272"/>
              <a:gd name="connsiteX3" fmla="*/ 0 w 3949002"/>
              <a:gd name="connsiteY3" fmla="*/ 2291023 h 2328272"/>
              <a:gd name="connsiteX0" fmla="*/ 4009292 w 4009292"/>
              <a:gd name="connsiteY0" fmla="*/ 0 h 2462631"/>
              <a:gd name="connsiteX1" fmla="*/ 2857314 w 4009292"/>
              <a:gd name="connsiteY1" fmla="*/ 836634 h 2462631"/>
              <a:gd name="connsiteX2" fmla="*/ 1848898 w 4009292"/>
              <a:gd name="connsiteY2" fmla="*/ 1778558 h 2462631"/>
              <a:gd name="connsiteX3" fmla="*/ 0 w 4009292"/>
              <a:gd name="connsiteY3" fmla="*/ 2431700 h 2462631"/>
              <a:gd name="connsiteX0" fmla="*/ 4009292 w 4009292"/>
              <a:gd name="connsiteY0" fmla="*/ 0 h 2463431"/>
              <a:gd name="connsiteX1" fmla="*/ 2656347 w 4009292"/>
              <a:gd name="connsiteY1" fmla="*/ 726102 h 2463431"/>
              <a:gd name="connsiteX2" fmla="*/ 1848898 w 4009292"/>
              <a:gd name="connsiteY2" fmla="*/ 1778558 h 2463431"/>
              <a:gd name="connsiteX3" fmla="*/ 0 w 4009292"/>
              <a:gd name="connsiteY3" fmla="*/ 2431700 h 2463431"/>
              <a:gd name="connsiteX0" fmla="*/ 4009292 w 4009292"/>
              <a:gd name="connsiteY0" fmla="*/ 0 h 2459332"/>
              <a:gd name="connsiteX1" fmla="*/ 2656347 w 4009292"/>
              <a:gd name="connsiteY1" fmla="*/ 726102 h 2459332"/>
              <a:gd name="connsiteX2" fmla="*/ 1808705 w 4009292"/>
              <a:gd name="connsiteY2" fmla="*/ 1678074 h 2459332"/>
              <a:gd name="connsiteX3" fmla="*/ 0 w 4009292"/>
              <a:gd name="connsiteY3" fmla="*/ 2431700 h 2459332"/>
              <a:gd name="connsiteX0" fmla="*/ 5606980 w 5606980"/>
              <a:gd name="connsiteY0" fmla="*/ 247008 h 1781892"/>
              <a:gd name="connsiteX1" fmla="*/ 2656347 w 5606980"/>
              <a:gd name="connsiteY1" fmla="*/ 48662 h 1781892"/>
              <a:gd name="connsiteX2" fmla="*/ 1808705 w 5606980"/>
              <a:gd name="connsiteY2" fmla="*/ 1000634 h 1781892"/>
              <a:gd name="connsiteX3" fmla="*/ 0 w 5606980"/>
              <a:gd name="connsiteY3" fmla="*/ 1754260 h 1781892"/>
              <a:gd name="connsiteX0" fmla="*/ 2656347 w 2656347"/>
              <a:gd name="connsiteY0" fmla="*/ 0 h 1733230"/>
              <a:gd name="connsiteX1" fmla="*/ 1808705 w 2656347"/>
              <a:gd name="connsiteY1" fmla="*/ 951972 h 1733230"/>
              <a:gd name="connsiteX2" fmla="*/ 0 w 2656347"/>
              <a:gd name="connsiteY2" fmla="*/ 1705598 h 1733230"/>
              <a:gd name="connsiteX0" fmla="*/ 5630659 w 5630659"/>
              <a:gd name="connsiteY0" fmla="*/ 0 h 1510958"/>
              <a:gd name="connsiteX1" fmla="*/ 1808705 w 5630659"/>
              <a:gd name="connsiteY1" fmla="*/ 730908 h 1510958"/>
              <a:gd name="connsiteX2" fmla="*/ 0 w 5630659"/>
              <a:gd name="connsiteY2" fmla="*/ 1484534 h 1510958"/>
              <a:gd name="connsiteX0" fmla="*/ 5630659 w 5799916"/>
              <a:gd name="connsiteY0" fmla="*/ 0 h 1516990"/>
              <a:gd name="connsiteX1" fmla="*/ 5406015 w 5799916"/>
              <a:gd name="connsiteY1" fmla="*/ 881634 h 1516990"/>
              <a:gd name="connsiteX2" fmla="*/ 0 w 5799916"/>
              <a:gd name="connsiteY2" fmla="*/ 1484534 h 1516990"/>
              <a:gd name="connsiteX0" fmla="*/ 835139 w 835139"/>
              <a:gd name="connsiteY0" fmla="*/ 0 h 1315577"/>
              <a:gd name="connsiteX1" fmla="*/ 610495 w 835139"/>
              <a:gd name="connsiteY1" fmla="*/ 881634 h 1315577"/>
              <a:gd name="connsiteX2" fmla="*/ 0 w 835139"/>
              <a:gd name="connsiteY2" fmla="*/ 1271174 h 1315577"/>
            </a:gdLst>
            <a:ahLst/>
            <a:cxnLst>
              <a:cxn ang="0">
                <a:pos x="connsiteX0" y="connsiteY0"/>
              </a:cxn>
              <a:cxn ang="0">
                <a:pos x="connsiteX1" y="connsiteY1"/>
              </a:cxn>
              <a:cxn ang="0">
                <a:pos x="connsiteX2" y="connsiteY2"/>
              </a:cxn>
            </a:cxnLst>
            <a:rect l="l" t="t" r="r" b="b"/>
            <a:pathLst>
              <a:path w="835139" h="1315577">
                <a:moveTo>
                  <a:pt x="835139" y="0"/>
                </a:moveTo>
                <a:cubicBezTo>
                  <a:pt x="466700" y="207666"/>
                  <a:pt x="749685" y="669772"/>
                  <a:pt x="610495" y="881634"/>
                </a:cubicBezTo>
                <a:cubicBezTo>
                  <a:pt x="471305" y="1093496"/>
                  <a:pt x="110532" y="1438646"/>
                  <a:pt x="0" y="1271174"/>
                </a:cubicBezTo>
              </a:path>
            </a:pathLst>
          </a:custGeom>
          <a:noFill/>
          <a:ln w="31750">
            <a:solidFill>
              <a:schemeClr val="accent2"/>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pic>
        <p:nvPicPr>
          <p:cNvPr id="11" name="Picture 6" descr="D:\1-10. ETRI 2010년도 - 소셜컴퓨팅연구팀(10MS3310, 2010.3 ~ 2011.2)\02. 과제폴더\[과제평가 관련]\[UI 화면캡쳐]\안드로이드폰\community_contents.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00137" y="1377949"/>
            <a:ext cx="1270704" cy="2028929"/>
          </a:xfrm>
          <a:prstGeom prst="rect">
            <a:avLst/>
          </a:prstGeom>
          <a:noFill/>
          <a:extLst>
            <a:ext uri="{909E8E84-426E-40DD-AFC4-6F175D3DCCD1}">
              <a14:hiddenFill xmlns:a14="http://schemas.microsoft.com/office/drawing/2010/main">
                <a:solidFill>
                  <a:srgbClr val="FFFFFF"/>
                </a:solidFill>
              </a14:hiddenFill>
            </a:ext>
          </a:extLst>
        </p:spPr>
      </p:pic>
      <p:cxnSp>
        <p:nvCxnSpPr>
          <p:cNvPr id="12" name="직선 화살표 연결선 11"/>
          <p:cNvCxnSpPr/>
          <p:nvPr/>
        </p:nvCxnSpPr>
        <p:spPr>
          <a:xfrm>
            <a:off x="2547937" y="2420885"/>
            <a:ext cx="4740189" cy="466783"/>
          </a:xfrm>
          <a:prstGeom prst="straightConnector1">
            <a:avLst/>
          </a:prstGeom>
          <a:ln w="38100">
            <a:solidFill>
              <a:srgbClr val="7030A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3995737" y="5854640"/>
            <a:ext cx="2462790" cy="400110"/>
          </a:xfrm>
          <a:prstGeom prst="rect">
            <a:avLst/>
          </a:prstGeom>
          <a:noFill/>
        </p:spPr>
        <p:txBody>
          <a:bodyPr wrap="none" rtlCol="0">
            <a:spAutoFit/>
          </a:bodyPr>
          <a:lstStyle/>
          <a:p>
            <a:r>
              <a:rPr lang="en-US" altLang="ko-KR" dirty="0" smtClean="0"/>
              <a:t>Group Administrator</a:t>
            </a:r>
            <a:endParaRPr lang="ko-KR" altLang="en-US" dirty="0"/>
          </a:p>
        </p:txBody>
      </p:sp>
      <p:cxnSp>
        <p:nvCxnSpPr>
          <p:cNvPr id="16" name="직선 화살표 연결선 15"/>
          <p:cNvCxnSpPr/>
          <p:nvPr/>
        </p:nvCxnSpPr>
        <p:spPr>
          <a:xfrm>
            <a:off x="5787458" y="2392413"/>
            <a:ext cx="1500668" cy="495255"/>
          </a:xfrm>
          <a:prstGeom prst="straightConnector1">
            <a:avLst/>
          </a:prstGeom>
          <a:ln w="38100">
            <a:solidFill>
              <a:srgbClr val="7030A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0" name="직선 화살표 연결선 19"/>
          <p:cNvCxnSpPr/>
          <p:nvPr/>
        </p:nvCxnSpPr>
        <p:spPr bwMode="auto">
          <a:xfrm>
            <a:off x="2547937" y="3206750"/>
            <a:ext cx="2616552" cy="633122"/>
          </a:xfrm>
          <a:prstGeom prst="straightConnector1">
            <a:avLst/>
          </a:prstGeom>
          <a:solidFill>
            <a:schemeClr val="accent1"/>
          </a:solidFill>
          <a:ln w="25400" cap="flat" cmpd="sng" algn="ctr">
            <a:solidFill>
              <a:schemeClr val="accent5">
                <a:lumMod val="50000"/>
              </a:schemeClr>
            </a:solidFill>
            <a:prstDash val="solid"/>
            <a:round/>
            <a:headEnd type="arrow" w="med" len="med"/>
            <a:tailEnd type="none"/>
          </a:ln>
          <a:effectLst/>
        </p:spPr>
      </p:cxnSp>
      <p:cxnSp>
        <p:nvCxnSpPr>
          <p:cNvPr id="25" name="직선 화살표 연결선 24"/>
          <p:cNvCxnSpPr/>
          <p:nvPr/>
        </p:nvCxnSpPr>
        <p:spPr bwMode="auto">
          <a:xfrm>
            <a:off x="4910137" y="3525307"/>
            <a:ext cx="300040" cy="314565"/>
          </a:xfrm>
          <a:prstGeom prst="straightConnector1">
            <a:avLst/>
          </a:prstGeom>
          <a:solidFill>
            <a:schemeClr val="accent1"/>
          </a:solidFill>
          <a:ln w="25400" cap="flat" cmpd="sng" algn="ctr">
            <a:solidFill>
              <a:schemeClr val="accent5">
                <a:lumMod val="50000"/>
              </a:schemeClr>
            </a:solidFill>
            <a:prstDash val="solid"/>
            <a:round/>
            <a:headEnd type="arrow" w="med" len="med"/>
            <a:tailEnd type="none"/>
          </a:ln>
          <a:effectLst/>
        </p:spPr>
      </p:cxnSp>
      <p:sp>
        <p:nvSpPr>
          <p:cNvPr id="26" name="TextBox 25"/>
          <p:cNvSpPr txBox="1"/>
          <p:nvPr/>
        </p:nvSpPr>
        <p:spPr>
          <a:xfrm>
            <a:off x="6004178" y="4108120"/>
            <a:ext cx="2191626" cy="400110"/>
          </a:xfrm>
          <a:prstGeom prst="rect">
            <a:avLst/>
          </a:prstGeom>
          <a:noFill/>
        </p:spPr>
        <p:txBody>
          <a:bodyPr wrap="none" rtlCol="0">
            <a:spAutoFit/>
          </a:bodyPr>
          <a:lstStyle/>
          <a:p>
            <a:r>
              <a:rPr lang="en-US" altLang="ko-KR" dirty="0" smtClean="0">
                <a:solidFill>
                  <a:schemeClr val="accent2"/>
                </a:solidFill>
              </a:rPr>
              <a:t>1) Create a group</a:t>
            </a:r>
            <a:endParaRPr lang="ko-KR" altLang="en-US" dirty="0">
              <a:solidFill>
                <a:schemeClr val="accent2"/>
              </a:solidFill>
            </a:endParaRPr>
          </a:p>
        </p:txBody>
      </p:sp>
      <p:sp>
        <p:nvSpPr>
          <p:cNvPr id="29" name="TextBox 28"/>
          <p:cNvSpPr txBox="1"/>
          <p:nvPr/>
        </p:nvSpPr>
        <p:spPr>
          <a:xfrm>
            <a:off x="639132" y="3633633"/>
            <a:ext cx="2802370" cy="707886"/>
          </a:xfrm>
          <a:prstGeom prst="rect">
            <a:avLst/>
          </a:prstGeom>
          <a:noFill/>
        </p:spPr>
        <p:txBody>
          <a:bodyPr wrap="none" rtlCol="0">
            <a:spAutoFit/>
          </a:bodyPr>
          <a:lstStyle/>
          <a:p>
            <a:pPr algn="ctr"/>
            <a:r>
              <a:rPr lang="en-US" altLang="ko-KR" dirty="0">
                <a:solidFill>
                  <a:srgbClr val="0070C0"/>
                </a:solidFill>
              </a:rPr>
              <a:t>2</a:t>
            </a:r>
            <a:r>
              <a:rPr lang="en-US" altLang="ko-KR" dirty="0" smtClean="0">
                <a:solidFill>
                  <a:srgbClr val="0070C0"/>
                </a:solidFill>
              </a:rPr>
              <a:t>) Invite users</a:t>
            </a:r>
          </a:p>
          <a:p>
            <a:pPr algn="ctr"/>
            <a:r>
              <a:rPr lang="en-US" altLang="ko-KR" dirty="0" smtClean="0">
                <a:solidFill>
                  <a:srgbClr val="0070C0"/>
                </a:solidFill>
              </a:rPr>
              <a:t>(push message or etc.)</a:t>
            </a:r>
            <a:endParaRPr lang="ko-KR" altLang="en-US" dirty="0">
              <a:solidFill>
                <a:srgbClr val="0070C0"/>
              </a:solidFill>
            </a:endParaRPr>
          </a:p>
        </p:txBody>
      </p:sp>
      <p:sp>
        <p:nvSpPr>
          <p:cNvPr id="30" name="TextBox 29"/>
          <p:cNvSpPr txBox="1"/>
          <p:nvPr/>
        </p:nvSpPr>
        <p:spPr>
          <a:xfrm>
            <a:off x="2471737" y="1892240"/>
            <a:ext cx="1893467" cy="400110"/>
          </a:xfrm>
          <a:prstGeom prst="rect">
            <a:avLst/>
          </a:prstGeom>
          <a:noFill/>
        </p:spPr>
        <p:txBody>
          <a:bodyPr wrap="none" rtlCol="0">
            <a:spAutoFit/>
          </a:bodyPr>
          <a:lstStyle/>
          <a:p>
            <a:r>
              <a:rPr lang="en-US" altLang="ko-KR" dirty="0" smtClean="0">
                <a:solidFill>
                  <a:srgbClr val="7030A0"/>
                </a:solidFill>
              </a:rPr>
              <a:t>3) Join a group</a:t>
            </a:r>
            <a:endParaRPr lang="ko-KR" altLang="en-US" dirty="0">
              <a:solidFill>
                <a:srgbClr val="7030A0"/>
              </a:solidFill>
            </a:endParaRPr>
          </a:p>
        </p:txBody>
      </p:sp>
      <p:cxnSp>
        <p:nvCxnSpPr>
          <p:cNvPr id="33" name="직선 화살표 연결선 32"/>
          <p:cNvCxnSpPr/>
          <p:nvPr/>
        </p:nvCxnSpPr>
        <p:spPr>
          <a:xfrm flipH="1">
            <a:off x="1298875" y="5640358"/>
            <a:ext cx="2868822" cy="0"/>
          </a:xfrm>
          <a:prstGeom prst="straightConnector1">
            <a:avLst/>
          </a:prstGeom>
          <a:ln w="381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35" name="Picture 2" descr="C:\Users\DGIST\AppData\Local\Microsoft\Windows\Temporary Internet Files\Content.IE5\5J993DY9\MC900434845[1].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8137" y="5093957"/>
            <a:ext cx="960738" cy="960738"/>
          </a:xfrm>
          <a:prstGeom prst="rect">
            <a:avLst/>
          </a:prstGeom>
          <a:noFill/>
          <a:extLst>
            <a:ext uri="{909E8E84-426E-40DD-AFC4-6F175D3DCCD1}">
              <a14:hiddenFill xmlns:a14="http://schemas.microsoft.com/office/drawing/2010/main">
                <a:solidFill>
                  <a:srgbClr val="FFFFFF"/>
                </a:solidFill>
              </a14:hiddenFill>
            </a:ext>
          </a:extLst>
        </p:spPr>
      </p:pic>
      <p:sp>
        <p:nvSpPr>
          <p:cNvPr id="36" name="TextBox 35"/>
          <p:cNvSpPr txBox="1"/>
          <p:nvPr/>
        </p:nvSpPr>
        <p:spPr>
          <a:xfrm>
            <a:off x="1163884" y="5168840"/>
            <a:ext cx="3060453" cy="400110"/>
          </a:xfrm>
          <a:prstGeom prst="rect">
            <a:avLst/>
          </a:prstGeom>
          <a:noFill/>
        </p:spPr>
        <p:txBody>
          <a:bodyPr wrap="none" rtlCol="0">
            <a:spAutoFit/>
          </a:bodyPr>
          <a:lstStyle/>
          <a:p>
            <a:r>
              <a:rPr lang="en-US" altLang="ko-KR" dirty="0"/>
              <a:t>4</a:t>
            </a:r>
            <a:r>
              <a:rPr lang="en-US" altLang="ko-KR" dirty="0" smtClean="0"/>
              <a:t>) Post group information</a:t>
            </a:r>
            <a:endParaRPr lang="ko-KR" altLang="en-US" dirty="0"/>
          </a:p>
        </p:txBody>
      </p:sp>
      <p:sp>
        <p:nvSpPr>
          <p:cNvPr id="38" name="TextBox 37"/>
          <p:cNvSpPr txBox="1"/>
          <p:nvPr/>
        </p:nvSpPr>
        <p:spPr>
          <a:xfrm>
            <a:off x="33337" y="6007040"/>
            <a:ext cx="1324402" cy="400110"/>
          </a:xfrm>
          <a:prstGeom prst="rect">
            <a:avLst/>
          </a:prstGeom>
          <a:noFill/>
        </p:spPr>
        <p:txBody>
          <a:bodyPr wrap="none" rtlCol="0">
            <a:spAutoFit/>
          </a:bodyPr>
          <a:lstStyle/>
          <a:p>
            <a:r>
              <a:rPr lang="en-US" altLang="ko-KR" dirty="0" smtClean="0"/>
              <a:t>SN server</a:t>
            </a:r>
            <a:endParaRPr lang="ko-KR" altLang="en-US" dirty="0"/>
          </a:p>
        </p:txBody>
      </p:sp>
    </p:spTree>
    <p:extLst>
      <p:ext uri="{BB962C8B-B14F-4D97-AF65-F5344CB8AC3E}">
        <p14:creationId xmlns:p14="http://schemas.microsoft.com/office/powerpoint/2010/main" val="6787082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olo 1"/>
          <p:cNvSpPr>
            <a:spLocks noGrp="1"/>
          </p:cNvSpPr>
          <p:nvPr>
            <p:ph type="title"/>
          </p:nvPr>
        </p:nvSpPr>
        <p:spPr/>
        <p:txBody>
          <a:bodyPr/>
          <a:lstStyle/>
          <a:p>
            <a:r>
              <a:rPr lang="en-US" dirty="0" smtClean="0"/>
              <a:t>DEMO</a:t>
            </a:r>
          </a:p>
        </p:txBody>
      </p:sp>
      <p:sp>
        <p:nvSpPr>
          <p:cNvPr id="4099" name="Segnaposto contenuto 2"/>
          <p:cNvSpPr>
            <a:spLocks noGrp="1"/>
          </p:cNvSpPr>
          <p:nvPr>
            <p:ph idx="1"/>
          </p:nvPr>
        </p:nvSpPr>
        <p:spPr>
          <a:xfrm>
            <a:off x="338137" y="996950"/>
            <a:ext cx="8778875" cy="5383212"/>
          </a:xfrm>
        </p:spPr>
        <p:txBody>
          <a:bodyPr>
            <a:normAutofit/>
          </a:bodyPr>
          <a:lstStyle/>
          <a:p>
            <a:pPr marL="214312" indent="-269875">
              <a:defRPr/>
            </a:pPr>
            <a:r>
              <a:rPr lang="en-US" dirty="0" smtClean="0"/>
              <a:t>Group content sharing</a:t>
            </a:r>
          </a:p>
          <a:p>
            <a:pPr marL="214312" indent="-269875">
              <a:defRPr/>
            </a:pPr>
            <a:r>
              <a:rPr lang="en-US" dirty="0" smtClean="0"/>
              <a:t>Group chat (Bonjour </a:t>
            </a:r>
            <a:r>
              <a:rPr lang="en-US" dirty="0" smtClean="0"/>
              <a:t>service discovery)</a:t>
            </a:r>
            <a:endParaRPr lang="en-US" dirty="0" smtClean="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13703</TotalTime>
  <Pages>15</Pages>
  <Words>405</Words>
  <Application>Microsoft Office PowerPoint</Application>
  <PresentationFormat>사용자 지정</PresentationFormat>
  <Paragraphs>41</Paragraphs>
  <Slides>4</Slides>
  <Notes>3</Notes>
  <HiddenSlides>0</HiddenSlides>
  <MMClips>0</MMClips>
  <ScaleCrop>false</ScaleCrop>
  <HeadingPairs>
    <vt:vector size="4" baseType="variant">
      <vt:variant>
        <vt:lpstr>테마</vt:lpstr>
      </vt:variant>
      <vt:variant>
        <vt:i4>1</vt:i4>
      </vt:variant>
      <vt:variant>
        <vt:lpstr>슬라이드 제목</vt:lpstr>
      </vt:variant>
      <vt:variant>
        <vt:i4>4</vt:i4>
      </vt:variant>
    </vt:vector>
  </HeadingPairs>
  <TitlesOfParts>
    <vt:vector size="5" baseType="lpstr">
      <vt:lpstr>OMA Template</vt:lpstr>
      <vt:lpstr>OMA-CD-MobSocNet-2013-0036-INP_WiFi_Direct Social Network Web 1.1 WiFi Direct</vt:lpstr>
      <vt:lpstr>WiFi Direct</vt:lpstr>
      <vt:lpstr> Main Use Case – proximity group service</vt:lpstr>
      <vt:lpstr>DEMO</vt:lpstr>
    </vt:vector>
  </TitlesOfParts>
  <Company>OMA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creator>Henrique Costa</dc:creator>
  <dc:description>Rev PA1</dc:description>
  <cp:lastModifiedBy>DGIST</cp:lastModifiedBy>
  <cp:revision>499</cp:revision>
  <cp:lastPrinted>1999-04-27T06:51:51Z</cp:lastPrinted>
  <dcterms:created xsi:type="dcterms:W3CDTF">2002-03-19T14:05:12Z</dcterms:created>
  <dcterms:modified xsi:type="dcterms:W3CDTF">2013-06-03T09:08:52Z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x">
    <vt:lpwstr>1</vt:lpwstr>
  </property>
  <property fmtid="{D5CDD505-2E9C-101B-9397-08002B2CF9AE}" pid="3" name="SecurityClass">
    <vt:lpwstr>Confidential</vt:lpwstr>
  </property>
  <property fmtid="{D5CDD505-2E9C-101B-9397-08002B2CF9AE}" pid="4" name="Prepared">
    <vt:lpwstr/>
  </property>
  <property fmtid="{D5CDD505-2E9C-101B-9397-08002B2CF9AE}" pid="5" name="Checked">
    <vt:lpwstr/>
  </property>
  <property fmtid="{D5CDD505-2E9C-101B-9397-08002B2CF9AE}" pid="6" name="Date">
    <vt:lpwstr>2011-02-09</vt:lpwstr>
  </property>
  <property fmtid="{D5CDD505-2E9C-101B-9397-08002B2CF9AE}" pid="7" name="Revision">
    <vt:lpwstr>PA1</vt:lpwstr>
  </property>
  <property fmtid="{D5CDD505-2E9C-101B-9397-08002B2CF9AE}" pid="8" name="Title">
    <vt:lpwstr/>
  </property>
  <property fmtid="{D5CDD505-2E9C-101B-9397-08002B2CF9AE}" pid="9" name="DocName">
    <vt:lpwstr/>
  </property>
  <property fmtid="{D5CDD505-2E9C-101B-9397-08002B2CF9AE}" pid="10" name="DocNo">
    <vt:lpwstr> </vt:lpwstr>
  </property>
  <property fmtid="{D5CDD505-2E9C-101B-9397-08002B2CF9AE}" pid="11" name="ApprovedBy">
    <vt:lpwstr/>
  </property>
  <property fmtid="{D5CDD505-2E9C-101B-9397-08002B2CF9AE}" pid="12" name="Reference">
    <vt:lpwstr/>
  </property>
  <property fmtid="{D5CDD505-2E9C-101B-9397-08002B2CF9AE}" pid="13" name="Keyword">
    <vt:lpwstr/>
  </property>
  <property fmtid="{D5CDD505-2E9C-101B-9397-08002B2CF9AE}" pid="14" name="LeftFooterField">
    <vt:lpwstr>DocNo</vt:lpwstr>
  </property>
  <property fmtid="{D5CDD505-2E9C-101B-9397-08002B2CF9AE}" pid="15" name="RightFooterField">
    <vt:lpwstr/>
  </property>
  <property fmtid="{D5CDD505-2E9C-101B-9397-08002B2CF9AE}" pid="16" name="MiddleFooterField">
    <vt:lpwstr>Date</vt:lpwstr>
  </property>
  <property fmtid="{D5CDD505-2E9C-101B-9397-08002B2CF9AE}" pid="17" name="SecClassViewType">
    <vt:lpwstr>False</vt:lpwstr>
  </property>
  <property fmtid="{D5CDD505-2E9C-101B-9397-08002B2CF9AE}" pid="18" name="FooterType">
    <vt:lpwstr>CVL</vt:lpwstr>
  </property>
  <property fmtid="{D5CDD505-2E9C-101B-9397-08002B2CF9AE}" pid="19" name="DocumentType">
    <vt:lpwstr>EnOHLogoNew2001</vt:lpwstr>
  </property>
  <property fmtid="{D5CDD505-2E9C-101B-9397-08002B2CF9AE}" pid="20" name="TemplateName">
    <vt:lpwstr>EN/FAD 109 0015/8</vt:lpwstr>
  </property>
  <property fmtid="{D5CDD505-2E9C-101B-9397-08002B2CF9AE}" pid="21" name="TemplateVersion">
    <vt:lpwstr>R1A</vt:lpwstr>
  </property>
  <property fmtid="{D5CDD505-2E9C-101B-9397-08002B2CF9AE}" pid="22" name="TotalNumb">
    <vt:lpwstr> </vt:lpwstr>
  </property>
</Properties>
</file>