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bookmarkIdSeed="2">
  <p:sldMasterIdLst>
    <p:sldMasterId id="2147483649" r:id="rId1"/>
  </p:sldMasterIdLst>
  <p:notesMasterIdLst>
    <p:notesMasterId r:id="rId8"/>
  </p:notesMasterIdLst>
  <p:handoutMasterIdLst>
    <p:handoutMasterId r:id="rId9"/>
  </p:handoutMasterIdLst>
  <p:sldIdLst>
    <p:sldId id="293" r:id="rId2"/>
    <p:sldId id="318" r:id="rId3"/>
    <p:sldId id="321" r:id="rId4"/>
    <p:sldId id="322" r:id="rId5"/>
    <p:sldId id="323" r:id="rId6"/>
    <p:sldId id="320" r:id="rId7"/>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330066"/>
    <a:srgbClr val="FFFF99"/>
    <a:srgbClr val="FDB5C3"/>
    <a:srgbClr val="99FFCC"/>
    <a:srgbClr val="FFCCCC"/>
    <a:srgbClr val="FEEDCE"/>
    <a:srgbClr val="543800"/>
    <a:srgbClr val="009900"/>
  </p:clrMru>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56" autoAdjust="0"/>
    <p:restoredTop sz="87752" autoAdjust="0"/>
  </p:normalViewPr>
  <p:slideViewPr>
    <p:cSldViewPr>
      <p:cViewPr varScale="1">
        <p:scale>
          <a:sx n="67" d="100"/>
          <a:sy n="67" d="100"/>
        </p:scale>
        <p:origin x="-1092" y="-9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1284" y="-90"/>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w="9525"/>
        </p:spPr>
        <p:txBody>
          <a:bodyPr/>
          <a:lstStyle/>
          <a:p>
            <a:endParaRPr lang="en-GB"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w="9525"/>
        </p:spPr>
        <p:txBody>
          <a:bodyPr/>
          <a:lstStyle/>
          <a:p>
            <a:endParaRPr lang="en-GB"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a:p>
        </p:txBody>
      </p:sp>
      <p:sp>
        <p:nvSpPr>
          <p:cNvPr id="186385" name="Rectangle 17"/>
          <p:cNvSpPr>
            <a:spLocks noChangeArrowheads="1"/>
          </p:cNvSpPr>
          <p:nvPr userDrawn="1"/>
        </p:nvSpPr>
        <p:spPr bwMode="auto">
          <a:xfrm>
            <a:off x="0" y="6629400"/>
            <a:ext cx="4800600" cy="352911"/>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a:t>
            </a:r>
            <a:r>
              <a:rPr lang="en-GB" sz="1000" b="1" dirty="0" smtClean="0">
                <a:cs typeface="Times New Roman" pitchFamily="18" charset="0"/>
              </a:rPr>
              <a:t>2013 </a:t>
            </a:r>
            <a:r>
              <a:rPr lang="en-GB" sz="1000" b="1" dirty="0">
                <a:cs typeface="Times New Roman" pitchFamily="18" charset="0"/>
              </a:rPr>
              <a:t>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605337" y="6698438"/>
            <a:ext cx="3810000" cy="255961"/>
          </a:xfrm>
          <a:prstGeom prst="rect">
            <a:avLst/>
          </a:prstGeom>
          <a:noFill/>
          <a:ln w="12700">
            <a:noFill/>
            <a:miter lim="800000"/>
            <a:headEnd/>
            <a:tailEnd/>
          </a:ln>
        </p:spPr>
        <p:txBody>
          <a:bodyPr wrap="square" lIns="90483" tIns="44447" rIns="90483" bIns="44447">
            <a:spAutoFit/>
          </a:bodyPr>
          <a:lstStyle/>
          <a:p>
            <a:pPr algn="ctr" defTabSz="403225" eaLnBrk="0" hangingPunct="0">
              <a:lnSpc>
                <a:spcPct val="90000"/>
              </a:lnSpc>
              <a:tabLst>
                <a:tab pos="5372100" algn="ctr"/>
                <a:tab pos="9182100" algn="r"/>
              </a:tabLst>
            </a:pPr>
            <a:r>
              <a:rPr lang="fr-FR" sz="1200" dirty="0" smtClean="0"/>
              <a:t>OMA-CD-MobSocNet-2013-0041</a:t>
            </a:r>
            <a:endParaRPr lang="en-US" sz="1200" b="1" dirty="0">
              <a:latin typeface="Arial Narrow" pitchFamily="34" charset="0"/>
            </a:endParaRP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B4C8F82B-B31D-49CD-8D7A-B419C1C61F5D}" type="slidenum">
              <a:rPr lang="en-US" sz="1800" b="1">
                <a:latin typeface="Arial Narrow" pitchFamily="34" charset="0"/>
              </a:rPr>
              <a:pPr algn="r" defTabSz="403225" eaLnBrk="0" hangingPunct="0">
                <a:lnSpc>
                  <a:spcPct val="90000"/>
                </a:lnSpc>
                <a:tabLst>
                  <a:tab pos="5372100" algn="ctr"/>
                  <a:tab pos="9182100" algn="r"/>
                </a:tabLst>
                <a:defRPr/>
              </a:pPr>
              <a:t>‹N›</a:t>
            </a:fld>
            <a:r>
              <a:rPr lang="en-US" sz="1800" b="1" dirty="0">
                <a:latin typeface="Arial Narrow" pitchFamily="34" charset="0"/>
              </a:rPr>
              <a:t/>
            </a:r>
            <a:br>
              <a:rPr lang="en-US" sz="1800" b="1" dirty="0">
                <a:latin typeface="Arial Narrow" pitchFamily="34" charset="0"/>
              </a:rPr>
            </a:br>
            <a:r>
              <a:rPr lang="en-US" sz="500" dirty="0">
                <a:solidFill>
                  <a:srgbClr val="999999"/>
                </a:solidFill>
              </a:rPr>
              <a:t>[</a:t>
            </a:r>
            <a:r>
              <a:rPr lang="en-US" sz="500" dirty="0" smtClean="0">
                <a:solidFill>
                  <a:srgbClr val="999999"/>
                </a:solidFill>
              </a:rPr>
              <a:t>OMA-Template-WIDpresentation-20130101-I</a:t>
            </a:r>
            <a:r>
              <a:rPr lang="en-US" sz="500" dirty="0">
                <a:solidFill>
                  <a:srgbClr val="999999"/>
                </a:solidFill>
              </a:rPr>
              <a:t>]</a:t>
            </a:r>
            <a:endParaRPr lang="en-US" sz="1800" b="1" dirty="0">
              <a:latin typeface="Arial Narrow" pitchFamily="34" charset="0"/>
            </a:endParaRPr>
          </a:p>
        </p:txBody>
      </p:sp>
      <p:sp>
        <p:nvSpPr>
          <p:cNvPr id="4096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4097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7" name="txtFooterRight"/>
          <p:cNvSpPr txBox="1"/>
          <p:nvPr userDrawn="1"/>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228600"/>
            <a:ext cx="7996237" cy="1652588"/>
          </a:xfrm>
        </p:spPr>
        <p:txBody>
          <a:bodyPr anchor="t"/>
          <a:lstStyle/>
          <a:p>
            <a:r>
              <a:rPr lang="fr-FR" sz="1600" dirty="0" smtClean="0"/>
              <a:t>OMA-CD-MobSocNet-2013-0041-</a:t>
            </a:r>
            <a:r>
              <a:rPr lang="fr-FR" sz="1600" dirty="0" err="1" smtClean="0"/>
              <a:t>INP_SNeW_Device_API</a:t>
            </a:r>
            <a:r>
              <a:rPr lang="en-US" sz="2400" dirty="0" smtClean="0"/>
              <a:t/>
            </a:r>
            <a:br>
              <a:rPr lang="en-US" sz="2400" dirty="0" smtClean="0"/>
            </a:br>
            <a:r>
              <a:rPr lang="en-US" sz="1600" dirty="0" smtClean="0"/>
              <a:t/>
            </a:r>
            <a:br>
              <a:rPr lang="en-US" sz="1600" dirty="0" smtClean="0"/>
            </a:br>
            <a:r>
              <a:rPr lang="en-US" sz="3600" dirty="0" smtClean="0"/>
              <a:t>SNEW Device API</a:t>
            </a:r>
            <a:endParaRPr lang="en-US" sz="2800" dirty="0" smtClean="0"/>
          </a:p>
        </p:txBody>
      </p:sp>
      <p:sp>
        <p:nvSpPr>
          <p:cNvPr id="1536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Submitted To:	OMA </a:t>
            </a:r>
            <a:r>
              <a:rPr lang="en-US" altLang="zh-CN" b="1" dirty="0" smtClean="0">
                <a:latin typeface="Tahoma" pitchFamily="34" charset="0"/>
                <a:ea typeface="宋体"/>
                <a:cs typeface="宋体"/>
              </a:rPr>
              <a:t>CD </a:t>
            </a:r>
            <a:r>
              <a:rPr lang="en-US" altLang="zh-CN" b="1" dirty="0" smtClean="0">
                <a:latin typeface="Tahoma" pitchFamily="34" charset="0"/>
                <a:ea typeface="宋体"/>
                <a:cs typeface="宋体"/>
              </a:rPr>
              <a:t>SNEW</a:t>
            </a:r>
            <a:endParaRPr lang="en-US" altLang="zh-CN"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Date:	</a:t>
            </a:r>
            <a:r>
              <a:rPr lang="en-US" altLang="zh-CN" b="1" dirty="0" smtClean="0">
                <a:latin typeface="Tahoma" pitchFamily="34" charset="0"/>
                <a:ea typeface="宋体"/>
                <a:cs typeface="宋体"/>
              </a:rPr>
              <a:t>0</a:t>
            </a:r>
            <a:r>
              <a:rPr lang="en-US" altLang="zh-CN" b="1" dirty="0" smtClean="0">
                <a:latin typeface="Tahoma" pitchFamily="34" charset="0"/>
                <a:ea typeface="宋体"/>
                <a:cs typeface="宋体"/>
              </a:rPr>
              <a:t>3 Jun 2013</a:t>
            </a:r>
            <a:r>
              <a:rPr lang="en-US" altLang="zh-CN" b="1" dirty="0">
                <a:latin typeface="Tahoma" pitchFamily="34" charset="0"/>
                <a:ea typeface="宋体"/>
                <a:cs typeface="宋体"/>
              </a:rPr>
              <a:t>	</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Availability:	      Public            OMA Confidential</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Contact:	</a:t>
            </a:r>
            <a:r>
              <a:rPr lang="en-US" altLang="zh-CN" b="1" dirty="0" smtClean="0">
                <a:latin typeface="Tahoma" pitchFamily="34" charset="0"/>
                <a:ea typeface="宋体"/>
                <a:cs typeface="宋体"/>
              </a:rPr>
              <a:t>Laurent-Walter Goix, </a:t>
            </a:r>
            <a:r>
              <a:rPr lang="en-US" altLang="zh-CN" sz="1400" b="1" dirty="0" smtClean="0">
                <a:latin typeface="Tahoma" pitchFamily="34" charset="0"/>
                <a:ea typeface="宋体"/>
                <a:cs typeface="宋体"/>
              </a:rPr>
              <a:t>laurentwalter.goix@telecomitalia.it</a:t>
            </a:r>
            <a:endParaRPr lang="en-US" altLang="zh-CN" sz="1400"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Source:	</a:t>
            </a:r>
            <a:r>
              <a:rPr lang="en-US" altLang="zh-CN" b="1" dirty="0" smtClean="0">
                <a:latin typeface="Tahoma" pitchFamily="34" charset="0"/>
                <a:ea typeface="宋体"/>
                <a:cs typeface="宋体"/>
              </a:rPr>
              <a:t>Telecom Italia</a:t>
            </a:r>
            <a:endParaRPr lang="en-US" altLang="zh-CN" b="1" dirty="0">
              <a:latin typeface="Tahoma" pitchFamily="34" charset="0"/>
              <a:ea typeface="宋体"/>
              <a:cs typeface="宋体"/>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6"/>
          <p:cNvSpPr>
            <a:spLocks noGrp="1" noChangeArrowheads="1"/>
          </p:cNvSpPr>
          <p:nvPr>
            <p:ph type="title"/>
          </p:nvPr>
        </p:nvSpPr>
        <p:spPr/>
        <p:txBody>
          <a:bodyPr/>
          <a:lstStyle/>
          <a:p>
            <a:r>
              <a:rPr lang="en-GB" dirty="0" smtClean="0"/>
              <a:t>About Device API in OMA</a:t>
            </a:r>
            <a:endParaRPr lang="en-GB" dirty="0" smtClean="0"/>
          </a:p>
        </p:txBody>
      </p:sp>
      <p:sp>
        <p:nvSpPr>
          <p:cNvPr id="17410" name="Rectangle 7"/>
          <p:cNvSpPr>
            <a:spLocks noGrp="1" noChangeArrowheads="1"/>
          </p:cNvSpPr>
          <p:nvPr>
            <p:ph type="body" idx="1"/>
          </p:nvPr>
        </p:nvSpPr>
        <p:spPr>
          <a:xfrm>
            <a:off x="292100" y="1225550"/>
            <a:ext cx="8885237" cy="5181600"/>
          </a:xfrm>
        </p:spPr>
        <p:txBody>
          <a:bodyPr>
            <a:normAutofit/>
          </a:bodyPr>
          <a:lstStyle/>
          <a:p>
            <a:r>
              <a:rPr lang="it-IT" dirty="0" err="1" smtClean="0">
                <a:ea typeface="Times New Roman" pitchFamily="18" charset="0"/>
                <a:cs typeface="Arial" charset="0"/>
              </a:rPr>
              <a:t>There</a:t>
            </a:r>
            <a:r>
              <a:rPr lang="it-IT" dirty="0" smtClean="0">
                <a:ea typeface="Times New Roman" pitchFamily="18" charset="0"/>
                <a:cs typeface="Arial" charset="0"/>
              </a:rPr>
              <a:t> </a:t>
            </a:r>
            <a:r>
              <a:rPr lang="it-IT" dirty="0" err="1" smtClean="0">
                <a:ea typeface="Times New Roman" pitchFamily="18" charset="0"/>
                <a:cs typeface="Arial" charset="0"/>
              </a:rPr>
              <a:t>is</a:t>
            </a:r>
            <a:r>
              <a:rPr lang="it-IT" dirty="0" smtClean="0">
                <a:ea typeface="Times New Roman" pitchFamily="18" charset="0"/>
                <a:cs typeface="Arial" charset="0"/>
              </a:rPr>
              <a:t> a </a:t>
            </a:r>
            <a:r>
              <a:rPr lang="it-IT" dirty="0" err="1" smtClean="0">
                <a:ea typeface="Times New Roman" pitchFamily="18" charset="0"/>
                <a:cs typeface="Arial" charset="0"/>
              </a:rPr>
              <a:t>growing</a:t>
            </a:r>
            <a:r>
              <a:rPr lang="it-IT" dirty="0" smtClean="0">
                <a:ea typeface="Times New Roman" pitchFamily="18" charset="0"/>
                <a:cs typeface="Arial" charset="0"/>
              </a:rPr>
              <a:t> trend </a:t>
            </a:r>
            <a:r>
              <a:rPr lang="it-IT" dirty="0" err="1" smtClean="0">
                <a:ea typeface="Times New Roman" pitchFamily="18" charset="0"/>
                <a:cs typeface="Arial" charset="0"/>
              </a:rPr>
              <a:t>within</a:t>
            </a:r>
            <a:r>
              <a:rPr lang="it-IT" dirty="0" smtClean="0">
                <a:ea typeface="Times New Roman" pitchFamily="18" charset="0"/>
                <a:cs typeface="Arial" charset="0"/>
              </a:rPr>
              <a:t> OMA (</a:t>
            </a:r>
            <a:r>
              <a:rPr lang="it-IT" dirty="0" err="1" smtClean="0">
                <a:ea typeface="Times New Roman" pitchFamily="18" charset="0"/>
                <a:cs typeface="Arial" charset="0"/>
              </a:rPr>
              <a:t>particularly</a:t>
            </a:r>
            <a:r>
              <a:rPr lang="it-IT" dirty="0" smtClean="0">
                <a:ea typeface="Times New Roman" pitchFamily="18" charset="0"/>
                <a:cs typeface="Arial" charset="0"/>
              </a:rPr>
              <a:t> </a:t>
            </a:r>
            <a:r>
              <a:rPr lang="it-IT" dirty="0" err="1" smtClean="0">
                <a:ea typeface="Times New Roman" pitchFamily="18" charset="0"/>
                <a:cs typeface="Arial" charset="0"/>
              </a:rPr>
              <a:t>CD…</a:t>
            </a:r>
            <a:r>
              <a:rPr lang="it-IT" dirty="0" smtClean="0">
                <a:ea typeface="Times New Roman" pitchFamily="18" charset="0"/>
                <a:cs typeface="Arial" charset="0"/>
              </a:rPr>
              <a:t>) </a:t>
            </a:r>
            <a:r>
              <a:rPr lang="it-IT" dirty="0" err="1" smtClean="0">
                <a:ea typeface="Times New Roman" pitchFamily="18" charset="0"/>
                <a:cs typeface="Arial" charset="0"/>
              </a:rPr>
              <a:t>to</a:t>
            </a:r>
            <a:r>
              <a:rPr lang="it-IT" dirty="0" smtClean="0">
                <a:ea typeface="Times New Roman" pitchFamily="18" charset="0"/>
                <a:cs typeface="Arial" charset="0"/>
              </a:rPr>
              <a:t> </a:t>
            </a:r>
            <a:r>
              <a:rPr lang="it-IT" dirty="0" err="1" smtClean="0">
                <a:ea typeface="Times New Roman" pitchFamily="18" charset="0"/>
                <a:cs typeface="Arial" charset="0"/>
              </a:rPr>
              <a:t>define</a:t>
            </a:r>
            <a:r>
              <a:rPr lang="it-IT" dirty="0" smtClean="0">
                <a:ea typeface="Times New Roman" pitchFamily="18" charset="0"/>
                <a:cs typeface="Arial" charset="0"/>
              </a:rPr>
              <a:t> </a:t>
            </a:r>
            <a:r>
              <a:rPr lang="it-IT" dirty="0" err="1" smtClean="0">
                <a:ea typeface="Times New Roman" pitchFamily="18" charset="0"/>
                <a:cs typeface="Arial" charset="0"/>
              </a:rPr>
              <a:t>Device</a:t>
            </a:r>
            <a:r>
              <a:rPr lang="it-IT" dirty="0" smtClean="0">
                <a:ea typeface="Times New Roman" pitchFamily="18" charset="0"/>
                <a:cs typeface="Arial" charset="0"/>
              </a:rPr>
              <a:t> </a:t>
            </a:r>
            <a:r>
              <a:rPr lang="it-IT" dirty="0" err="1" smtClean="0">
                <a:ea typeface="Times New Roman" pitchFamily="18" charset="0"/>
                <a:cs typeface="Arial" charset="0"/>
              </a:rPr>
              <a:t>APIs</a:t>
            </a:r>
            <a:endParaRPr lang="it-IT" dirty="0" smtClean="0">
              <a:ea typeface="Times New Roman" pitchFamily="18" charset="0"/>
              <a:cs typeface="Arial" charset="0"/>
            </a:endParaRPr>
          </a:p>
          <a:p>
            <a:pPr lvl="1"/>
            <a:r>
              <a:rPr lang="it-IT" dirty="0" err="1" smtClean="0">
                <a:ea typeface="Times New Roman" pitchFamily="18" charset="0"/>
                <a:cs typeface="Arial" charset="0"/>
              </a:rPr>
              <a:t>Push</a:t>
            </a:r>
            <a:r>
              <a:rPr lang="it-IT" dirty="0" smtClean="0">
                <a:ea typeface="Times New Roman" pitchFamily="18" charset="0"/>
                <a:cs typeface="Arial" charset="0"/>
              </a:rPr>
              <a:t>, MC, </a:t>
            </a:r>
            <a:r>
              <a:rPr lang="it-IT" dirty="0" err="1" smtClean="0">
                <a:ea typeface="Times New Roman" pitchFamily="18" charset="0"/>
                <a:cs typeface="Arial" charset="0"/>
              </a:rPr>
              <a:t>OpenCM</a:t>
            </a:r>
            <a:endParaRPr lang="it-IT" dirty="0" smtClean="0">
              <a:ea typeface="Times New Roman" pitchFamily="18" charset="0"/>
              <a:cs typeface="Arial" charset="0"/>
            </a:endParaRPr>
          </a:p>
          <a:p>
            <a:pPr lvl="1"/>
            <a:r>
              <a:rPr lang="it-IT" dirty="0" err="1" smtClean="0">
                <a:ea typeface="Times New Roman" pitchFamily="18" charset="0"/>
                <a:cs typeface="Arial" charset="0"/>
              </a:rPr>
              <a:t>Based</a:t>
            </a:r>
            <a:r>
              <a:rPr lang="it-IT" dirty="0" smtClean="0">
                <a:ea typeface="Times New Roman" pitchFamily="18" charset="0"/>
                <a:cs typeface="Arial" charset="0"/>
              </a:rPr>
              <a:t> on </a:t>
            </a:r>
            <a:r>
              <a:rPr lang="it-IT" dirty="0" err="1" smtClean="0">
                <a:ea typeface="Times New Roman" pitchFamily="18" charset="0"/>
                <a:cs typeface="Arial" charset="0"/>
              </a:rPr>
              <a:t>RESTful</a:t>
            </a:r>
            <a:r>
              <a:rPr lang="it-IT" dirty="0" smtClean="0">
                <a:ea typeface="Times New Roman" pitchFamily="18" charset="0"/>
                <a:cs typeface="Arial" charset="0"/>
              </a:rPr>
              <a:t> </a:t>
            </a:r>
            <a:r>
              <a:rPr lang="it-IT" dirty="0" err="1" smtClean="0">
                <a:ea typeface="Times New Roman" pitchFamily="18" charset="0"/>
                <a:cs typeface="Arial" charset="0"/>
              </a:rPr>
              <a:t>approach</a:t>
            </a:r>
            <a:r>
              <a:rPr lang="it-IT" dirty="0" smtClean="0">
                <a:ea typeface="Times New Roman" pitchFamily="18" charset="0"/>
                <a:cs typeface="Arial" charset="0"/>
              </a:rPr>
              <a:t> (</a:t>
            </a:r>
            <a:r>
              <a:rPr lang="it-IT" dirty="0" err="1" smtClean="0">
                <a:ea typeface="Times New Roman" pitchFamily="18" charset="0"/>
                <a:cs typeface="Arial" charset="0"/>
              </a:rPr>
              <a:t>not</a:t>
            </a:r>
            <a:r>
              <a:rPr lang="it-IT" dirty="0" smtClean="0">
                <a:ea typeface="Times New Roman" pitchFamily="18" charset="0"/>
                <a:cs typeface="Arial" charset="0"/>
              </a:rPr>
              <a:t> Javascript/</a:t>
            </a:r>
            <a:r>
              <a:rPr lang="it-IT" dirty="0" err="1" smtClean="0">
                <a:ea typeface="Times New Roman" pitchFamily="18" charset="0"/>
                <a:cs typeface="Arial" charset="0"/>
              </a:rPr>
              <a:t>WebIDL</a:t>
            </a:r>
            <a:r>
              <a:rPr lang="it-IT" dirty="0" smtClean="0">
                <a:ea typeface="Times New Roman" pitchFamily="18" charset="0"/>
                <a:cs typeface="Arial" charset="0"/>
              </a:rPr>
              <a:t> </a:t>
            </a:r>
            <a:r>
              <a:rPr lang="it-IT" dirty="0" err="1" smtClean="0">
                <a:ea typeface="Times New Roman" pitchFamily="18" charset="0"/>
                <a:cs typeface="Arial" charset="0"/>
              </a:rPr>
              <a:t>unless</a:t>
            </a:r>
            <a:r>
              <a:rPr lang="it-IT" dirty="0" smtClean="0">
                <a:ea typeface="Times New Roman" pitchFamily="18" charset="0"/>
                <a:cs typeface="Arial" charset="0"/>
              </a:rPr>
              <a:t> </a:t>
            </a:r>
            <a:r>
              <a:rPr lang="it-IT" dirty="0" smtClean="0">
                <a:ea typeface="Times New Roman" pitchFamily="18" charset="0"/>
                <a:cs typeface="Arial" charset="0"/>
              </a:rPr>
              <a:t>of </a:t>
            </a:r>
            <a:r>
              <a:rPr lang="it-IT" dirty="0" err="1" smtClean="0">
                <a:ea typeface="Times New Roman" pitchFamily="18" charset="0"/>
                <a:cs typeface="Arial" charset="0"/>
              </a:rPr>
              <a:t>added-value</a:t>
            </a:r>
            <a:r>
              <a:rPr lang="it-IT" dirty="0" smtClean="0">
                <a:ea typeface="Times New Roman" pitchFamily="18" charset="0"/>
                <a:cs typeface="Arial" charset="0"/>
              </a:rPr>
              <a:t>)</a:t>
            </a:r>
          </a:p>
          <a:p>
            <a:r>
              <a:rPr lang="it-IT" dirty="0" err="1" smtClean="0">
                <a:ea typeface="Times New Roman" pitchFamily="18" charset="0"/>
                <a:cs typeface="Arial" charset="0"/>
                <a:sym typeface="Wingdings" pitchFamily="2" charset="2"/>
              </a:rPr>
              <a:t>This</a:t>
            </a:r>
            <a:r>
              <a:rPr lang="it-IT" dirty="0" smtClean="0">
                <a:ea typeface="Times New Roman" pitchFamily="18" charset="0"/>
                <a:cs typeface="Arial" charset="0"/>
                <a:sym typeface="Wingdings" pitchFamily="2" charset="2"/>
              </a:rPr>
              <a:t> trend </a:t>
            </a:r>
            <a:r>
              <a:rPr lang="it-IT" dirty="0" err="1" smtClean="0">
                <a:ea typeface="Times New Roman" pitchFamily="18" charset="0"/>
                <a:cs typeface="Arial" charset="0"/>
                <a:sym typeface="Wingdings" pitchFamily="2" charset="2"/>
              </a:rPr>
              <a:t>is</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promoted</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as</a:t>
            </a:r>
            <a:r>
              <a:rPr lang="it-IT" dirty="0" smtClean="0">
                <a:ea typeface="Times New Roman" pitchFamily="18" charset="0"/>
                <a:cs typeface="Arial" charset="0"/>
                <a:sym typeface="Wingdings" pitchFamily="2" charset="2"/>
              </a:rPr>
              <a:t> </a:t>
            </a:r>
          </a:p>
          <a:p>
            <a:pPr lvl="1"/>
            <a:r>
              <a:rPr lang="it-IT" dirty="0" err="1" smtClean="0">
                <a:ea typeface="Times New Roman" pitchFamily="18" charset="0"/>
                <a:cs typeface="Arial" charset="0"/>
                <a:sym typeface="Wingdings" pitchFamily="2" charset="2"/>
              </a:rPr>
              <a:t>it</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allows</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for</a:t>
            </a:r>
            <a:r>
              <a:rPr lang="it-IT" dirty="0" smtClean="0">
                <a:ea typeface="Times New Roman" pitchFamily="18" charset="0"/>
                <a:cs typeface="Arial" charset="0"/>
                <a:sym typeface="Wingdings" pitchFamily="2" charset="2"/>
              </a:rPr>
              <a:t> native </a:t>
            </a:r>
            <a:r>
              <a:rPr lang="it-IT" dirty="0" err="1" smtClean="0">
                <a:ea typeface="Times New Roman" pitchFamily="18" charset="0"/>
                <a:cs typeface="Arial" charset="0"/>
                <a:sym typeface="Wingdings" pitchFamily="2" charset="2"/>
              </a:rPr>
              <a:t>apps</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not</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only</a:t>
            </a:r>
            <a:r>
              <a:rPr lang="it-IT" dirty="0" smtClean="0">
                <a:ea typeface="Times New Roman" pitchFamily="18" charset="0"/>
                <a:cs typeface="Arial" charset="0"/>
                <a:sym typeface="Wingdings" pitchFamily="2" charset="2"/>
              </a:rPr>
              <a:t> web) </a:t>
            </a:r>
            <a:r>
              <a:rPr lang="it-IT" dirty="0" err="1" smtClean="0">
                <a:ea typeface="Times New Roman" pitchFamily="18" charset="0"/>
                <a:cs typeface="Arial" charset="0"/>
                <a:sym typeface="Wingdings" pitchFamily="2" charset="2"/>
              </a:rPr>
              <a:t>to</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access</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local</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resources</a:t>
            </a:r>
            <a:r>
              <a:rPr lang="it-IT" dirty="0" smtClean="0">
                <a:ea typeface="Times New Roman" pitchFamily="18" charset="0"/>
                <a:cs typeface="Arial" charset="0"/>
                <a:sym typeface="Wingdings" pitchFamily="2" charset="2"/>
              </a:rPr>
              <a:t>/</a:t>
            </a:r>
            <a:r>
              <a:rPr lang="it-IT" dirty="0" err="1" smtClean="0">
                <a:ea typeface="Times New Roman" pitchFamily="18" charset="0"/>
                <a:cs typeface="Arial" charset="0"/>
                <a:sym typeface="Wingdings" pitchFamily="2" charset="2"/>
              </a:rPr>
              <a:t>enablers</a:t>
            </a:r>
            <a:endParaRPr lang="it-IT" dirty="0" smtClean="0">
              <a:ea typeface="Times New Roman" pitchFamily="18" charset="0"/>
              <a:cs typeface="Arial" charset="0"/>
              <a:sym typeface="Wingdings" pitchFamily="2" charset="2"/>
            </a:endParaRPr>
          </a:p>
          <a:p>
            <a:pPr lvl="1"/>
            <a:r>
              <a:rPr lang="it-IT" dirty="0" err="1" smtClean="0">
                <a:ea typeface="Times New Roman" pitchFamily="18" charset="0"/>
                <a:cs typeface="Arial" charset="0"/>
                <a:sym typeface="Wingdings" pitchFamily="2" charset="2"/>
              </a:rPr>
              <a:t>It</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allows</a:t>
            </a:r>
            <a:r>
              <a:rPr lang="it-IT" dirty="0" smtClean="0">
                <a:ea typeface="Times New Roman" pitchFamily="18" charset="0"/>
                <a:cs typeface="Arial" charset="0"/>
                <a:sym typeface="Wingdings" pitchFamily="2" charset="2"/>
              </a:rPr>
              <a:t> remote </a:t>
            </a:r>
            <a:r>
              <a:rPr lang="it-IT" dirty="0" err="1" smtClean="0">
                <a:ea typeface="Times New Roman" pitchFamily="18" charset="0"/>
                <a:cs typeface="Arial" charset="0"/>
                <a:sym typeface="Wingdings" pitchFamily="2" charset="2"/>
              </a:rPr>
              <a:t>access</a:t>
            </a:r>
            <a:r>
              <a:rPr lang="it-IT" dirty="0" smtClean="0">
                <a:ea typeface="Times New Roman" pitchFamily="18" charset="0"/>
                <a:cs typeface="Arial" charset="0"/>
                <a:sym typeface="Wingdings" pitchFamily="2" charset="2"/>
              </a:rPr>
              <a:t> (e.g. </a:t>
            </a:r>
            <a:r>
              <a:rPr lang="it-IT" dirty="0" err="1" smtClean="0">
                <a:ea typeface="Times New Roman" pitchFamily="18" charset="0"/>
                <a:cs typeface="Arial" charset="0"/>
                <a:sym typeface="Wingdings" pitchFamily="2" charset="2"/>
              </a:rPr>
              <a:t>from</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other</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devices</a:t>
            </a:r>
            <a:r>
              <a:rPr lang="it-IT" dirty="0" smtClean="0">
                <a:ea typeface="Times New Roman" pitchFamily="18" charset="0"/>
                <a:cs typeface="Arial" charset="0"/>
                <a:sym typeface="Wingdings" pitchFamily="2" charset="2"/>
              </a:rPr>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6"/>
          <p:cNvSpPr>
            <a:spLocks noGrp="1" noChangeArrowheads="1"/>
          </p:cNvSpPr>
          <p:nvPr>
            <p:ph type="title"/>
          </p:nvPr>
        </p:nvSpPr>
        <p:spPr/>
        <p:txBody>
          <a:bodyPr/>
          <a:lstStyle/>
          <a:p>
            <a:r>
              <a:rPr lang="en-GB" dirty="0" smtClean="0"/>
              <a:t>About Device API in SNEW</a:t>
            </a:r>
            <a:endParaRPr lang="en-GB" dirty="0" smtClean="0"/>
          </a:p>
        </p:txBody>
      </p:sp>
      <p:sp>
        <p:nvSpPr>
          <p:cNvPr id="17410" name="Rectangle 7"/>
          <p:cNvSpPr>
            <a:spLocks noGrp="1" noChangeArrowheads="1"/>
          </p:cNvSpPr>
          <p:nvPr>
            <p:ph type="body" idx="1"/>
          </p:nvPr>
        </p:nvSpPr>
        <p:spPr>
          <a:xfrm>
            <a:off x="292100" y="1225550"/>
            <a:ext cx="8885237" cy="5181600"/>
          </a:xfrm>
        </p:spPr>
        <p:txBody>
          <a:bodyPr>
            <a:normAutofit/>
          </a:bodyPr>
          <a:lstStyle/>
          <a:p>
            <a:r>
              <a:rPr lang="it-IT" dirty="0" err="1" smtClean="0"/>
              <a:t>Since</a:t>
            </a:r>
            <a:r>
              <a:rPr lang="it-IT" dirty="0" smtClean="0"/>
              <a:t> the </a:t>
            </a:r>
            <a:r>
              <a:rPr lang="it-IT" dirty="0" err="1" smtClean="0"/>
              <a:t>beginning</a:t>
            </a:r>
            <a:r>
              <a:rPr lang="it-IT" dirty="0" smtClean="0"/>
              <a:t> of SNEW 1.1, </a:t>
            </a:r>
            <a:r>
              <a:rPr lang="it-IT" dirty="0" err="1" smtClean="0"/>
              <a:t>new</a:t>
            </a:r>
            <a:r>
              <a:rPr lang="it-IT" dirty="0" smtClean="0"/>
              <a:t> </a:t>
            </a:r>
            <a:r>
              <a:rPr lang="it-IT" dirty="0" err="1" smtClean="0"/>
              <a:t>use</a:t>
            </a:r>
            <a:r>
              <a:rPr lang="it-IT" dirty="0" smtClean="0"/>
              <a:t> </a:t>
            </a:r>
            <a:r>
              <a:rPr lang="it-IT" dirty="0" err="1" smtClean="0"/>
              <a:t>cases</a:t>
            </a:r>
            <a:r>
              <a:rPr lang="it-IT" dirty="0" smtClean="0"/>
              <a:t> (&amp; </a:t>
            </a:r>
            <a:r>
              <a:rPr lang="it-IT" dirty="0" err="1" smtClean="0"/>
              <a:t>requirements</a:t>
            </a:r>
            <a:r>
              <a:rPr lang="it-IT" dirty="0" smtClean="0"/>
              <a:t>) </a:t>
            </a:r>
            <a:r>
              <a:rPr lang="it-IT" dirty="0" err="1" smtClean="0"/>
              <a:t>were</a:t>
            </a:r>
            <a:r>
              <a:rPr lang="it-IT" dirty="0" smtClean="0"/>
              <a:t> </a:t>
            </a:r>
            <a:r>
              <a:rPr lang="it-IT" dirty="0" err="1" smtClean="0"/>
              <a:t>proposed</a:t>
            </a:r>
            <a:r>
              <a:rPr lang="it-IT" dirty="0" smtClean="0"/>
              <a:t> </a:t>
            </a:r>
            <a:r>
              <a:rPr lang="it-IT" dirty="0" err="1" smtClean="0"/>
              <a:t>that</a:t>
            </a:r>
            <a:r>
              <a:rPr lang="it-IT" dirty="0" smtClean="0"/>
              <a:t> involve </a:t>
            </a:r>
            <a:r>
              <a:rPr lang="it-IT" dirty="0" err="1" smtClean="0"/>
              <a:t>device-device</a:t>
            </a:r>
            <a:r>
              <a:rPr lang="it-IT" dirty="0" smtClean="0"/>
              <a:t> </a:t>
            </a:r>
            <a:r>
              <a:rPr lang="it-IT" dirty="0" err="1" smtClean="0"/>
              <a:t>interaction</a:t>
            </a:r>
            <a:endParaRPr lang="it-IT" dirty="0" smtClean="0"/>
          </a:p>
          <a:p>
            <a:pPr lvl="1"/>
            <a:r>
              <a:rPr lang="it-IT" dirty="0" smtClean="0"/>
              <a:t>NFC</a:t>
            </a:r>
            <a:r>
              <a:rPr lang="it-IT" dirty="0" smtClean="0"/>
              <a:t>, </a:t>
            </a:r>
            <a:r>
              <a:rPr lang="it-IT" dirty="0" err="1" smtClean="0"/>
              <a:t>WiFi-Direct</a:t>
            </a:r>
            <a:endParaRPr lang="it-IT" dirty="0" smtClean="0"/>
          </a:p>
          <a:p>
            <a:pPr lvl="1"/>
            <a:r>
              <a:rPr lang="it-IT" dirty="0" err="1" smtClean="0">
                <a:ea typeface="Times New Roman" pitchFamily="18" charset="0"/>
                <a:cs typeface="Arial" charset="0"/>
              </a:rPr>
              <a:t>Proximity-based</a:t>
            </a:r>
            <a:r>
              <a:rPr lang="it-IT" dirty="0" smtClean="0">
                <a:ea typeface="Times New Roman" pitchFamily="18" charset="0"/>
                <a:cs typeface="Arial" charset="0"/>
              </a:rPr>
              <a:t> social </a:t>
            </a:r>
            <a:r>
              <a:rPr lang="it-IT" dirty="0" err="1" smtClean="0">
                <a:ea typeface="Times New Roman" pitchFamily="18" charset="0"/>
                <a:cs typeface="Arial" charset="0"/>
              </a:rPr>
              <a:t>exchanges</a:t>
            </a:r>
            <a:endParaRPr lang="it-IT" dirty="0" smtClean="0">
              <a:ea typeface="Times New Roman" pitchFamily="18" charset="0"/>
              <a:cs typeface="Arial" charset="0"/>
            </a:endParaRPr>
          </a:p>
          <a:p>
            <a:r>
              <a:rPr lang="it-IT" dirty="0" smtClean="0">
                <a:ea typeface="Times New Roman" pitchFamily="18" charset="0"/>
                <a:cs typeface="Arial" charset="0"/>
              </a:rPr>
              <a:t>In </a:t>
            </a:r>
            <a:r>
              <a:rPr lang="it-IT" dirty="0" smtClean="0">
                <a:ea typeface="Times New Roman" pitchFamily="18" charset="0"/>
                <a:cs typeface="Arial" charset="0"/>
              </a:rPr>
              <a:t>SNEW 1.0, </a:t>
            </a:r>
            <a:r>
              <a:rPr lang="it-IT" dirty="0" err="1" smtClean="0">
                <a:ea typeface="Times New Roman" pitchFamily="18" charset="0"/>
                <a:cs typeface="Arial" charset="0"/>
              </a:rPr>
              <a:t>requirements</a:t>
            </a:r>
            <a:r>
              <a:rPr lang="it-IT" dirty="0" smtClean="0">
                <a:ea typeface="Times New Roman" pitchFamily="18" charset="0"/>
                <a:cs typeface="Arial" charset="0"/>
              </a:rPr>
              <a:t> &amp; interface </a:t>
            </a:r>
            <a:r>
              <a:rPr lang="it-IT" dirty="0" err="1" smtClean="0">
                <a:ea typeface="Times New Roman" pitchFamily="18" charset="0"/>
                <a:cs typeface="Arial" charset="0"/>
              </a:rPr>
              <a:t>exist</a:t>
            </a:r>
            <a:r>
              <a:rPr lang="it-IT" dirty="0" smtClean="0">
                <a:ea typeface="Times New Roman" pitchFamily="18" charset="0"/>
                <a:cs typeface="Arial" charset="0"/>
              </a:rPr>
              <a:t> </a:t>
            </a:r>
            <a:r>
              <a:rPr lang="it-IT" dirty="0" err="1" smtClean="0">
                <a:ea typeface="Times New Roman" pitchFamily="18" charset="0"/>
                <a:cs typeface="Arial" charset="0"/>
              </a:rPr>
              <a:t>for</a:t>
            </a:r>
            <a:r>
              <a:rPr lang="it-IT" dirty="0" smtClean="0">
                <a:ea typeface="Times New Roman" pitchFamily="18" charset="0"/>
                <a:cs typeface="Arial" charset="0"/>
              </a:rPr>
              <a:t> “</a:t>
            </a:r>
            <a:r>
              <a:rPr lang="it-IT" dirty="0" err="1" smtClean="0">
                <a:ea typeface="Times New Roman" pitchFamily="18" charset="0"/>
                <a:cs typeface="Arial" charset="0"/>
              </a:rPr>
              <a:t>Device</a:t>
            </a:r>
            <a:r>
              <a:rPr lang="it-IT" dirty="0" smtClean="0">
                <a:ea typeface="Times New Roman" pitchFamily="18" charset="0"/>
                <a:cs typeface="Arial" charset="0"/>
              </a:rPr>
              <a:t> </a:t>
            </a:r>
            <a:r>
              <a:rPr lang="it-IT" dirty="0" err="1" smtClean="0">
                <a:ea typeface="Times New Roman" pitchFamily="18" charset="0"/>
                <a:cs typeface="Arial" charset="0"/>
              </a:rPr>
              <a:t>APIs</a:t>
            </a:r>
            <a:r>
              <a:rPr lang="it-IT" dirty="0" smtClean="0">
                <a:ea typeface="Times New Roman" pitchFamily="18" charset="0"/>
                <a:cs typeface="Arial" charset="0"/>
              </a:rPr>
              <a:t>”</a:t>
            </a:r>
          </a:p>
          <a:p>
            <a:pPr lvl="1"/>
            <a:r>
              <a:rPr lang="it-IT" dirty="0" smtClean="0">
                <a:ea typeface="Times New Roman" pitchFamily="18" charset="0"/>
                <a:cs typeface="Arial" charset="0"/>
              </a:rPr>
              <a:t>SNEW-4 interface: </a:t>
            </a:r>
            <a:r>
              <a:rPr lang="it-IT" dirty="0" err="1" smtClean="0">
                <a:ea typeface="Times New Roman" pitchFamily="18" charset="0"/>
                <a:cs typeface="Arial" charset="0"/>
              </a:rPr>
              <a:t>originally</a:t>
            </a:r>
            <a:r>
              <a:rPr lang="it-IT" dirty="0" smtClean="0">
                <a:ea typeface="Times New Roman" pitchFamily="18" charset="0"/>
                <a:cs typeface="Arial" charset="0"/>
              </a:rPr>
              <a:t> </a:t>
            </a:r>
            <a:r>
              <a:rPr lang="it-IT" dirty="0" err="1" smtClean="0">
                <a:ea typeface="Times New Roman" pitchFamily="18" charset="0"/>
                <a:cs typeface="Arial" charset="0"/>
              </a:rPr>
              <a:t>thought</a:t>
            </a:r>
            <a:r>
              <a:rPr lang="it-IT" dirty="0" smtClean="0">
                <a:ea typeface="Times New Roman" pitchFamily="18" charset="0"/>
                <a:cs typeface="Arial" charset="0"/>
              </a:rPr>
              <a:t> of Javascript (OpenSocial Gadget </a:t>
            </a:r>
            <a:r>
              <a:rPr lang="it-IT" dirty="0" err="1" smtClean="0">
                <a:ea typeface="Times New Roman" pitchFamily="18" charset="0"/>
                <a:cs typeface="Arial" charset="0"/>
              </a:rPr>
              <a:t>APIs…</a:t>
            </a:r>
            <a:r>
              <a:rPr lang="it-IT" dirty="0" smtClean="0">
                <a:ea typeface="Times New Roman" pitchFamily="18" charset="0"/>
                <a:cs typeface="Arial" charset="0"/>
              </a:rPr>
              <a:t>)</a:t>
            </a:r>
          </a:p>
          <a:p>
            <a:pPr lvl="1"/>
            <a:r>
              <a:rPr lang="it-IT" dirty="0" err="1" smtClean="0">
                <a:ea typeface="Times New Roman" pitchFamily="18" charset="0"/>
                <a:cs typeface="Arial" charset="0"/>
              </a:rPr>
              <a:t>Eventually</a:t>
            </a:r>
            <a:r>
              <a:rPr lang="it-IT" dirty="0" smtClean="0">
                <a:ea typeface="Times New Roman" pitchFamily="18" charset="0"/>
                <a:cs typeface="Arial" charset="0"/>
              </a:rPr>
              <a:t> </a:t>
            </a:r>
            <a:r>
              <a:rPr lang="it-IT" dirty="0" err="1" smtClean="0">
                <a:ea typeface="Times New Roman" pitchFamily="18" charset="0"/>
                <a:cs typeface="Arial" charset="0"/>
              </a:rPr>
              <a:t>postponed</a:t>
            </a:r>
            <a:endParaRPr lang="en-GB" dirty="0" smtClean="0">
              <a:ea typeface="Times New Roman" pitchFamily="18" charset="0"/>
              <a:cs typeface="Arial" charset="0"/>
            </a:endParaRPr>
          </a:p>
          <a:p>
            <a:endParaRPr lang="en-GB" dirty="0" smtClean="0">
              <a:ea typeface="Times New Roman" pitchFamily="18" charset="0"/>
              <a:cs typeface="Arial"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SNeW</a:t>
            </a:r>
            <a:r>
              <a:rPr lang="it-IT" dirty="0" smtClean="0"/>
              <a:t> 1.0 </a:t>
            </a:r>
            <a:r>
              <a:rPr lang="it-IT" dirty="0" err="1" smtClean="0"/>
              <a:t>Device</a:t>
            </a:r>
            <a:r>
              <a:rPr lang="it-IT" dirty="0" smtClean="0"/>
              <a:t> API </a:t>
            </a:r>
            <a:r>
              <a:rPr lang="it-IT" dirty="0" err="1" smtClean="0"/>
              <a:t>requirements</a:t>
            </a:r>
            <a:endParaRPr lang="fr-FR" dirty="0"/>
          </a:p>
        </p:txBody>
      </p:sp>
      <p:graphicFrame>
        <p:nvGraphicFramePr>
          <p:cNvPr id="6" name="Tabella 5"/>
          <p:cNvGraphicFramePr>
            <a:graphicFrameLocks noGrp="1"/>
          </p:cNvGraphicFramePr>
          <p:nvPr/>
        </p:nvGraphicFramePr>
        <p:xfrm>
          <a:off x="0" y="1019064"/>
          <a:ext cx="9363077" cy="5464286"/>
        </p:xfrm>
        <a:graphic>
          <a:graphicData uri="http://schemas.openxmlformats.org/drawingml/2006/table">
            <a:tbl>
              <a:tblPr/>
              <a:tblGrid>
                <a:gridCol w="871537"/>
                <a:gridCol w="7772400"/>
                <a:gridCol w="719140"/>
              </a:tblGrid>
              <a:tr h="944403">
                <a:tc>
                  <a:txBody>
                    <a:bodyPr/>
                    <a:lstStyle/>
                    <a:p>
                      <a:pPr>
                        <a:spcBef>
                          <a:spcPts val="100"/>
                        </a:spcBef>
                        <a:spcAft>
                          <a:spcPts val="100"/>
                        </a:spcAft>
                      </a:pPr>
                      <a:r>
                        <a:rPr lang="en-GB" sz="1400" dirty="0">
                          <a:latin typeface="Times New Roman"/>
                          <a:ea typeface="SimSun"/>
                        </a:rPr>
                        <a:t>SNEW-DAPI-001</a:t>
                      </a:r>
                      <a:endParaRPr lang="fr-FR" sz="1400" dirty="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300"/>
                        </a:spcBef>
                        <a:spcAft>
                          <a:spcPts val="600"/>
                        </a:spcAft>
                      </a:pPr>
                      <a:r>
                        <a:rPr lang="en-GB" sz="1400">
                          <a:latin typeface="Times New Roman"/>
                          <a:ea typeface="SimSun"/>
                        </a:rPr>
                        <a:t>The SNeW Enabler SHALL mutually authenticate with device applications willing to use the SNeW Device API.</a:t>
                      </a:r>
                      <a:endParaRPr lang="fr-FR" sz="1400">
                        <a:latin typeface="Times New Roman"/>
                        <a:ea typeface="SimSun"/>
                      </a:endParaRPr>
                    </a:p>
                    <a:p>
                      <a:pPr>
                        <a:spcBef>
                          <a:spcPts val="300"/>
                        </a:spcBef>
                        <a:spcAft>
                          <a:spcPts val="600"/>
                        </a:spcAft>
                      </a:pPr>
                      <a:r>
                        <a:rPr lang="en-GB" sz="1400" b="1">
                          <a:latin typeface="Times New Roman"/>
                          <a:ea typeface="SimSun"/>
                        </a:rPr>
                        <a:t>Informational Note</a:t>
                      </a:r>
                      <a:r>
                        <a:rPr lang="en-GB" sz="1400">
                          <a:latin typeface="Times New Roman"/>
                          <a:ea typeface="SimSun"/>
                        </a:rPr>
                        <a:t>: mutual authentication means that device applications authenticate themselves to certify their origin and the SNeW Enabler component on the device also certifies its authenticity </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a:latin typeface="Times New Roman"/>
                          <a:ea typeface="SimSun"/>
                        </a:rPr>
                        <a:t>Future Release</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6977">
                <a:tc>
                  <a:txBody>
                    <a:bodyPr/>
                    <a:lstStyle/>
                    <a:p>
                      <a:pPr>
                        <a:spcBef>
                          <a:spcPts val="100"/>
                        </a:spcBef>
                        <a:spcAft>
                          <a:spcPts val="100"/>
                        </a:spcAft>
                      </a:pPr>
                      <a:r>
                        <a:rPr lang="en-GB" sz="1400">
                          <a:latin typeface="Times New Roman"/>
                          <a:ea typeface="SimSun"/>
                        </a:rPr>
                        <a:t>SNEW-DAPI-002</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300"/>
                        </a:spcBef>
                        <a:spcAft>
                          <a:spcPts val="600"/>
                        </a:spcAft>
                      </a:pPr>
                      <a:r>
                        <a:rPr lang="en-GB" sz="1400" dirty="0">
                          <a:latin typeface="Times New Roman"/>
                          <a:ea typeface="SimSun"/>
                        </a:rPr>
                        <a:t>The </a:t>
                      </a:r>
                      <a:r>
                        <a:rPr lang="en-GB" sz="1400" dirty="0" err="1">
                          <a:latin typeface="Times New Roman"/>
                          <a:ea typeface="SimSun"/>
                        </a:rPr>
                        <a:t>SNeW</a:t>
                      </a:r>
                      <a:r>
                        <a:rPr lang="en-GB" sz="1400" dirty="0">
                          <a:latin typeface="Times New Roman"/>
                          <a:ea typeface="SimSun"/>
                        </a:rPr>
                        <a:t> Enabler SHALL provide a Device API to device applications that allows them to specify which kind of information/notifications it wants to receive and which kind of activities it wants to perform (see SNEW-HLF-001 to SNEW-HLF-004) from/towards each OMA Compliant SN / External SN.</a:t>
                      </a:r>
                      <a:endParaRPr lang="fr-FR" sz="1400" dirty="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a:latin typeface="Times New Roman"/>
                          <a:ea typeface="SimSun"/>
                        </a:rPr>
                        <a:t>Future Release</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6977">
                <a:tc>
                  <a:txBody>
                    <a:bodyPr/>
                    <a:lstStyle/>
                    <a:p>
                      <a:pPr>
                        <a:spcBef>
                          <a:spcPts val="100"/>
                        </a:spcBef>
                        <a:spcAft>
                          <a:spcPts val="100"/>
                        </a:spcAft>
                      </a:pPr>
                      <a:r>
                        <a:rPr lang="en-GB" sz="1400">
                          <a:latin typeface="Times New Roman"/>
                          <a:ea typeface="SimSun"/>
                        </a:rPr>
                        <a:t>SNEW-DAPI-003</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300"/>
                        </a:spcBef>
                        <a:spcAft>
                          <a:spcPts val="600"/>
                        </a:spcAft>
                      </a:pPr>
                      <a:r>
                        <a:rPr lang="en-GB" sz="1400">
                          <a:latin typeface="Times New Roman"/>
                          <a:ea typeface="SimSun"/>
                        </a:rPr>
                        <a:t>The SNeW Enabler SHALL provide a Device API to allow device applications to specify data traffic and time constraints (e.g. frequency of polling or notifications from OMA Compliant SNs and External SNs), subject to policies (e.g. service provider policies, device configuration policies).</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a:latin typeface="Times New Roman"/>
                          <a:ea typeface="SimSun"/>
                        </a:rPr>
                        <a:t>Future Release</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5639">
                <a:tc>
                  <a:txBody>
                    <a:bodyPr/>
                    <a:lstStyle/>
                    <a:p>
                      <a:pPr>
                        <a:spcBef>
                          <a:spcPts val="100"/>
                        </a:spcBef>
                        <a:spcAft>
                          <a:spcPts val="100"/>
                        </a:spcAft>
                      </a:pPr>
                      <a:r>
                        <a:rPr lang="en-GB" sz="1400">
                          <a:latin typeface="Times New Roman"/>
                          <a:ea typeface="SimSun"/>
                        </a:rPr>
                        <a:t>SNEW-DAPI-004</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300"/>
                        </a:spcBef>
                        <a:spcAft>
                          <a:spcPts val="600"/>
                        </a:spcAft>
                      </a:pPr>
                      <a:r>
                        <a:rPr lang="en-GB" sz="1400">
                          <a:latin typeface="Times New Roman"/>
                          <a:ea typeface="SimSun"/>
                        </a:rPr>
                        <a:t>The SNeW Enabler SHALL ensure that device applications using Device API obtain user authorization for the requested interactions (see SNEW-DAPI-002).</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a:latin typeface="Times New Roman"/>
                          <a:ea typeface="SimSun"/>
                        </a:rPr>
                        <a:t>Future Release</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5639">
                <a:tc>
                  <a:txBody>
                    <a:bodyPr/>
                    <a:lstStyle/>
                    <a:p>
                      <a:pPr>
                        <a:spcBef>
                          <a:spcPts val="100"/>
                        </a:spcBef>
                        <a:spcAft>
                          <a:spcPts val="100"/>
                        </a:spcAft>
                      </a:pPr>
                      <a:r>
                        <a:rPr lang="en-GB" sz="1400">
                          <a:latin typeface="Times New Roman"/>
                          <a:ea typeface="SimSun"/>
                        </a:rPr>
                        <a:t>SNEW-DAPI-005</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300"/>
                        </a:spcBef>
                        <a:spcAft>
                          <a:spcPts val="600"/>
                        </a:spcAft>
                      </a:pPr>
                      <a:r>
                        <a:rPr lang="en-GB" sz="1400">
                          <a:latin typeface="Times New Roman"/>
                          <a:ea typeface="SimSun"/>
                        </a:rPr>
                        <a:t>The SNeW Enabler SHALL ensure that only authorized device applications are able to use the SNeW Device API.</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a:latin typeface="Times New Roman"/>
                          <a:ea typeface="SimSun"/>
                        </a:rPr>
                        <a:t>Future Release</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2732">
                <a:tc>
                  <a:txBody>
                    <a:bodyPr/>
                    <a:lstStyle/>
                    <a:p>
                      <a:pPr>
                        <a:spcBef>
                          <a:spcPts val="100"/>
                        </a:spcBef>
                        <a:spcAft>
                          <a:spcPts val="100"/>
                        </a:spcAft>
                      </a:pPr>
                      <a:r>
                        <a:rPr lang="en-GB" sz="1400">
                          <a:latin typeface="Times New Roman"/>
                          <a:ea typeface="SimSun"/>
                        </a:rPr>
                        <a:t>SNEW-DAPI-006</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300"/>
                        </a:spcBef>
                        <a:spcAft>
                          <a:spcPts val="600"/>
                        </a:spcAft>
                      </a:pPr>
                      <a:r>
                        <a:rPr lang="en-GB" sz="1400">
                          <a:latin typeface="Times New Roman"/>
                          <a:ea typeface="SimSun"/>
                        </a:rPr>
                        <a:t>The SNeW Enabler SHALL provide a Device API to device applications that allows them to perform activities and/or receive information/notifications with OMA Compliant SNs and External SNs</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a:latin typeface="Times New Roman"/>
                          <a:ea typeface="SimSun"/>
                        </a:rPr>
                        <a:t>Future Release</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5639">
                <a:tc>
                  <a:txBody>
                    <a:bodyPr/>
                    <a:lstStyle/>
                    <a:p>
                      <a:pPr>
                        <a:spcBef>
                          <a:spcPts val="100"/>
                        </a:spcBef>
                        <a:spcAft>
                          <a:spcPts val="100"/>
                        </a:spcAft>
                      </a:pPr>
                      <a:r>
                        <a:rPr lang="en-GB" sz="1400">
                          <a:latin typeface="Times New Roman"/>
                          <a:ea typeface="SimSun"/>
                        </a:rPr>
                        <a:t>SNEW-DAPI-007</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300"/>
                        </a:spcBef>
                        <a:spcAft>
                          <a:spcPts val="600"/>
                        </a:spcAft>
                      </a:pPr>
                      <a:r>
                        <a:rPr lang="en-GB" sz="1400">
                          <a:latin typeface="Times New Roman"/>
                          <a:ea typeface="SimSun"/>
                        </a:rPr>
                        <a:t>The SNeW Enabler SHALL allow access to the SNeW Device API to multiple device applications simultaneously.</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a:latin typeface="Times New Roman"/>
                          <a:ea typeface="SimSun"/>
                        </a:rPr>
                        <a:t>Future Release</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55013">
                <a:tc>
                  <a:txBody>
                    <a:bodyPr/>
                    <a:lstStyle/>
                    <a:p>
                      <a:pPr>
                        <a:spcBef>
                          <a:spcPts val="100"/>
                        </a:spcBef>
                        <a:spcAft>
                          <a:spcPts val="100"/>
                        </a:spcAft>
                      </a:pPr>
                      <a:r>
                        <a:rPr lang="en-GB" sz="1400">
                          <a:latin typeface="Times New Roman"/>
                          <a:ea typeface="SimSun"/>
                        </a:rPr>
                        <a:t>SNEW-DAPI-008</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300"/>
                        </a:spcBef>
                        <a:spcAft>
                          <a:spcPts val="600"/>
                        </a:spcAft>
                      </a:pPr>
                      <a:r>
                        <a:rPr lang="en-GB" sz="1400" dirty="0">
                          <a:latin typeface="Times New Roman"/>
                          <a:ea typeface="SimSun"/>
                        </a:rPr>
                        <a:t>The </a:t>
                      </a:r>
                      <a:r>
                        <a:rPr lang="en-GB" sz="1400" dirty="0" err="1">
                          <a:latin typeface="Times New Roman"/>
                          <a:ea typeface="SimSun"/>
                        </a:rPr>
                        <a:t>SNeW</a:t>
                      </a:r>
                      <a:r>
                        <a:rPr lang="en-GB" sz="1400" dirty="0">
                          <a:latin typeface="Times New Roman"/>
                          <a:ea typeface="SimSun"/>
                        </a:rPr>
                        <a:t> Enabler SHALL support </a:t>
                      </a:r>
                      <a:r>
                        <a:rPr lang="en-GB" sz="1400" dirty="0" err="1">
                          <a:latin typeface="Times New Roman"/>
                          <a:ea typeface="SimSun"/>
                        </a:rPr>
                        <a:t>callback</a:t>
                      </a:r>
                      <a:r>
                        <a:rPr lang="en-GB" sz="1400" dirty="0">
                          <a:latin typeface="Times New Roman"/>
                          <a:ea typeface="SimSun"/>
                        </a:rPr>
                        <a:t> mechanisms in the </a:t>
                      </a:r>
                      <a:r>
                        <a:rPr lang="en-GB" sz="1400" dirty="0" err="1">
                          <a:latin typeface="Times New Roman"/>
                          <a:ea typeface="SimSun"/>
                        </a:rPr>
                        <a:t>SNeW</a:t>
                      </a:r>
                      <a:r>
                        <a:rPr lang="en-GB" sz="1400" dirty="0">
                          <a:latin typeface="Times New Roman"/>
                          <a:ea typeface="SimSun"/>
                        </a:rPr>
                        <a:t> Device API:</a:t>
                      </a:r>
                      <a:endParaRPr lang="fr-FR" sz="1400" dirty="0">
                        <a:latin typeface="Times New Roman"/>
                        <a:ea typeface="SimSun"/>
                      </a:endParaRPr>
                    </a:p>
                    <a:p>
                      <a:pPr>
                        <a:spcBef>
                          <a:spcPts val="300"/>
                        </a:spcBef>
                        <a:spcAft>
                          <a:spcPts val="600"/>
                        </a:spcAft>
                      </a:pPr>
                      <a:r>
                        <a:rPr lang="en-GB" sz="1400" dirty="0">
                          <a:latin typeface="Times New Roman"/>
                          <a:ea typeface="SimSun"/>
                        </a:rPr>
                        <a:t>- to allow device applications to register </a:t>
                      </a:r>
                      <a:r>
                        <a:rPr lang="en-GB" sz="1400" dirty="0" err="1">
                          <a:latin typeface="Times New Roman"/>
                          <a:ea typeface="SimSun"/>
                        </a:rPr>
                        <a:t>callbacks</a:t>
                      </a:r>
                      <a:r>
                        <a:rPr lang="en-GB" sz="1400" dirty="0">
                          <a:latin typeface="Times New Roman"/>
                          <a:ea typeface="SimSun"/>
                        </a:rPr>
                        <a:t>, </a:t>
                      </a:r>
                      <a:endParaRPr lang="fr-FR" sz="1400" dirty="0">
                        <a:latin typeface="Times New Roman"/>
                        <a:ea typeface="SimSun"/>
                      </a:endParaRPr>
                    </a:p>
                    <a:p>
                      <a:pPr>
                        <a:spcBef>
                          <a:spcPts val="300"/>
                        </a:spcBef>
                        <a:spcAft>
                          <a:spcPts val="600"/>
                        </a:spcAft>
                      </a:pPr>
                      <a:r>
                        <a:rPr lang="en-GB" sz="1400" dirty="0">
                          <a:latin typeface="Times New Roman"/>
                          <a:ea typeface="SimSun"/>
                        </a:rPr>
                        <a:t>- to </a:t>
                      </a:r>
                      <a:r>
                        <a:rPr lang="en-GB" sz="1400" dirty="0" err="1">
                          <a:latin typeface="Times New Roman"/>
                          <a:ea typeface="SimSun"/>
                        </a:rPr>
                        <a:t>callback</a:t>
                      </a:r>
                      <a:r>
                        <a:rPr lang="en-GB" sz="1400" dirty="0">
                          <a:latin typeface="Times New Roman"/>
                          <a:ea typeface="SimSun"/>
                        </a:rPr>
                        <a:t> device applications (based on previous registration).</a:t>
                      </a:r>
                      <a:endParaRPr lang="fr-FR" sz="1400" dirty="0">
                        <a:latin typeface="Times New Roman"/>
                        <a:ea typeface="SimSun"/>
                      </a:endParaRPr>
                    </a:p>
                    <a:p>
                      <a:pPr>
                        <a:spcBef>
                          <a:spcPts val="300"/>
                        </a:spcBef>
                        <a:spcAft>
                          <a:spcPts val="600"/>
                        </a:spcAft>
                      </a:pPr>
                      <a:r>
                        <a:rPr lang="en-GB" sz="1400" b="1" dirty="0">
                          <a:latin typeface="Times New Roman"/>
                          <a:ea typeface="SimSun"/>
                        </a:rPr>
                        <a:t>Informational Note</a:t>
                      </a:r>
                      <a:r>
                        <a:rPr lang="en-GB" sz="1400" dirty="0">
                          <a:latin typeface="Times New Roman"/>
                          <a:ea typeface="SimSun"/>
                        </a:rPr>
                        <a:t>: </a:t>
                      </a:r>
                      <a:r>
                        <a:rPr lang="en-GB" sz="1400" dirty="0" err="1">
                          <a:latin typeface="Times New Roman"/>
                          <a:ea typeface="SimSun"/>
                        </a:rPr>
                        <a:t>Callback</a:t>
                      </a:r>
                      <a:r>
                        <a:rPr lang="en-GB" sz="1400" dirty="0">
                          <a:latin typeface="Times New Roman"/>
                          <a:ea typeface="SimSun"/>
                        </a:rPr>
                        <a:t> events consist of specific notifications/ messages from OMA Compliant </a:t>
                      </a:r>
                      <a:r>
                        <a:rPr lang="en-GB" sz="1400" dirty="0" err="1">
                          <a:latin typeface="Times New Roman"/>
                          <a:ea typeface="SimSun"/>
                        </a:rPr>
                        <a:t>SNs</a:t>
                      </a:r>
                      <a:r>
                        <a:rPr lang="en-GB" sz="1400" dirty="0">
                          <a:latin typeface="Times New Roman"/>
                          <a:ea typeface="SimSun"/>
                        </a:rPr>
                        <a:t>, External </a:t>
                      </a:r>
                      <a:r>
                        <a:rPr lang="en-GB" sz="1400" dirty="0" err="1">
                          <a:latin typeface="Times New Roman"/>
                          <a:ea typeface="SimSun"/>
                        </a:rPr>
                        <a:t>SNs</a:t>
                      </a:r>
                      <a:r>
                        <a:rPr lang="en-GB" sz="1400" dirty="0">
                          <a:latin typeface="Times New Roman"/>
                          <a:ea typeface="SimSun"/>
                        </a:rPr>
                        <a:t> and local events (e.g. communication failures).</a:t>
                      </a:r>
                      <a:endParaRPr lang="fr-FR" sz="1400" dirty="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dirty="0">
                          <a:latin typeface="Times New Roman"/>
                          <a:ea typeface="SimSun"/>
                        </a:rPr>
                        <a:t>Future Release</a:t>
                      </a:r>
                      <a:endParaRPr lang="fr-FR" sz="1400" dirty="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SNeW</a:t>
            </a:r>
            <a:r>
              <a:rPr lang="it-IT" dirty="0" smtClean="0"/>
              <a:t> 1.0 </a:t>
            </a:r>
            <a:r>
              <a:rPr lang="it-IT" dirty="0" err="1" smtClean="0"/>
              <a:t>Architecture</a:t>
            </a:r>
            <a:endParaRPr lang="fr-FR" dirty="0"/>
          </a:p>
        </p:txBody>
      </p:sp>
      <p:sp>
        <p:nvSpPr>
          <p:cNvPr id="23554" name="Rectangle 2"/>
          <p:cNvSpPr>
            <a:spLocks noChangeArrowheads="1"/>
          </p:cNvSpPr>
          <p:nvPr/>
        </p:nvSpPr>
        <p:spPr bwMode="auto">
          <a:xfrm>
            <a:off x="0" y="0"/>
            <a:ext cx="93630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graphicFrame>
        <p:nvGraphicFramePr>
          <p:cNvPr id="23553" name="Object 1"/>
          <p:cNvGraphicFramePr>
            <a:graphicFrameLocks noChangeAspect="1"/>
          </p:cNvGraphicFramePr>
          <p:nvPr/>
        </p:nvGraphicFramePr>
        <p:xfrm>
          <a:off x="261937" y="1149350"/>
          <a:ext cx="8934450" cy="5105400"/>
        </p:xfrm>
        <a:graphic>
          <a:graphicData uri="http://schemas.openxmlformats.org/presentationml/2006/ole">
            <p:oleObj spid="_x0000_s23553" r:id="rId3" imgW="7246774" imgH="4186739" progId="Visio.Drawing.11">
              <p:embed/>
            </p:oleObj>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Possible</a:t>
            </a:r>
            <a:r>
              <a:rPr lang="it-IT" dirty="0" smtClean="0"/>
              <a:t> </a:t>
            </a:r>
            <a:r>
              <a:rPr lang="it-IT" dirty="0" err="1" smtClean="0"/>
              <a:t>n</a:t>
            </a:r>
            <a:r>
              <a:rPr lang="it-IT" dirty="0" err="1" smtClean="0"/>
              <a:t>ext</a:t>
            </a:r>
            <a:r>
              <a:rPr lang="it-IT" dirty="0" smtClean="0"/>
              <a:t> </a:t>
            </a:r>
            <a:r>
              <a:rPr lang="it-IT" dirty="0" err="1" smtClean="0"/>
              <a:t>steps</a:t>
            </a:r>
            <a:endParaRPr lang="fr-FR" dirty="0"/>
          </a:p>
        </p:txBody>
      </p:sp>
      <p:sp>
        <p:nvSpPr>
          <p:cNvPr id="5" name="Segnaposto contenuto 4"/>
          <p:cNvSpPr>
            <a:spLocks noGrp="1"/>
          </p:cNvSpPr>
          <p:nvPr>
            <p:ph idx="1"/>
          </p:nvPr>
        </p:nvSpPr>
        <p:spPr/>
        <p:txBody>
          <a:bodyPr/>
          <a:lstStyle/>
          <a:p>
            <a:r>
              <a:rPr lang="en-US" dirty="0" smtClean="0"/>
              <a:t>Agree on </a:t>
            </a:r>
            <a:r>
              <a:rPr lang="en-US" dirty="0" smtClean="0"/>
              <a:t>principle of addressing SNEW Device API in 1.1</a:t>
            </a:r>
          </a:p>
          <a:p>
            <a:pPr lvl="1"/>
            <a:r>
              <a:rPr lang="en-US" dirty="0" smtClean="0"/>
              <a:t>This is expected to technically realize some of the NFC &amp; </a:t>
            </a:r>
            <a:r>
              <a:rPr lang="en-US" dirty="0" err="1" smtClean="0"/>
              <a:t>WiFi</a:t>
            </a:r>
            <a:r>
              <a:rPr lang="en-US" dirty="0" smtClean="0"/>
              <a:t>-Direct use cases</a:t>
            </a:r>
            <a:endParaRPr lang="en-US" dirty="0" smtClean="0"/>
          </a:p>
          <a:p>
            <a:r>
              <a:rPr lang="en-US" dirty="0" smtClean="0"/>
              <a:t>If agreed, proposed way forward is</a:t>
            </a:r>
          </a:p>
          <a:p>
            <a:pPr lvl="1"/>
            <a:r>
              <a:rPr lang="en-US" dirty="0" smtClean="0"/>
              <a:t>Review </a:t>
            </a:r>
            <a:r>
              <a:rPr lang="en-US" dirty="0" smtClean="0"/>
              <a:t>current requirements and consider them in scope of </a:t>
            </a:r>
            <a:r>
              <a:rPr lang="en-US" dirty="0" smtClean="0"/>
              <a:t>1.1 or update</a:t>
            </a:r>
            <a:endParaRPr lang="en-US" dirty="0" smtClean="0"/>
          </a:p>
          <a:p>
            <a:pPr lvl="1"/>
            <a:r>
              <a:rPr lang="en-US" dirty="0" smtClean="0"/>
              <a:t>Review SNEW </a:t>
            </a:r>
            <a:r>
              <a:rPr lang="en-US" dirty="0" smtClean="0"/>
              <a:t>architecture to add Client-Client interface (many multiple bindings</a:t>
            </a:r>
            <a:r>
              <a:rPr lang="en-US" dirty="0" smtClean="0"/>
              <a:t>) and/or reuse SNEW-4 interface.</a:t>
            </a:r>
          </a:p>
          <a:p>
            <a:pPr lvl="2"/>
            <a:r>
              <a:rPr lang="en-US" dirty="0" smtClean="0"/>
              <a:t>Client-Client interface is the bi-directional combination of SNEW-4 interfaces (just like SNEW-3 between Servers)</a:t>
            </a:r>
            <a:endParaRPr lang="en-US" dirty="0" smtClean="0"/>
          </a:p>
          <a:p>
            <a:pPr lvl="1"/>
            <a:r>
              <a:rPr lang="en-US" dirty="0" smtClean="0"/>
              <a:t>When defining technical interface consider </a:t>
            </a:r>
            <a:r>
              <a:rPr lang="en-US" dirty="0" smtClean="0"/>
              <a:t>reusing SNEW 1.0 principles (e.g. discovery, API signature, etc</a:t>
            </a:r>
            <a:r>
              <a:rPr lang="en-US" dirty="0" smtClean="0"/>
              <a:t>)</a:t>
            </a: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13848</TotalTime>
  <Pages>15</Pages>
  <Words>733</Words>
  <Application>Microsoft Office PowerPoint</Application>
  <PresentationFormat>Personalizzato</PresentationFormat>
  <Paragraphs>63</Paragraphs>
  <Slides>6</Slides>
  <Notes>3</Notes>
  <HiddenSlides>0</HiddenSlides>
  <MMClips>0</MMClips>
  <ScaleCrop>false</ScaleCrop>
  <HeadingPairs>
    <vt:vector size="6" baseType="variant">
      <vt:variant>
        <vt:lpstr>Tema</vt:lpstr>
      </vt:variant>
      <vt:variant>
        <vt:i4>1</vt:i4>
      </vt:variant>
      <vt:variant>
        <vt:lpstr>Server OLE incorporati</vt:lpstr>
      </vt:variant>
      <vt:variant>
        <vt:i4>1</vt:i4>
      </vt:variant>
      <vt:variant>
        <vt:lpstr>Titoli diapositive</vt:lpstr>
      </vt:variant>
      <vt:variant>
        <vt:i4>6</vt:i4>
      </vt:variant>
    </vt:vector>
  </HeadingPairs>
  <TitlesOfParts>
    <vt:vector size="8" baseType="lpstr">
      <vt:lpstr>OMA Template</vt:lpstr>
      <vt:lpstr>Visio.Drawing.11</vt:lpstr>
      <vt:lpstr>OMA-CD-MobSocNet-2013-0041-INP_SNeW_Device_API  SNEW Device API</vt:lpstr>
      <vt:lpstr>About Device API in OMA</vt:lpstr>
      <vt:lpstr>About Device API in SNEW</vt:lpstr>
      <vt:lpstr>SNeW 1.0 Device API requirements</vt:lpstr>
      <vt:lpstr>SNeW 1.0 Architecture</vt:lpstr>
      <vt:lpstr>Possible next steps</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creator>Henrique Costa</dc:creator>
  <dc:description>Rev PA1</dc:description>
  <cp:lastModifiedBy>Laurent-Walter Goix, Telecom Italia</cp:lastModifiedBy>
  <cp:revision>492</cp:revision>
  <cp:lastPrinted>1999-04-27T06:51:51Z</cp:lastPrinted>
  <dcterms:created xsi:type="dcterms:W3CDTF">2002-03-19T14:05:12Z</dcterms:created>
  <dcterms:modified xsi:type="dcterms:W3CDTF">2013-06-03T22:09:12Z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