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18" r:id="rId3"/>
    <p:sldId id="336" r:id="rId4"/>
    <p:sldId id="338" r:id="rId5"/>
    <p:sldId id="337"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varScale="1">
        <p:scale>
          <a:sx n="51" d="100"/>
          <a:sy n="51" d="100"/>
        </p:scale>
        <p:origin x="-894"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sz="1200" dirty="0" smtClean="0"/>
              <a:t>OMA-CD-MobSocNet-2013-0042-INP_NFC_usages</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‹nº›</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2139950"/>
          </a:xfrm>
        </p:spPr>
        <p:txBody>
          <a:bodyPr anchor="t"/>
          <a:lstStyle/>
          <a:p>
            <a:r>
              <a:rPr lang="pt-PT" sz="1600" dirty="0" smtClean="0"/>
              <a:t>OMA-CD-MobSocNet-2013-0042-INP_NFC_usages</a:t>
            </a:r>
            <a:r>
              <a:rPr lang="en-US" sz="2400" dirty="0" smtClean="0"/>
              <a:t/>
            </a:r>
            <a:br>
              <a:rPr lang="en-US" sz="2400" dirty="0" smtClean="0"/>
            </a:br>
            <a:r>
              <a:rPr lang="en-US" sz="1600" dirty="0" smtClean="0"/>
              <a:t/>
            </a:r>
            <a:br>
              <a:rPr lang="en-US" sz="1600" dirty="0" smtClean="0"/>
            </a:br>
            <a:r>
              <a:rPr lang="en-US" sz="3600" dirty="0" smtClean="0"/>
              <a:t>Social Network Web 1.1</a:t>
            </a:r>
            <a:br>
              <a:rPr lang="en-US" sz="3600" dirty="0" smtClean="0"/>
            </a:br>
            <a:r>
              <a:rPr lang="en-US" sz="3600" dirty="0" smtClean="0"/>
              <a:t>Payments, Loyalty &amp; Other NFC usages</a:t>
            </a:r>
            <a:endParaRPr lang="en-US" sz="2800" dirty="0" smtClean="0"/>
          </a:p>
        </p:txBody>
      </p:sp>
      <p:sp>
        <p:nvSpPr>
          <p:cNvPr id="15363" name="Text Box 29"/>
          <p:cNvSpPr txBox="1">
            <a:spLocks noChangeArrowheads="1"/>
          </p:cNvSpPr>
          <p:nvPr/>
        </p:nvSpPr>
        <p:spPr bwMode="auto">
          <a:xfrm>
            <a:off x="2743200" y="33845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33845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2520950"/>
            <a:ext cx="8077200" cy="236855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04 June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Henrique Costa, </a:t>
            </a:r>
            <a:r>
              <a:rPr lang="en-US" altLang="zh-CN" sz="1400" b="1" dirty="0" smtClean="0">
                <a:latin typeface="Tahoma" pitchFamily="34" charset="0"/>
                <a:ea typeface="宋体"/>
                <a:cs typeface="宋体"/>
              </a:rPr>
              <a:t>henrique.costa@emea.nec.com</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NEC Corporation</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Requirements for loyalty schemes management</a:t>
            </a:r>
          </a:p>
        </p:txBody>
      </p:sp>
      <p:sp>
        <p:nvSpPr>
          <p:cNvPr id="17410" name="Rectangle 7"/>
          <p:cNvSpPr>
            <a:spLocks noGrp="1" noChangeArrowheads="1"/>
          </p:cNvSpPr>
          <p:nvPr>
            <p:ph type="body" idx="1"/>
          </p:nvPr>
        </p:nvSpPr>
        <p:spPr>
          <a:xfrm>
            <a:off x="215900" y="1149350"/>
            <a:ext cx="8885237" cy="5181600"/>
          </a:xfrm>
        </p:spPr>
        <p:txBody>
          <a:bodyPr>
            <a:normAutofit fontScale="92500"/>
          </a:bodyPr>
          <a:lstStyle/>
          <a:p>
            <a:pPr marL="274638" indent="-274638"/>
            <a:r>
              <a:rPr lang="en-GB" sz="4000" dirty="0" smtClean="0">
                <a:ea typeface="Times New Roman" pitchFamily="18" charset="0"/>
                <a:cs typeface="Arial" charset="0"/>
              </a:rPr>
              <a:t>A database to store the customers data and above all the history of transactions made by customers</a:t>
            </a:r>
          </a:p>
          <a:p>
            <a:pPr marL="274638" indent="-274638"/>
            <a:r>
              <a:rPr lang="en-GB" sz="4000" dirty="0" smtClean="0">
                <a:ea typeface="Times New Roman" pitchFamily="18" charset="0"/>
                <a:cs typeface="Arial" charset="0"/>
              </a:rPr>
              <a:t>A mechanism to redeem loyalty points</a:t>
            </a:r>
          </a:p>
          <a:p>
            <a:pPr marL="274638" indent="-274638"/>
            <a:r>
              <a:rPr lang="en-GB" sz="4000" dirty="0" smtClean="0">
                <a:ea typeface="Times New Roman" pitchFamily="18" charset="0"/>
                <a:cs typeface="Arial" charset="0"/>
              </a:rPr>
              <a:t>The possibility for the merchant to profit that relationship </a:t>
            </a:r>
            <a:r>
              <a:rPr lang="en-GB" sz="4000" dirty="0" smtClean="0">
                <a:ea typeface="Times New Roman" pitchFamily="18" charset="0"/>
                <a:cs typeface="Arial" charset="0"/>
              </a:rPr>
              <a:t>by using the friendship relationship</a:t>
            </a:r>
            <a:endParaRPr lang="en-GB" sz="4000" dirty="0" smtClean="0">
              <a:ea typeface="Times New Roman" pitchFamily="18" charset="0"/>
              <a:cs typeface="Arial" charset="0"/>
            </a:endParaRPr>
          </a:p>
          <a:p>
            <a:pPr marL="274638" indent="-274638"/>
            <a:r>
              <a:rPr lang="en-GB" sz="4000" dirty="0" smtClean="0">
                <a:ea typeface="Times New Roman" pitchFamily="18" charset="0"/>
                <a:cs typeface="Arial" charset="0"/>
              </a:rPr>
              <a:t>Security so the redemption is not given to the wrong person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dirty="0" smtClean="0">
                <a:ea typeface="宋体" charset="-122"/>
              </a:rPr>
              <a:t>Requirements for the payments management</a:t>
            </a:r>
          </a:p>
        </p:txBody>
      </p:sp>
      <p:sp>
        <p:nvSpPr>
          <p:cNvPr id="5" name="Rectangle 7"/>
          <p:cNvSpPr txBox="1">
            <a:spLocks noChangeArrowheads="1"/>
          </p:cNvSpPr>
          <p:nvPr/>
        </p:nvSpPr>
        <p:spPr bwMode="auto">
          <a:xfrm>
            <a:off x="215900" y="1149350"/>
            <a:ext cx="8885237" cy="5181600"/>
          </a:xfrm>
          <a:prstGeom prst="rect">
            <a:avLst/>
          </a:prstGeom>
          <a:noFill/>
          <a:ln w="12700">
            <a:noFill/>
            <a:miter lim="800000"/>
            <a:headEnd/>
            <a:tailEnd/>
          </a:ln>
        </p:spPr>
        <p:txBody>
          <a:bodyPr vert="horz" wrap="square" lIns="90483" tIns="44447" rIns="90483" bIns="44447" numCol="1" anchor="t" anchorCtr="0" compatLnSpc="1">
            <a:prstTxWarp prst="textNoShape">
              <a:avLst/>
            </a:prstTxWarp>
            <a:normAutofit fontScale="85000" lnSpcReduction="10000"/>
          </a:bodyPr>
          <a:lstStyle/>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lang="en-GB" sz="4000" kern="0" dirty="0" smtClean="0">
                <a:solidFill>
                  <a:srgbClr val="000066"/>
                </a:solidFill>
                <a:latin typeface="+mn-lt"/>
                <a:ea typeface="Times New Roman" pitchFamily="18" charset="0"/>
                <a:cs typeface="Arial" charset="0"/>
              </a:rPr>
              <a:t>To have a parallel accounting to hold the credit</a:t>
            </a:r>
            <a:endPar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endParaRPr>
          </a:p>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A mechanism to define / enter the amount</a:t>
            </a:r>
            <a:r>
              <a:rPr kumimoji="0" lang="en-GB" sz="4000" b="0" i="0" u="none" strike="noStrike" kern="0" cap="none" spc="0" normalizeH="0" noProof="0" dirty="0" smtClean="0">
                <a:ln>
                  <a:noFill/>
                </a:ln>
                <a:solidFill>
                  <a:srgbClr val="000066"/>
                </a:solidFill>
                <a:effectLst/>
                <a:uLnTx/>
                <a:uFillTx/>
                <a:latin typeface="+mn-lt"/>
                <a:ea typeface="Times New Roman" pitchFamily="18" charset="0"/>
                <a:cs typeface="Arial" charset="0"/>
              </a:rPr>
              <a:t> to be paid</a:t>
            </a:r>
            <a:endPar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endParaRPr>
          </a:p>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A mechanism to authenticate</a:t>
            </a:r>
            <a:r>
              <a:rPr kumimoji="0" lang="en-GB" sz="4000" b="0" i="0" u="none" strike="noStrike" kern="0" cap="none" spc="0" normalizeH="0" noProof="0" dirty="0" smtClean="0">
                <a:ln>
                  <a:noFill/>
                </a:ln>
                <a:solidFill>
                  <a:srgbClr val="000066"/>
                </a:solidFill>
                <a:effectLst/>
                <a:uLnTx/>
                <a:uFillTx/>
                <a:latin typeface="+mn-lt"/>
                <a:ea typeface="Times New Roman" pitchFamily="18" charset="0"/>
                <a:cs typeface="Arial" charset="0"/>
              </a:rPr>
              <a:t> account owners</a:t>
            </a:r>
            <a:endPar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endParaRPr>
          </a:p>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A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mechanism for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securely transfer</a:t>
            </a:r>
            <a:r>
              <a:rPr kumimoji="0" lang="en-GB" sz="4000" b="0" i="0" u="none" strike="noStrike" kern="0" cap="none" spc="0" normalizeH="0" noProof="0" dirty="0" smtClean="0">
                <a:ln>
                  <a:noFill/>
                </a:ln>
                <a:solidFill>
                  <a:srgbClr val="000066"/>
                </a:solidFill>
                <a:effectLst/>
                <a:uLnTx/>
                <a:uFillTx/>
                <a:latin typeface="+mn-lt"/>
                <a:ea typeface="Times New Roman" pitchFamily="18" charset="0"/>
                <a:cs typeface="Arial" charset="0"/>
              </a:rPr>
              <a:t> credit from one account to another one</a:t>
            </a:r>
            <a:endPar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endParaRPr>
          </a:p>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A connection</a:t>
            </a:r>
            <a:r>
              <a:rPr kumimoji="0" lang="en-GB" sz="4000" b="0" i="0" u="none" strike="noStrike" kern="0" cap="none" spc="0" normalizeH="0" noProof="0" dirty="0" smtClean="0">
                <a:ln>
                  <a:noFill/>
                </a:ln>
                <a:solidFill>
                  <a:srgbClr val="000066"/>
                </a:solidFill>
                <a:effectLst/>
                <a:uLnTx/>
                <a:uFillTx/>
                <a:latin typeface="+mn-lt"/>
                <a:ea typeface="Times New Roman" pitchFamily="18" charset="0"/>
                <a:cs typeface="Arial" charset="0"/>
              </a:rPr>
              <a:t> with loyalty programs and campaigns</a:t>
            </a:r>
            <a:endPar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endParaRPr>
          </a:p>
          <a:p>
            <a:pPr marL="274638" marR="0" lvl="0" indent="-27463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Security so the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transactions</a:t>
            </a:r>
            <a:r>
              <a:rPr kumimoji="0" lang="en-GB" sz="4000" b="0" i="0" u="none" strike="noStrike" kern="0" cap="none" spc="0" normalizeH="0" noProof="0" dirty="0" smtClean="0">
                <a:ln>
                  <a:noFill/>
                </a:ln>
                <a:solidFill>
                  <a:srgbClr val="000066"/>
                </a:solidFill>
                <a:effectLst/>
                <a:uLnTx/>
                <a:uFillTx/>
                <a:latin typeface="+mn-lt"/>
                <a:ea typeface="Times New Roman" pitchFamily="18" charset="0"/>
                <a:cs typeface="Arial" charset="0"/>
              </a:rPr>
              <a:t> are</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not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made </a:t>
            </a:r>
            <a:r>
              <a:rPr kumimoji="0" lang="en-GB" sz="4000" b="0" i="0" u="none" strike="noStrike" kern="0" cap="none" spc="0" normalizeH="0" baseline="0" noProof="0" dirty="0" smtClean="0">
                <a:ln>
                  <a:noFill/>
                </a:ln>
                <a:solidFill>
                  <a:srgbClr val="000066"/>
                </a:solidFill>
                <a:effectLst/>
                <a:uLnTx/>
                <a:uFillTx/>
                <a:latin typeface="+mn-lt"/>
                <a:ea typeface="Times New Roman" pitchFamily="18" charset="0"/>
                <a:cs typeface="Arial" charset="0"/>
              </a:rPr>
              <a:t>to the wrong person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Requirements for another NFC</a:t>
            </a:r>
            <a:endParaRPr lang="en-US" dirty="0" smtClean="0"/>
          </a:p>
        </p:txBody>
      </p:sp>
      <p:sp>
        <p:nvSpPr>
          <p:cNvPr id="4099" name="Segnaposto contenuto 2"/>
          <p:cNvSpPr>
            <a:spLocks noGrp="1"/>
          </p:cNvSpPr>
          <p:nvPr>
            <p:ph idx="1"/>
          </p:nvPr>
        </p:nvSpPr>
        <p:spPr>
          <a:xfrm>
            <a:off x="338137" y="996950"/>
            <a:ext cx="8778875" cy="5383212"/>
          </a:xfrm>
        </p:spPr>
        <p:txBody>
          <a:bodyPr>
            <a:normAutofit fontScale="92500" lnSpcReduction="20000"/>
          </a:bodyPr>
          <a:lstStyle/>
          <a:p>
            <a:pPr marL="214312" indent="-269875">
              <a:defRPr/>
            </a:pPr>
            <a:r>
              <a:rPr lang="en-US" dirty="0" smtClean="0"/>
              <a:t>Capability to creating a new type of activity associated with a new action</a:t>
            </a:r>
          </a:p>
          <a:p>
            <a:pPr marL="214312" indent="-269875">
              <a:defRPr/>
            </a:pPr>
            <a:r>
              <a:rPr lang="en-US" dirty="0" smtClean="0"/>
              <a:t>For instance a new competition for how far my “tribe” can go within a friends chain:</a:t>
            </a:r>
          </a:p>
          <a:p>
            <a:pPr marL="444500" lvl="1" indent="-269875">
              <a:defRPr/>
            </a:pPr>
            <a:r>
              <a:rPr lang="en-US" dirty="0" smtClean="0"/>
              <a:t>A group of friends create a “tribe” token and deliver to the “tribe” standard-bearer;</a:t>
            </a:r>
          </a:p>
          <a:p>
            <a:pPr marL="444500" lvl="1" indent="-269875">
              <a:defRPr/>
            </a:pPr>
            <a:r>
              <a:rPr lang="en-US" dirty="0" smtClean="0"/>
              <a:t>The token has a time limit and there are several “tribes” in competition</a:t>
            </a:r>
          </a:p>
          <a:p>
            <a:pPr marL="444500" lvl="1" indent="-269875">
              <a:defRPr/>
            </a:pPr>
            <a:r>
              <a:rPr lang="en-US" dirty="0" smtClean="0"/>
              <a:t>The token has to be passed from friends to friends of friends</a:t>
            </a:r>
          </a:p>
          <a:p>
            <a:pPr marL="444500" lvl="1" indent="-269875">
              <a:defRPr/>
            </a:pPr>
            <a:r>
              <a:rPr lang="en-US" dirty="0" smtClean="0"/>
              <a:t>When explode is calculated the distance from the delivery point until the “expiration” point. “Tribe” that manage to have their token expired far away wins</a:t>
            </a:r>
          </a:p>
          <a:p>
            <a:pPr marL="444500" lvl="1" indent="-269875">
              <a:defRPr/>
            </a:pPr>
            <a:r>
              <a:rPr lang="en-US" dirty="0" smtClean="0"/>
              <a:t>On the social network is followed the token travel with maps, comparisons, comments, etc</a:t>
            </a:r>
          </a:p>
          <a:p>
            <a:pPr marL="214312" indent="-269875">
              <a:defRPr/>
            </a:pPr>
            <a:r>
              <a:rPr lang="en-US" dirty="0" smtClean="0"/>
              <a:t>Needed to be possible to have the capability to program all of these rules and UI details</a:t>
            </a:r>
          </a:p>
          <a:p>
            <a:pPr marL="214312" indent="-269875">
              <a:defRPr/>
            </a:pPr>
            <a:r>
              <a:rPr lang="en-US" dirty="0" smtClean="0"/>
              <a:t>Needed to be allowed the integration on the social network of the new activity, ways to display it and to interact with it, in another words to allow the execution of new “application” that will continuously evolve the Social Network experience</a:t>
            </a:r>
            <a:endParaRPr lang="en-US" dirty="0" smtClean="0"/>
          </a:p>
          <a:p>
            <a:pPr marL="673100" lvl="2" indent="-269875">
              <a:defRPr/>
            </a:pPr>
            <a:endParaRPr lang="en-US" dirty="0" smtClean="0"/>
          </a:p>
          <a:p>
            <a:pPr marL="444500" lvl="1" indent="-269875">
              <a:defRPr/>
            </a:pP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SNEW role on payments / loyalty</a:t>
            </a:r>
            <a:endParaRPr lang="en-US" dirty="0" smtClean="0"/>
          </a:p>
        </p:txBody>
      </p:sp>
      <p:sp>
        <p:nvSpPr>
          <p:cNvPr id="4" name="Marcador de Posição de Conteúdo 3"/>
          <p:cNvSpPr>
            <a:spLocks noGrp="1"/>
          </p:cNvSpPr>
          <p:nvPr>
            <p:ph idx="1"/>
          </p:nvPr>
        </p:nvSpPr>
        <p:spPr/>
        <p:txBody>
          <a:bodyPr>
            <a:normAutofit fontScale="92500" lnSpcReduction="10000"/>
          </a:bodyPr>
          <a:lstStyle/>
          <a:p>
            <a:r>
              <a:rPr lang="en-US" altLang="zh-CN" dirty="0" smtClean="0">
                <a:ea typeface="宋体" charset="-122"/>
              </a:rPr>
              <a:t>Front end and backend</a:t>
            </a:r>
          </a:p>
          <a:p>
            <a:pPr lvl="1"/>
            <a:r>
              <a:rPr lang="en-US" altLang="zh-CN" dirty="0" smtClean="0">
                <a:ea typeface="宋体" charset="-122"/>
              </a:rPr>
              <a:t>The service provider willing to deploy the payments / loyalty with provide the executable configuration of the loyalty program and payment scheme based on the existing standard</a:t>
            </a:r>
          </a:p>
          <a:p>
            <a:pPr lvl="1"/>
            <a:r>
              <a:rPr lang="en-US" altLang="zh-CN" dirty="0" smtClean="0">
                <a:ea typeface="宋体" charset="-122"/>
              </a:rPr>
              <a:t>Merchant can </a:t>
            </a:r>
            <a:r>
              <a:rPr lang="en-US" altLang="zh-CN" dirty="0" smtClean="0">
                <a:ea typeface="宋体" charset="-122"/>
              </a:rPr>
              <a:t>estipulate if the points are percentage of price, fix value, campaigns, etc;</a:t>
            </a:r>
          </a:p>
          <a:p>
            <a:pPr lvl="1"/>
            <a:r>
              <a:rPr lang="en-US" altLang="zh-CN" dirty="0" smtClean="0">
                <a:ea typeface="宋体" charset="-122"/>
              </a:rPr>
              <a:t>Also merchant chooses interface with existing POS or replacement of it by the Social Network loyalty / payments “application”</a:t>
            </a:r>
          </a:p>
          <a:p>
            <a:r>
              <a:rPr lang="en-US" altLang="zh-CN" dirty="0" smtClean="0">
                <a:ea typeface="宋体" charset="-122"/>
              </a:rPr>
              <a:t>When paying the customer touching on the NFC interface of merchan</a:t>
            </a:r>
            <a:r>
              <a:rPr lang="en-US" altLang="zh-CN" dirty="0" smtClean="0">
                <a:ea typeface="宋体" charset="-122"/>
              </a:rPr>
              <a:t>t PC will trigger the application also on the customer side and the activity of loyalty and / or payments is exchanged between “new” friends or “old” friends</a:t>
            </a:r>
          </a:p>
          <a:p>
            <a:r>
              <a:rPr lang="en-US" altLang="zh-CN" dirty="0" smtClean="0">
                <a:ea typeface="宋体" charset="-122"/>
              </a:rPr>
              <a:t>It is up to the loyalty / payments application designer to rule the details, number of touches, </a:t>
            </a:r>
            <a:r>
              <a:rPr lang="en-US" altLang="zh-CN" dirty="0" smtClean="0">
                <a:ea typeface="宋体" charset="-122"/>
              </a:rPr>
              <a:t>confirmations / inputs required by the customer to complete the </a:t>
            </a:r>
            <a:r>
              <a:rPr lang="en-US" altLang="zh-CN" dirty="0" smtClean="0">
                <a:ea typeface="宋体" charset="-122"/>
              </a:rPr>
              <a:t>transaction</a:t>
            </a:r>
          </a:p>
          <a:p>
            <a:r>
              <a:rPr lang="en-US" altLang="zh-CN" dirty="0" smtClean="0">
                <a:ea typeface="宋体" charset="-122"/>
              </a:rPr>
              <a:t>It is also up to the application designer to resolve how the payment account is transformed into real money</a:t>
            </a:r>
            <a:endParaRPr lang="en-US" altLang="zh-CN" dirty="0" smtClean="0">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13577</TotalTime>
  <Pages>15</Pages>
  <Words>666</Words>
  <Application>Microsoft Office PowerPoint</Application>
  <PresentationFormat>Personalizados</PresentationFormat>
  <Paragraphs>41</Paragraphs>
  <Slides>5</Slides>
  <Notes>4</Notes>
  <HiddenSlides>0</HiddenSlides>
  <MMClips>0</MMClips>
  <ScaleCrop>false</ScaleCrop>
  <HeadingPairs>
    <vt:vector size="4" baseType="variant">
      <vt:variant>
        <vt:lpstr>Tema</vt:lpstr>
      </vt:variant>
      <vt:variant>
        <vt:i4>1</vt:i4>
      </vt:variant>
      <vt:variant>
        <vt:lpstr>Títulos dos diapositivos</vt:lpstr>
      </vt:variant>
      <vt:variant>
        <vt:i4>5</vt:i4>
      </vt:variant>
    </vt:vector>
  </HeadingPairs>
  <TitlesOfParts>
    <vt:vector size="6" baseType="lpstr">
      <vt:lpstr>OMA Template</vt:lpstr>
      <vt:lpstr>OMA-CD-MobSocNet-2013-0042-INP_NFC_usages  Social Network Web 1.1 Payments, Loyalty &amp; Other NFC usages</vt:lpstr>
      <vt:lpstr>Requirements for loyalty schemes management</vt:lpstr>
      <vt:lpstr>Requirements for the payments management</vt:lpstr>
      <vt:lpstr>Requirements for another NFC</vt:lpstr>
      <vt:lpstr>SNEW role on payments / loyalty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Henrique Costa</cp:lastModifiedBy>
  <cp:revision>495</cp:revision>
  <cp:lastPrinted>1999-04-27T06:51:51Z</cp:lastPrinted>
  <dcterms:created xsi:type="dcterms:W3CDTF">2002-03-19T14:05:12Z</dcterms:created>
  <dcterms:modified xsi:type="dcterms:W3CDTF">2013-06-04T00:30:28Z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