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10"/>
  </p:notesMasterIdLst>
  <p:handoutMasterIdLst>
    <p:handoutMasterId r:id="rId11"/>
  </p:handoutMasterIdLst>
  <p:sldIdLst>
    <p:sldId id="293" r:id="rId2"/>
    <p:sldId id="318" r:id="rId3"/>
    <p:sldId id="324" r:id="rId4"/>
    <p:sldId id="326" r:id="rId5"/>
    <p:sldId id="327" r:id="rId6"/>
    <p:sldId id="325" r:id="rId7"/>
    <p:sldId id="323" r:id="rId8"/>
    <p:sldId id="320" r:id="rId9"/>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87752" autoAdjust="0"/>
  </p:normalViewPr>
  <p:slideViewPr>
    <p:cSldViewPr>
      <p:cViewPr varScale="1">
        <p:scale>
          <a:sx n="67" d="100"/>
          <a:sy n="67" d="100"/>
        </p:scale>
        <p:origin x="-1092"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OMA-CD-</a:t>
            </a:r>
            <a:r>
              <a:rPr lang="fr-FR" sz="1200" dirty="0" err="1" smtClean="0"/>
              <a:t>MobSocNet</a:t>
            </a:r>
            <a:r>
              <a:rPr lang="fr-FR" sz="1200" dirty="0" smtClean="0"/>
              <a:t>-2013-0043</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OMA-CD-</a:t>
            </a:r>
            <a:r>
              <a:rPr lang="fr-FR" sz="1600" dirty="0" err="1" smtClean="0"/>
              <a:t>MobSocNet</a:t>
            </a:r>
            <a:r>
              <a:rPr lang="fr-FR" sz="1600" dirty="0" smtClean="0"/>
              <a:t>-2013-0043-</a:t>
            </a:r>
            <a:r>
              <a:rPr lang="fr-FR" sz="1600" dirty="0" err="1" smtClean="0"/>
              <a:t>INP_SNEW_Web_based_Device_API</a:t>
            </a:r>
            <a:r>
              <a:rPr lang="en-US" sz="2400" dirty="0" smtClean="0"/>
              <a:t/>
            </a:r>
            <a:br>
              <a:rPr lang="en-US" sz="2400" dirty="0" smtClean="0"/>
            </a:br>
            <a:r>
              <a:rPr lang="en-US" sz="1600" dirty="0" smtClean="0"/>
              <a:t/>
            </a:r>
            <a:br>
              <a:rPr lang="en-US" sz="1600" dirty="0" smtClean="0"/>
            </a:br>
            <a:r>
              <a:rPr lang="en-US" sz="3600" dirty="0" smtClean="0"/>
              <a:t>SNEW Web-based Device API</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05 Jun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Telecom 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About SNEW Device API</a:t>
            </a:r>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err="1" smtClean="0">
                <a:ea typeface="Times New Roman" pitchFamily="18" charset="0"/>
                <a:cs typeface="Arial" charset="0"/>
              </a:rPr>
              <a:t>Already</a:t>
            </a:r>
            <a:r>
              <a:rPr lang="it-IT" dirty="0" smtClean="0">
                <a:ea typeface="Times New Roman" pitchFamily="18" charset="0"/>
                <a:cs typeface="Arial" charset="0"/>
              </a:rPr>
              <a:t> </a:t>
            </a:r>
            <a:r>
              <a:rPr lang="it-IT" dirty="0" err="1" smtClean="0">
                <a:ea typeface="Times New Roman" pitchFamily="18" charset="0"/>
                <a:cs typeface="Arial" charset="0"/>
              </a:rPr>
              <a:t>introduced</a:t>
            </a:r>
            <a:r>
              <a:rPr lang="it-IT" dirty="0" smtClean="0">
                <a:ea typeface="Times New Roman" pitchFamily="18" charset="0"/>
                <a:cs typeface="Arial" charset="0"/>
              </a:rPr>
              <a:t> and </a:t>
            </a:r>
            <a:r>
              <a:rPr lang="it-IT" dirty="0" err="1" smtClean="0">
                <a:ea typeface="Times New Roman" pitchFamily="18" charset="0"/>
                <a:cs typeface="Arial" charset="0"/>
              </a:rPr>
              <a:t>discussed</a:t>
            </a:r>
            <a:r>
              <a:rPr lang="it-IT" dirty="0" smtClean="0">
                <a:ea typeface="Times New Roman" pitchFamily="18" charset="0"/>
                <a:cs typeface="Arial" charset="0"/>
              </a:rPr>
              <a:t> in </a:t>
            </a:r>
            <a:r>
              <a:rPr lang="it-IT" dirty="0" err="1" smtClean="0">
                <a:ea typeface="Times New Roman" pitchFamily="18" charset="0"/>
                <a:cs typeface="Arial" charset="0"/>
              </a:rPr>
              <a:t>contribution</a:t>
            </a:r>
            <a:r>
              <a:rPr lang="it-IT" dirty="0" smtClean="0">
                <a:ea typeface="Times New Roman" pitchFamily="18" charset="0"/>
                <a:cs typeface="Arial" charset="0"/>
              </a:rPr>
              <a:t> #41</a:t>
            </a:r>
            <a:endParaRPr lang="it-IT" dirty="0" smtClean="0">
              <a:ea typeface="Times New Roman" pitchFamily="18" charset="0"/>
              <a:cs typeface="Arial" charset="0"/>
            </a:endParaRPr>
          </a:p>
          <a:p>
            <a:r>
              <a:rPr lang="it-IT" dirty="0" err="1" smtClean="0">
                <a:ea typeface="Times New Roman" pitchFamily="18" charset="0"/>
                <a:cs typeface="Arial" charset="0"/>
                <a:sym typeface="Wingdings" pitchFamily="2" charset="2"/>
              </a:rPr>
              <a:t>Outcomes</a:t>
            </a:r>
            <a:endParaRPr lang="it-IT" dirty="0" smtClean="0">
              <a:ea typeface="Times New Roman" pitchFamily="18" charset="0"/>
              <a:cs typeface="Arial" charset="0"/>
              <a:sym typeface="Wingdings" pitchFamily="2" charset="2"/>
            </a:endParaRPr>
          </a:p>
          <a:p>
            <a:pPr lvl="1"/>
            <a:r>
              <a:rPr lang="it-IT" dirty="0" err="1" smtClean="0">
                <a:ea typeface="Times New Roman" pitchFamily="18" charset="0"/>
                <a:cs typeface="Arial" charset="0"/>
                <a:sym typeface="Wingdings" pitchFamily="2" charset="2"/>
              </a:rPr>
              <a:t>Consensus</a:t>
            </a:r>
            <a:r>
              <a:rPr lang="it-IT" dirty="0" smtClean="0">
                <a:ea typeface="Times New Roman" pitchFamily="18" charset="0"/>
                <a:cs typeface="Arial" charset="0"/>
                <a:sym typeface="Wingdings" pitchFamily="2" charset="2"/>
              </a:rPr>
              <a:t> on </a:t>
            </a:r>
            <a:r>
              <a:rPr lang="it-IT" dirty="0" err="1" smtClean="0">
                <a:ea typeface="Times New Roman" pitchFamily="18" charset="0"/>
                <a:cs typeface="Arial" charset="0"/>
                <a:sym typeface="Wingdings" pitchFamily="2" charset="2"/>
              </a:rPr>
              <a:t>providing</a:t>
            </a:r>
            <a:r>
              <a:rPr lang="it-IT" dirty="0" smtClean="0">
                <a:ea typeface="Times New Roman" pitchFamily="18" charset="0"/>
                <a:cs typeface="Arial" charset="0"/>
                <a:sym typeface="Wingdings" pitchFamily="2" charset="2"/>
              </a:rPr>
              <a:t> a </a:t>
            </a:r>
            <a:r>
              <a:rPr lang="it-IT" dirty="0" err="1" smtClean="0">
                <a:ea typeface="Times New Roman" pitchFamily="18" charset="0"/>
                <a:cs typeface="Arial" charset="0"/>
                <a:sym typeface="Wingdings" pitchFamily="2" charset="2"/>
              </a:rPr>
              <a:t>web-based</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SNEW-related</a:t>
            </a:r>
            <a:r>
              <a:rPr lang="it-IT" dirty="0" smtClean="0">
                <a:ea typeface="Times New Roman" pitchFamily="18" charset="0"/>
                <a:cs typeface="Arial" charset="0"/>
                <a:sym typeface="Wingdings" pitchFamily="2" charset="2"/>
              </a:rPr>
              <a:t> API on the </a:t>
            </a:r>
            <a:r>
              <a:rPr lang="it-IT" dirty="0" err="1" smtClean="0">
                <a:ea typeface="Times New Roman" pitchFamily="18" charset="0"/>
                <a:cs typeface="Arial" charset="0"/>
                <a:sym typeface="Wingdings" pitchFamily="2" charset="2"/>
              </a:rPr>
              <a:t>device</a:t>
            </a:r>
            <a:r>
              <a:rPr lang="it-IT" dirty="0" smtClean="0">
                <a:ea typeface="Times New Roman" pitchFamily="18" charset="0"/>
                <a:cs typeface="Arial" charset="0"/>
                <a:sym typeface="Wingdings" pitchFamily="2" charset="2"/>
              </a:rPr>
              <a:t> in scope of SNEW 1.1</a:t>
            </a:r>
          </a:p>
          <a:p>
            <a:pPr lvl="1"/>
            <a:r>
              <a:rPr lang="it-IT" dirty="0" smtClean="0">
                <a:ea typeface="Times New Roman" pitchFamily="18" charset="0"/>
                <a:cs typeface="Arial" charset="0"/>
                <a:sym typeface="Wingdings" pitchFamily="2" charset="2"/>
              </a:rPr>
              <a:t>SNEW-4 </a:t>
            </a:r>
            <a:r>
              <a:rPr lang="it-IT" dirty="0" err="1" smtClean="0">
                <a:ea typeface="Times New Roman" pitchFamily="18" charset="0"/>
                <a:cs typeface="Arial" charset="0"/>
                <a:sym typeface="Wingdings" pitchFamily="2" charset="2"/>
              </a:rPr>
              <a:t>related</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description</a:t>
            </a:r>
            <a:r>
              <a:rPr lang="it-IT" dirty="0" smtClean="0">
                <a:ea typeface="Times New Roman" pitchFamily="18" charset="0"/>
                <a:cs typeface="Arial" charset="0"/>
                <a:sym typeface="Wingdings" pitchFamily="2" charset="2"/>
              </a:rPr>
              <a:t> &amp; </a:t>
            </a:r>
            <a:r>
              <a:rPr lang="it-IT" dirty="0" err="1" smtClean="0">
                <a:ea typeface="Times New Roman" pitchFamily="18" charset="0"/>
                <a:cs typeface="Arial" charset="0"/>
                <a:sym typeface="Wingdings" pitchFamily="2" charset="2"/>
              </a:rPr>
              <a:t>requirements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to</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be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verified</a:t>
            </a:r>
            <a:r>
              <a:rPr lang="it-IT" dirty="0" smtClean="0">
                <a:ea typeface="Times New Roman" pitchFamily="18" charset="0"/>
                <a:cs typeface="Arial" charset="0"/>
                <a:sym typeface="Wingdings" pitchFamily="2" charset="2"/>
              </a:rPr>
              <a:t>/</a:t>
            </a:r>
            <a:r>
              <a:rPr lang="it-IT" dirty="0" err="1" smtClean="0">
                <a:ea typeface="Times New Roman" pitchFamily="18" charset="0"/>
                <a:cs typeface="Arial" charset="0"/>
                <a:sym typeface="Wingdings" pitchFamily="2" charset="2"/>
              </a:rPr>
              <a:t>adjusted</a:t>
            </a:r>
            <a:endParaRPr lang="it-IT" dirty="0" smtClean="0">
              <a:ea typeface="Times New Roman" pitchFamily="18" charset="0"/>
              <a:cs typeface="Arial" charset="0"/>
              <a:sym typeface="Wingdings" pitchFamily="2" charset="2"/>
            </a:endParaRPr>
          </a:p>
          <a:p>
            <a:pPr lvl="1"/>
            <a:r>
              <a:rPr lang="it-IT" dirty="0" err="1" smtClean="0">
                <a:ea typeface="Times New Roman" pitchFamily="18" charset="0"/>
                <a:cs typeface="Arial" charset="0"/>
                <a:sym typeface="Wingdings" pitchFamily="2" charset="2"/>
              </a:rPr>
              <a:t>To</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be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clarified</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whether</a:t>
            </a:r>
            <a:r>
              <a:rPr lang="it-IT" dirty="0" smtClean="0">
                <a:ea typeface="Times New Roman" pitchFamily="18" charset="0"/>
                <a:cs typeface="Arial" charset="0"/>
                <a:sym typeface="Wingdings" pitchFamily="2" charset="2"/>
              </a:rPr>
              <a:t> SNEW-4 (</a:t>
            </a:r>
            <a:r>
              <a:rPr lang="it-IT" dirty="0" err="1" smtClean="0">
                <a:ea typeface="Times New Roman" pitchFamily="18" charset="0"/>
                <a:cs typeface="Arial" charset="0"/>
                <a:sym typeface="Wingdings" pitchFamily="2" charset="2"/>
              </a:rPr>
              <a:t>client-device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app</a:t>
            </a:r>
            <a:r>
              <a:rPr lang="it-IT" dirty="0" smtClean="0">
                <a:ea typeface="Times New Roman" pitchFamily="18" charset="0"/>
                <a:cs typeface="Arial" charset="0"/>
                <a:sym typeface="Wingdings" pitchFamily="2" charset="2"/>
              </a:rPr>
              <a:t>) can </a:t>
            </a:r>
            <a:r>
              <a:rPr lang="it-IT" dirty="0" err="1" smtClean="0">
                <a:ea typeface="Times New Roman" pitchFamily="18" charset="0"/>
                <a:cs typeface="Arial" charset="0"/>
                <a:sym typeface="Wingdings" pitchFamily="2" charset="2"/>
              </a:rPr>
              <a:t>be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reused</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to</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address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Device-Device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interactions</a:t>
            </a:r>
            <a:endParaRPr lang="it-IT" dirty="0" smtClean="0">
              <a:ea typeface="Times New Roman" pitchFamily="18" charset="0"/>
              <a:cs typeface="Arial" charset="0"/>
              <a:sym typeface="Wingdings" pitchFamily="2" charset="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this</a:t>
            </a:r>
            <a:r>
              <a:rPr lang="it-IT" dirty="0" smtClean="0"/>
              <a:t> </a:t>
            </a:r>
            <a:r>
              <a:rPr lang="it-IT" dirty="0" err="1" smtClean="0"/>
              <a:t>contribution</a:t>
            </a:r>
            <a:endParaRPr lang="fr-FR" dirty="0"/>
          </a:p>
        </p:txBody>
      </p:sp>
      <p:sp>
        <p:nvSpPr>
          <p:cNvPr id="5" name="Segnaposto contenuto 4"/>
          <p:cNvSpPr>
            <a:spLocks noGrp="1"/>
          </p:cNvSpPr>
          <p:nvPr>
            <p:ph idx="1"/>
          </p:nvPr>
        </p:nvSpPr>
        <p:spPr/>
        <p:txBody>
          <a:bodyPr/>
          <a:lstStyle/>
          <a:p>
            <a:r>
              <a:rPr lang="it-IT" dirty="0" smtClean="0"/>
              <a:t>At the end of </a:t>
            </a:r>
            <a:r>
              <a:rPr lang="it-IT" dirty="0" err="1" smtClean="0"/>
              <a:t>this</a:t>
            </a:r>
            <a:r>
              <a:rPr lang="it-IT" dirty="0" smtClean="0"/>
              <a:t> </a:t>
            </a:r>
            <a:r>
              <a:rPr lang="it-IT" dirty="0" err="1" smtClean="0"/>
              <a:t>presentation</a:t>
            </a:r>
            <a:r>
              <a:rPr lang="it-IT" dirty="0" smtClean="0"/>
              <a:t> </a:t>
            </a:r>
            <a:r>
              <a:rPr lang="it-IT" dirty="0" err="1" smtClean="0"/>
              <a:t>it</a:t>
            </a:r>
            <a:r>
              <a:rPr lang="it-IT" dirty="0" smtClean="0"/>
              <a:t> </a:t>
            </a:r>
            <a:r>
              <a:rPr lang="it-IT" dirty="0" err="1" smtClean="0"/>
              <a:t>is</a:t>
            </a:r>
            <a:r>
              <a:rPr lang="it-IT" dirty="0" smtClean="0"/>
              <a:t> </a:t>
            </a:r>
            <a:r>
              <a:rPr lang="it-IT" dirty="0" err="1" smtClean="0"/>
              <a:t>expect</a:t>
            </a:r>
            <a:r>
              <a:rPr lang="it-IT" dirty="0" smtClean="0"/>
              <a:t> </a:t>
            </a:r>
            <a:r>
              <a:rPr lang="it-IT" dirty="0" err="1" smtClean="0"/>
              <a:t>to</a:t>
            </a:r>
            <a:r>
              <a:rPr lang="it-IT" dirty="0" smtClean="0"/>
              <a:t> decide</a:t>
            </a:r>
          </a:p>
          <a:p>
            <a:pPr lvl="1"/>
            <a:r>
              <a:rPr lang="it-IT" dirty="0" err="1" smtClean="0"/>
              <a:t>Whether</a:t>
            </a:r>
            <a:r>
              <a:rPr lang="it-IT" dirty="0" smtClean="0"/>
              <a:t> </a:t>
            </a:r>
            <a:r>
              <a:rPr lang="it-IT" dirty="0" err="1" smtClean="0"/>
              <a:t>existing</a:t>
            </a:r>
            <a:r>
              <a:rPr lang="it-IT" dirty="0" smtClean="0"/>
              <a:t> “</a:t>
            </a:r>
            <a:r>
              <a:rPr lang="it-IT" dirty="0" err="1" smtClean="0"/>
              <a:t>Device</a:t>
            </a:r>
            <a:r>
              <a:rPr lang="it-IT" dirty="0" smtClean="0"/>
              <a:t> API” (SNEW-4) </a:t>
            </a:r>
            <a:r>
              <a:rPr lang="it-IT" dirty="0" err="1" smtClean="0"/>
              <a:t>requirements</a:t>
            </a:r>
            <a:r>
              <a:rPr lang="it-IT" dirty="0" smtClean="0"/>
              <a:t> are </a:t>
            </a:r>
            <a:r>
              <a:rPr lang="it-IT" dirty="0" err="1" smtClean="0"/>
              <a:t>applicable</a:t>
            </a:r>
            <a:r>
              <a:rPr lang="it-IT" dirty="0" smtClean="0"/>
              <a:t> </a:t>
            </a:r>
            <a:r>
              <a:rPr lang="it-IT" dirty="0" err="1" smtClean="0"/>
              <a:t>to</a:t>
            </a:r>
            <a:r>
              <a:rPr lang="it-IT" dirty="0" smtClean="0"/>
              <a:t> a </a:t>
            </a:r>
            <a:r>
              <a:rPr lang="it-IT" dirty="0" err="1" smtClean="0"/>
              <a:t>Web-based</a:t>
            </a:r>
            <a:r>
              <a:rPr lang="it-IT" dirty="0" smtClean="0"/>
              <a:t> </a:t>
            </a:r>
            <a:r>
              <a:rPr lang="it-IT" dirty="0" err="1" smtClean="0"/>
              <a:t>Device</a:t>
            </a:r>
            <a:r>
              <a:rPr lang="it-IT" dirty="0" smtClean="0"/>
              <a:t> API</a:t>
            </a:r>
          </a:p>
          <a:p>
            <a:pPr lvl="2"/>
            <a:r>
              <a:rPr lang="it-IT" dirty="0" err="1" smtClean="0"/>
              <a:t>If</a:t>
            </a:r>
            <a:r>
              <a:rPr lang="it-IT" dirty="0" smtClean="0"/>
              <a:t> yes, </a:t>
            </a:r>
            <a:r>
              <a:rPr lang="it-IT" dirty="0" err="1" smtClean="0"/>
              <a:t>whether</a:t>
            </a:r>
            <a:r>
              <a:rPr lang="it-IT" dirty="0" smtClean="0"/>
              <a:t>/</a:t>
            </a:r>
            <a:r>
              <a:rPr lang="it-IT" dirty="0" err="1" smtClean="0"/>
              <a:t>how</a:t>
            </a:r>
            <a:r>
              <a:rPr lang="it-IT" dirty="0" smtClean="0"/>
              <a:t> </a:t>
            </a:r>
            <a:r>
              <a:rPr lang="it-IT" dirty="0" err="1" smtClean="0"/>
              <a:t>to</a:t>
            </a:r>
            <a:r>
              <a:rPr lang="it-IT" dirty="0" smtClean="0"/>
              <a:t> </a:t>
            </a:r>
            <a:r>
              <a:rPr lang="it-IT" dirty="0" err="1" smtClean="0"/>
              <a:t>modify</a:t>
            </a:r>
            <a:r>
              <a:rPr lang="it-IT" dirty="0" smtClean="0"/>
              <a:t> the </a:t>
            </a:r>
            <a:r>
              <a:rPr lang="it-IT" dirty="0" err="1" smtClean="0"/>
              <a:t>existing</a:t>
            </a:r>
            <a:r>
              <a:rPr lang="it-IT" dirty="0" smtClean="0"/>
              <a:t> </a:t>
            </a:r>
            <a:r>
              <a:rPr lang="it-IT" dirty="0" err="1" smtClean="0"/>
              <a:t>ones</a:t>
            </a:r>
            <a:r>
              <a:rPr lang="it-IT" dirty="0" smtClean="0"/>
              <a:t>, and </a:t>
            </a:r>
            <a:r>
              <a:rPr lang="it-IT" dirty="0" err="1" smtClean="0"/>
              <a:t>explicitly</a:t>
            </a:r>
            <a:r>
              <a:rPr lang="it-IT" dirty="0" smtClean="0"/>
              <a:t> </a:t>
            </a:r>
            <a:r>
              <a:rPr lang="it-IT" dirty="0" err="1" smtClean="0"/>
              <a:t>mention</a:t>
            </a:r>
            <a:r>
              <a:rPr lang="it-IT" dirty="0" smtClean="0"/>
              <a:t> “</a:t>
            </a:r>
            <a:r>
              <a:rPr lang="it-IT" dirty="0" err="1" smtClean="0"/>
              <a:t>Web-based</a:t>
            </a:r>
            <a:r>
              <a:rPr lang="it-IT" dirty="0" smtClean="0"/>
              <a:t>” or stay </a:t>
            </a:r>
            <a:r>
              <a:rPr lang="it-IT" dirty="0" err="1" smtClean="0"/>
              <a:t>generic</a:t>
            </a:r>
            <a:r>
              <a:rPr lang="it-IT" dirty="0" smtClean="0"/>
              <a:t>.</a:t>
            </a:r>
          </a:p>
          <a:p>
            <a:pPr lvl="2"/>
            <a:r>
              <a:rPr lang="it-IT" dirty="0" err="1" smtClean="0"/>
              <a:t>Otherwise</a:t>
            </a:r>
            <a:r>
              <a:rPr lang="it-IT" dirty="0" smtClean="0"/>
              <a:t>, create </a:t>
            </a:r>
            <a:r>
              <a:rPr lang="it-IT" dirty="0" err="1" smtClean="0"/>
              <a:t>another</a:t>
            </a:r>
            <a:r>
              <a:rPr lang="it-IT" dirty="0" smtClean="0"/>
              <a:t> list of </a:t>
            </a:r>
            <a:r>
              <a:rPr lang="it-IT" dirty="0" err="1" smtClean="0"/>
              <a:t>requirements</a:t>
            </a:r>
            <a:r>
              <a:rPr lang="it-IT" dirty="0" smtClean="0"/>
              <a:t> (and </a:t>
            </a:r>
            <a:r>
              <a:rPr lang="it-IT" dirty="0" err="1" smtClean="0"/>
              <a:t>keep</a:t>
            </a:r>
            <a:r>
              <a:rPr lang="it-IT" dirty="0" smtClean="0"/>
              <a:t> the </a:t>
            </a:r>
            <a:r>
              <a:rPr lang="it-IT" dirty="0" err="1" smtClean="0"/>
              <a:t>current</a:t>
            </a:r>
            <a:r>
              <a:rPr lang="it-IT" dirty="0" smtClean="0"/>
              <a:t> </a:t>
            </a:r>
            <a:r>
              <a:rPr lang="it-IT" dirty="0" err="1" smtClean="0"/>
              <a:t>ones</a:t>
            </a:r>
            <a:r>
              <a:rPr lang="it-IT" dirty="0" smtClean="0"/>
              <a:t> FFR or </a:t>
            </a:r>
            <a:r>
              <a:rPr lang="it-IT" dirty="0" err="1" smtClean="0"/>
              <a:t>delete</a:t>
            </a:r>
            <a:r>
              <a:rPr lang="it-IT" dirty="0" smtClean="0"/>
              <a:t> </a:t>
            </a:r>
            <a:r>
              <a:rPr lang="it-IT" dirty="0" err="1" smtClean="0"/>
              <a:t>them</a:t>
            </a:r>
            <a:r>
              <a:rPr lang="it-IT" dirty="0" smtClean="0"/>
              <a:t>)</a:t>
            </a:r>
          </a:p>
          <a:p>
            <a:pPr lvl="1"/>
            <a:r>
              <a:rPr lang="it-IT" dirty="0" err="1" smtClean="0"/>
              <a:t>Whether</a:t>
            </a:r>
            <a:r>
              <a:rPr lang="it-IT" dirty="0" smtClean="0"/>
              <a:t> SNEW-4 interface </a:t>
            </a:r>
            <a:r>
              <a:rPr lang="it-IT" dirty="0" err="1" smtClean="0"/>
              <a:t>is</a:t>
            </a:r>
            <a:r>
              <a:rPr lang="it-IT" dirty="0" smtClean="0"/>
              <a:t> </a:t>
            </a:r>
            <a:r>
              <a:rPr lang="it-IT" dirty="0" err="1" smtClean="0"/>
              <a:t>also</a:t>
            </a:r>
            <a:r>
              <a:rPr lang="it-IT" dirty="0" smtClean="0"/>
              <a:t> </a:t>
            </a:r>
            <a:r>
              <a:rPr lang="it-IT" dirty="0" err="1" smtClean="0"/>
              <a:t>applicable</a:t>
            </a:r>
            <a:r>
              <a:rPr lang="it-IT" dirty="0" smtClean="0"/>
              <a:t> </a:t>
            </a:r>
            <a:r>
              <a:rPr lang="it-IT" dirty="0" err="1" smtClean="0"/>
              <a:t>for</a:t>
            </a:r>
            <a:r>
              <a:rPr lang="it-IT" dirty="0" smtClean="0"/>
              <a:t> </a:t>
            </a:r>
            <a:r>
              <a:rPr lang="it-IT" dirty="0" err="1" smtClean="0"/>
              <a:t>device-to-device</a:t>
            </a:r>
            <a:r>
              <a:rPr lang="it-IT" dirty="0" smtClean="0"/>
              <a:t> </a:t>
            </a:r>
            <a:r>
              <a:rPr lang="it-IT" dirty="0" err="1" smtClean="0"/>
              <a:t>interactions</a:t>
            </a:r>
            <a:endParaRPr lang="it-IT" dirty="0" smtClean="0"/>
          </a:p>
          <a:p>
            <a:pPr lvl="2"/>
            <a:r>
              <a:rPr lang="it-IT" dirty="0" err="1" smtClean="0"/>
              <a:t>If</a:t>
            </a:r>
            <a:r>
              <a:rPr lang="it-IT" dirty="0" smtClean="0"/>
              <a:t> yes, </a:t>
            </a:r>
            <a:r>
              <a:rPr lang="it-IT" dirty="0" err="1" smtClean="0"/>
              <a:t>whether</a:t>
            </a:r>
            <a:r>
              <a:rPr lang="it-IT" dirty="0" smtClean="0"/>
              <a:t> </a:t>
            </a:r>
            <a:r>
              <a:rPr lang="it-IT" dirty="0" err="1" smtClean="0"/>
              <a:t>to</a:t>
            </a:r>
            <a:r>
              <a:rPr lang="it-IT" dirty="0" smtClean="0"/>
              <a:t> </a:t>
            </a:r>
            <a:r>
              <a:rPr lang="it-IT" dirty="0" err="1" smtClean="0"/>
              <a:t>modify</a:t>
            </a:r>
            <a:r>
              <a:rPr lang="it-IT" dirty="0" smtClean="0"/>
              <a:t>/</a:t>
            </a:r>
            <a:r>
              <a:rPr lang="it-IT" dirty="0" err="1" smtClean="0"/>
              <a:t>add</a:t>
            </a:r>
            <a:r>
              <a:rPr lang="it-IT" dirty="0" smtClean="0"/>
              <a:t> </a:t>
            </a:r>
            <a:r>
              <a:rPr lang="it-IT" dirty="0" err="1" smtClean="0"/>
              <a:t>new</a:t>
            </a:r>
            <a:r>
              <a:rPr lang="it-IT" dirty="0" smtClean="0"/>
              <a:t> </a:t>
            </a:r>
            <a:r>
              <a:rPr lang="it-IT" dirty="0" err="1" smtClean="0"/>
              <a:t>requirements</a:t>
            </a:r>
            <a:r>
              <a:rPr lang="it-IT" dirty="0" smtClean="0"/>
              <a:t> </a:t>
            </a:r>
            <a:r>
              <a:rPr lang="it-IT" dirty="0" err="1" smtClean="0"/>
              <a:t>to</a:t>
            </a:r>
            <a:r>
              <a:rPr lang="it-IT" dirty="0" smtClean="0"/>
              <a:t> </a:t>
            </a:r>
            <a:r>
              <a:rPr lang="it-IT" dirty="0" err="1" smtClean="0"/>
              <a:t>handle</a:t>
            </a:r>
            <a:r>
              <a:rPr lang="it-IT" dirty="0" smtClean="0"/>
              <a:t> </a:t>
            </a:r>
            <a:r>
              <a:rPr lang="it-IT" dirty="0" err="1" smtClean="0"/>
              <a:t>access</a:t>
            </a:r>
            <a:r>
              <a:rPr lang="it-IT" dirty="0" smtClean="0"/>
              <a:t> </a:t>
            </a:r>
            <a:r>
              <a:rPr lang="it-IT" dirty="0" err="1" smtClean="0"/>
              <a:t>from</a:t>
            </a:r>
            <a:r>
              <a:rPr lang="it-IT" dirty="0" smtClean="0"/>
              <a:t> a remote </a:t>
            </a:r>
            <a:r>
              <a:rPr lang="it-IT" dirty="0" err="1" smtClean="0"/>
              <a:t>device</a:t>
            </a:r>
            <a:endParaRPr lang="it-IT" dirty="0" smtClean="0"/>
          </a:p>
          <a:p>
            <a:pPr lvl="2"/>
            <a:r>
              <a:rPr lang="it-IT" dirty="0" err="1" smtClean="0"/>
              <a:t>Otherwise</a:t>
            </a:r>
            <a:r>
              <a:rPr lang="it-IT" dirty="0" smtClean="0"/>
              <a:t>, create a </a:t>
            </a:r>
            <a:r>
              <a:rPr lang="it-IT" dirty="0" err="1" smtClean="0"/>
              <a:t>new</a:t>
            </a:r>
            <a:r>
              <a:rPr lang="it-IT" dirty="0" smtClean="0"/>
              <a:t> SNEW-6 interface (and motivate </a:t>
            </a:r>
            <a:r>
              <a:rPr lang="it-IT" dirty="0" err="1" smtClean="0"/>
              <a:t>its</a:t>
            </a:r>
            <a:r>
              <a:rPr lang="it-IT" dirty="0" smtClean="0"/>
              <a:t> </a:t>
            </a:r>
            <a:r>
              <a:rPr lang="it-IT" dirty="0" err="1" smtClean="0"/>
              <a:t>rationale</a:t>
            </a:r>
            <a:r>
              <a:rPr lang="it-IT" dirty="0" smtClean="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SNeW</a:t>
            </a:r>
            <a:r>
              <a:rPr lang="it-IT" dirty="0" smtClean="0"/>
              <a:t> </a:t>
            </a:r>
            <a:r>
              <a:rPr lang="it-IT" dirty="0" err="1" smtClean="0"/>
              <a:t>Device</a:t>
            </a:r>
            <a:r>
              <a:rPr lang="it-IT" dirty="0" smtClean="0"/>
              <a:t> </a:t>
            </a:r>
            <a:r>
              <a:rPr lang="it-IT" dirty="0" smtClean="0"/>
              <a:t>API </a:t>
            </a:r>
            <a:r>
              <a:rPr lang="it-IT" dirty="0" err="1" smtClean="0"/>
              <a:t>requirements</a:t>
            </a:r>
            <a:r>
              <a:rPr lang="it-IT" dirty="0" smtClean="0"/>
              <a:t> (1/2)</a:t>
            </a:r>
            <a:endParaRPr lang="fr-FR" dirty="0"/>
          </a:p>
        </p:txBody>
      </p:sp>
      <p:graphicFrame>
        <p:nvGraphicFramePr>
          <p:cNvPr id="6" name="Tabella 5"/>
          <p:cNvGraphicFramePr>
            <a:graphicFrameLocks noGrp="1"/>
          </p:cNvGraphicFramePr>
          <p:nvPr/>
        </p:nvGraphicFramePr>
        <p:xfrm>
          <a:off x="0" y="1019064"/>
          <a:ext cx="9363077" cy="5464286"/>
        </p:xfrm>
        <a:graphic>
          <a:graphicData uri="http://schemas.openxmlformats.org/drawingml/2006/table">
            <a:tbl>
              <a:tblPr/>
              <a:tblGrid>
                <a:gridCol w="871537"/>
                <a:gridCol w="7772400"/>
                <a:gridCol w="719140"/>
              </a:tblGrid>
              <a:tr h="944403">
                <a:tc>
                  <a:txBody>
                    <a:bodyPr/>
                    <a:lstStyle/>
                    <a:p>
                      <a:pPr>
                        <a:spcBef>
                          <a:spcPts val="100"/>
                        </a:spcBef>
                        <a:spcAft>
                          <a:spcPts val="100"/>
                        </a:spcAft>
                      </a:pPr>
                      <a:r>
                        <a:rPr lang="en-GB" sz="1400" dirty="0">
                          <a:latin typeface="Times New Roman"/>
                          <a:ea typeface="SimSun"/>
                        </a:rPr>
                        <a:t>SNEW-DAPI-001</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mutually authenticate with device applications willing to use the SNeW Device API.</a:t>
                      </a:r>
                      <a:endParaRPr lang="fr-FR" sz="1400">
                        <a:latin typeface="Times New Roman"/>
                        <a:ea typeface="SimSun"/>
                      </a:endParaRPr>
                    </a:p>
                    <a:p>
                      <a:pPr>
                        <a:spcBef>
                          <a:spcPts val="300"/>
                        </a:spcBef>
                        <a:spcAft>
                          <a:spcPts val="600"/>
                        </a:spcAft>
                      </a:pPr>
                      <a:r>
                        <a:rPr lang="en-GB" sz="1400" b="1">
                          <a:latin typeface="Times New Roman"/>
                          <a:ea typeface="SimSun"/>
                        </a:rPr>
                        <a:t>Informational Note</a:t>
                      </a:r>
                      <a:r>
                        <a:rPr lang="en-GB" sz="1400">
                          <a:latin typeface="Times New Roman"/>
                          <a:ea typeface="SimSun"/>
                        </a:rPr>
                        <a:t>: mutual authentication means that device applications authenticate themselves to certify their origin and the SNeW Enabler component on the device also certifies its authenticity </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977">
                <a:tc>
                  <a:txBody>
                    <a:bodyPr/>
                    <a:lstStyle/>
                    <a:p>
                      <a:pPr>
                        <a:spcBef>
                          <a:spcPts val="100"/>
                        </a:spcBef>
                        <a:spcAft>
                          <a:spcPts val="100"/>
                        </a:spcAft>
                      </a:pPr>
                      <a:r>
                        <a:rPr lang="en-GB" sz="1400">
                          <a:latin typeface="Times New Roman"/>
                          <a:ea typeface="SimSun"/>
                        </a:rPr>
                        <a:t>SNEW-DAPI-002</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dirty="0">
                          <a:latin typeface="Times New Roman"/>
                          <a:ea typeface="SimSun"/>
                        </a:rPr>
                        <a:t>The </a:t>
                      </a:r>
                      <a:r>
                        <a:rPr lang="en-GB" sz="1400" dirty="0" err="1">
                          <a:latin typeface="Times New Roman"/>
                          <a:ea typeface="SimSun"/>
                        </a:rPr>
                        <a:t>SNeW</a:t>
                      </a:r>
                      <a:r>
                        <a:rPr lang="en-GB" sz="1400" dirty="0">
                          <a:latin typeface="Times New Roman"/>
                          <a:ea typeface="SimSun"/>
                        </a:rPr>
                        <a:t> Enabler SHALL provide a Device API to device applications that allows them to specify which kind of information/notifications it wants to receive and which kind of activities it wants to perform (see SNEW-HLF-001 to SNEW-HLF-004) from/towards each OMA Compliant SN / External SN.</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977">
                <a:tc>
                  <a:txBody>
                    <a:bodyPr/>
                    <a:lstStyle/>
                    <a:p>
                      <a:pPr>
                        <a:spcBef>
                          <a:spcPts val="100"/>
                        </a:spcBef>
                        <a:spcAft>
                          <a:spcPts val="100"/>
                        </a:spcAft>
                      </a:pPr>
                      <a:r>
                        <a:rPr lang="en-GB" sz="1400">
                          <a:latin typeface="Times New Roman"/>
                          <a:ea typeface="SimSun"/>
                        </a:rPr>
                        <a:t>SNEW-DAPI-003</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provide a Device API to allow device applications to specify data traffic and time constraints (e.g. frequency of polling or notifications from OMA Compliant SNs and External SNs), subject to policies (e.g. service provider policies, device configuration policies).</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639">
                <a:tc>
                  <a:txBody>
                    <a:bodyPr/>
                    <a:lstStyle/>
                    <a:p>
                      <a:pPr>
                        <a:spcBef>
                          <a:spcPts val="100"/>
                        </a:spcBef>
                        <a:spcAft>
                          <a:spcPts val="100"/>
                        </a:spcAft>
                      </a:pPr>
                      <a:r>
                        <a:rPr lang="en-GB" sz="1400">
                          <a:latin typeface="Times New Roman"/>
                          <a:ea typeface="SimSun"/>
                        </a:rPr>
                        <a:t>SNEW-DAPI-004</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ensure that device applications using Device API obtain user authorization for the requested interactions (see SNEW-DAPI-002).</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639">
                <a:tc>
                  <a:txBody>
                    <a:bodyPr/>
                    <a:lstStyle/>
                    <a:p>
                      <a:pPr>
                        <a:spcBef>
                          <a:spcPts val="100"/>
                        </a:spcBef>
                        <a:spcAft>
                          <a:spcPts val="100"/>
                        </a:spcAft>
                      </a:pPr>
                      <a:r>
                        <a:rPr lang="en-GB" sz="1400">
                          <a:latin typeface="Times New Roman"/>
                          <a:ea typeface="SimSun"/>
                        </a:rPr>
                        <a:t>SNEW-DAPI-005</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ensure that only authorized device applications are able to use the SNeW Device API.</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732">
                <a:tc>
                  <a:txBody>
                    <a:bodyPr/>
                    <a:lstStyle/>
                    <a:p>
                      <a:pPr>
                        <a:spcBef>
                          <a:spcPts val="100"/>
                        </a:spcBef>
                        <a:spcAft>
                          <a:spcPts val="100"/>
                        </a:spcAft>
                      </a:pPr>
                      <a:r>
                        <a:rPr lang="en-GB" sz="1400">
                          <a:latin typeface="Times New Roman"/>
                          <a:ea typeface="SimSun"/>
                        </a:rPr>
                        <a:t>SNEW-DAPI-006</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provide a Device API to device applications that allows them to perform activities and/or receive information/notifications with OMA Compliant SNs and External SNs</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SimSun"/>
                        </a:rPr>
                        <a:t>Future Release</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639">
                <a:tc>
                  <a:txBody>
                    <a:bodyPr/>
                    <a:lstStyle/>
                    <a:p>
                      <a:pPr>
                        <a:spcBef>
                          <a:spcPts val="100"/>
                        </a:spcBef>
                        <a:spcAft>
                          <a:spcPts val="100"/>
                        </a:spcAft>
                      </a:pPr>
                      <a:r>
                        <a:rPr lang="en-GB" sz="1400">
                          <a:latin typeface="Times New Roman"/>
                          <a:ea typeface="SimSun"/>
                        </a:rPr>
                        <a:t>SNEW-DAPI-007</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rPr>
                        <a:t>The SNeW Enabler SHALL allow access to the SNeW Device API to multiple device applications simultaneously.</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Future Release</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5013">
                <a:tc>
                  <a:txBody>
                    <a:bodyPr/>
                    <a:lstStyle/>
                    <a:p>
                      <a:pPr>
                        <a:spcBef>
                          <a:spcPts val="100"/>
                        </a:spcBef>
                        <a:spcAft>
                          <a:spcPts val="100"/>
                        </a:spcAft>
                      </a:pPr>
                      <a:r>
                        <a:rPr lang="en-GB" sz="1400">
                          <a:latin typeface="Times New Roman"/>
                          <a:ea typeface="SimSun"/>
                        </a:rPr>
                        <a:t>SNEW-DAPI-008</a:t>
                      </a:r>
                      <a:endParaRPr lang="fr-FR" sz="140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dirty="0">
                          <a:latin typeface="Times New Roman"/>
                          <a:ea typeface="SimSun"/>
                        </a:rPr>
                        <a:t>The </a:t>
                      </a:r>
                      <a:r>
                        <a:rPr lang="en-GB" sz="1400" dirty="0" err="1">
                          <a:latin typeface="Times New Roman"/>
                          <a:ea typeface="SimSun"/>
                        </a:rPr>
                        <a:t>SNeW</a:t>
                      </a:r>
                      <a:r>
                        <a:rPr lang="en-GB" sz="1400" dirty="0">
                          <a:latin typeface="Times New Roman"/>
                          <a:ea typeface="SimSun"/>
                        </a:rPr>
                        <a:t> Enabler SHALL support </a:t>
                      </a:r>
                      <a:r>
                        <a:rPr lang="en-GB" sz="1400" dirty="0" err="1">
                          <a:latin typeface="Times New Roman"/>
                          <a:ea typeface="SimSun"/>
                        </a:rPr>
                        <a:t>callback</a:t>
                      </a:r>
                      <a:r>
                        <a:rPr lang="en-GB" sz="1400" dirty="0">
                          <a:latin typeface="Times New Roman"/>
                          <a:ea typeface="SimSun"/>
                        </a:rPr>
                        <a:t> mechanisms in the </a:t>
                      </a:r>
                      <a:r>
                        <a:rPr lang="en-GB" sz="1400" dirty="0" err="1">
                          <a:latin typeface="Times New Roman"/>
                          <a:ea typeface="SimSun"/>
                        </a:rPr>
                        <a:t>SNeW</a:t>
                      </a:r>
                      <a:r>
                        <a:rPr lang="en-GB" sz="1400" dirty="0">
                          <a:latin typeface="Times New Roman"/>
                          <a:ea typeface="SimSun"/>
                        </a:rPr>
                        <a:t> Device API:</a:t>
                      </a:r>
                      <a:endParaRPr lang="fr-FR" sz="1400" dirty="0">
                        <a:latin typeface="Times New Roman"/>
                        <a:ea typeface="SimSun"/>
                      </a:endParaRPr>
                    </a:p>
                    <a:p>
                      <a:pPr>
                        <a:spcBef>
                          <a:spcPts val="300"/>
                        </a:spcBef>
                        <a:spcAft>
                          <a:spcPts val="600"/>
                        </a:spcAft>
                      </a:pPr>
                      <a:r>
                        <a:rPr lang="en-GB" sz="1400" dirty="0">
                          <a:latin typeface="Times New Roman"/>
                          <a:ea typeface="SimSun"/>
                        </a:rPr>
                        <a:t>- to allow device applications to register </a:t>
                      </a:r>
                      <a:r>
                        <a:rPr lang="en-GB" sz="1400" dirty="0" err="1">
                          <a:latin typeface="Times New Roman"/>
                          <a:ea typeface="SimSun"/>
                        </a:rPr>
                        <a:t>callbacks</a:t>
                      </a:r>
                      <a:r>
                        <a:rPr lang="en-GB" sz="1400" dirty="0">
                          <a:latin typeface="Times New Roman"/>
                          <a:ea typeface="SimSun"/>
                        </a:rPr>
                        <a:t>, </a:t>
                      </a:r>
                      <a:endParaRPr lang="fr-FR" sz="1400" dirty="0">
                        <a:latin typeface="Times New Roman"/>
                        <a:ea typeface="SimSun"/>
                      </a:endParaRPr>
                    </a:p>
                    <a:p>
                      <a:pPr>
                        <a:spcBef>
                          <a:spcPts val="300"/>
                        </a:spcBef>
                        <a:spcAft>
                          <a:spcPts val="600"/>
                        </a:spcAft>
                      </a:pPr>
                      <a:r>
                        <a:rPr lang="en-GB" sz="1400" dirty="0">
                          <a:latin typeface="Times New Roman"/>
                          <a:ea typeface="SimSun"/>
                        </a:rPr>
                        <a:t>- to </a:t>
                      </a:r>
                      <a:r>
                        <a:rPr lang="en-GB" sz="1400" dirty="0" err="1">
                          <a:latin typeface="Times New Roman"/>
                          <a:ea typeface="SimSun"/>
                        </a:rPr>
                        <a:t>callback</a:t>
                      </a:r>
                      <a:r>
                        <a:rPr lang="en-GB" sz="1400" dirty="0">
                          <a:latin typeface="Times New Roman"/>
                          <a:ea typeface="SimSun"/>
                        </a:rPr>
                        <a:t> device applications (based on previous registration).</a:t>
                      </a:r>
                      <a:endParaRPr lang="fr-FR" sz="1400" dirty="0">
                        <a:latin typeface="Times New Roman"/>
                        <a:ea typeface="SimSun"/>
                      </a:endParaRPr>
                    </a:p>
                    <a:p>
                      <a:pPr>
                        <a:spcBef>
                          <a:spcPts val="300"/>
                        </a:spcBef>
                        <a:spcAft>
                          <a:spcPts val="600"/>
                        </a:spcAft>
                      </a:pPr>
                      <a:r>
                        <a:rPr lang="en-GB" sz="1400" b="1" dirty="0">
                          <a:latin typeface="Times New Roman"/>
                          <a:ea typeface="SimSun"/>
                        </a:rPr>
                        <a:t>Informational Note</a:t>
                      </a:r>
                      <a:r>
                        <a:rPr lang="en-GB" sz="1400" dirty="0">
                          <a:latin typeface="Times New Roman"/>
                          <a:ea typeface="SimSun"/>
                        </a:rPr>
                        <a:t>: </a:t>
                      </a:r>
                      <a:r>
                        <a:rPr lang="en-GB" sz="1400" dirty="0" err="1">
                          <a:latin typeface="Times New Roman"/>
                          <a:ea typeface="SimSun"/>
                        </a:rPr>
                        <a:t>Callback</a:t>
                      </a:r>
                      <a:r>
                        <a:rPr lang="en-GB" sz="1400" dirty="0">
                          <a:latin typeface="Times New Roman"/>
                          <a:ea typeface="SimSun"/>
                        </a:rPr>
                        <a:t> events consist of specific notifications/ messages from OMA Compliant </a:t>
                      </a:r>
                      <a:r>
                        <a:rPr lang="en-GB" sz="1400" dirty="0" err="1">
                          <a:latin typeface="Times New Roman"/>
                          <a:ea typeface="SimSun"/>
                        </a:rPr>
                        <a:t>SNs</a:t>
                      </a:r>
                      <a:r>
                        <a:rPr lang="en-GB" sz="1400" dirty="0">
                          <a:latin typeface="Times New Roman"/>
                          <a:ea typeface="SimSun"/>
                        </a:rPr>
                        <a:t>, External </a:t>
                      </a:r>
                      <a:r>
                        <a:rPr lang="en-GB" sz="1400" dirty="0" err="1">
                          <a:latin typeface="Times New Roman"/>
                          <a:ea typeface="SimSun"/>
                        </a:rPr>
                        <a:t>SNs</a:t>
                      </a:r>
                      <a:r>
                        <a:rPr lang="en-GB" sz="1400" dirty="0">
                          <a:latin typeface="Times New Roman"/>
                          <a:ea typeface="SimSun"/>
                        </a:rPr>
                        <a:t> and local events (e.g. communication failures).</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SimSun"/>
                        </a:rPr>
                        <a:t>Future Release</a:t>
                      </a:r>
                      <a:endParaRPr lang="fr-FR" sz="1400" dirty="0">
                        <a:latin typeface="Times New Roman"/>
                        <a:ea typeface="SimSun"/>
                      </a:endParaRPr>
                    </a:p>
                  </a:txBody>
                  <a:tcPr marL="60407" marR="604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ttangolo 4"/>
          <p:cNvSpPr/>
          <p:nvPr/>
        </p:nvSpPr>
        <p:spPr bwMode="auto">
          <a:xfrm>
            <a:off x="0" y="3282950"/>
            <a:ext cx="9363075" cy="1371600"/>
          </a:xfrm>
          <a:prstGeom prst="rect">
            <a:avLst/>
          </a:prstGeom>
          <a:solidFill>
            <a:schemeClr val="accent1">
              <a:alpha val="28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it-IT" sz="2000" b="0" i="0" u="none" strike="noStrike" cap="none" normalizeH="0" baseline="0" dirty="0" smtClean="0">
              <a:ln>
                <a:noFill/>
              </a:ln>
              <a:solidFill>
                <a:srgbClr val="FF0000"/>
              </a:solidFill>
              <a:effectLst/>
              <a:latin typeface="Arial" charset="0"/>
            </a:endParaRPr>
          </a:p>
          <a:p>
            <a:pPr marL="0" marR="0" indent="0" algn="r" defTabSz="914400" rtl="0" eaLnBrk="0" fontAlgn="base" latinLnBrk="0" hangingPunct="0">
              <a:lnSpc>
                <a:spcPct val="90000"/>
              </a:lnSpc>
              <a:spcBef>
                <a:spcPct val="0"/>
              </a:spcBef>
              <a:spcAft>
                <a:spcPct val="0"/>
              </a:spcAft>
              <a:buClrTx/>
              <a:buSzTx/>
              <a:buFontTx/>
              <a:buNone/>
              <a:tabLst/>
            </a:pPr>
            <a:endParaRPr lang="it-IT" dirty="0" smtClean="0">
              <a:solidFill>
                <a:srgbClr val="FF0000"/>
              </a:solidFill>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it-IT" sz="20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it-IT" dirty="0" smtClean="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SNeW</a:t>
            </a:r>
            <a:r>
              <a:rPr lang="it-IT" dirty="0" smtClean="0"/>
              <a:t> </a:t>
            </a:r>
            <a:r>
              <a:rPr lang="it-IT" dirty="0" err="1" smtClean="0"/>
              <a:t>Device</a:t>
            </a:r>
            <a:r>
              <a:rPr lang="it-IT" dirty="0" smtClean="0"/>
              <a:t> API </a:t>
            </a:r>
            <a:r>
              <a:rPr lang="it-IT" dirty="0" err="1" smtClean="0"/>
              <a:t>requirements</a:t>
            </a:r>
            <a:r>
              <a:rPr lang="it-IT" dirty="0" smtClean="0"/>
              <a:t> (2/</a:t>
            </a:r>
            <a:r>
              <a:rPr lang="it-IT" dirty="0" err="1" smtClean="0"/>
              <a:t>2</a:t>
            </a:r>
            <a:r>
              <a:rPr lang="it-IT" dirty="0" smtClean="0"/>
              <a:t>)</a:t>
            </a:r>
            <a:endParaRPr lang="fr-FR" dirty="0"/>
          </a:p>
        </p:txBody>
      </p:sp>
      <p:sp>
        <p:nvSpPr>
          <p:cNvPr id="5" name="Segnaposto contenuto 4"/>
          <p:cNvSpPr>
            <a:spLocks noGrp="1"/>
          </p:cNvSpPr>
          <p:nvPr>
            <p:ph idx="1"/>
          </p:nvPr>
        </p:nvSpPr>
        <p:spPr>
          <a:xfrm>
            <a:off x="292100" y="996950"/>
            <a:ext cx="8778875" cy="4779962"/>
          </a:xfrm>
        </p:spPr>
        <p:txBody>
          <a:bodyPr/>
          <a:lstStyle/>
          <a:p>
            <a:r>
              <a:rPr lang="en-US" sz="2400" dirty="0" smtClean="0"/>
              <a:t>SNEW-DAPI-004 to -006 are very relevant to web-based Device APIs and the minimum requirements needed to enable them in SNEW 1.1</a:t>
            </a:r>
          </a:p>
          <a:p>
            <a:r>
              <a:rPr lang="en-US" sz="2400" dirty="0" smtClean="0"/>
              <a:t>It </a:t>
            </a:r>
            <a:r>
              <a:rPr lang="en-US" sz="2400" dirty="0" smtClean="0"/>
              <a:t>is expected that </a:t>
            </a:r>
            <a:r>
              <a:rPr lang="en-US" sz="2400" dirty="0" smtClean="0"/>
              <a:t>other SNEW-DAPI </a:t>
            </a:r>
            <a:r>
              <a:rPr lang="en-US" sz="2400" dirty="0" smtClean="0"/>
              <a:t>requirements </a:t>
            </a:r>
            <a:r>
              <a:rPr lang="en-US" sz="2400" dirty="0" smtClean="0"/>
              <a:t>currently “FFR” </a:t>
            </a:r>
            <a:r>
              <a:rPr lang="en-GB" sz="2400" dirty="0" smtClean="0"/>
              <a:t>may not be achievable via web-based APIs and/or may be subject to common principles to other similar APIs on the </a:t>
            </a:r>
            <a:r>
              <a:rPr lang="en-GB" sz="2400" dirty="0" smtClean="0"/>
              <a:t>device </a:t>
            </a:r>
            <a:r>
              <a:rPr lang="it-IT" sz="2400" dirty="0" smtClean="0"/>
              <a:t>(</a:t>
            </a:r>
            <a:r>
              <a:rPr lang="en-US" sz="2400" dirty="0" smtClean="0"/>
              <a:t>not SNEW-specific)</a:t>
            </a:r>
          </a:p>
          <a:p>
            <a:r>
              <a:rPr lang="en-US" sz="2400" dirty="0" smtClean="0"/>
              <a:t>Need to decide whether such requirements are truly required for SNEW, or would simply be reused if provided by a generic framework</a:t>
            </a:r>
            <a:r>
              <a:rPr lang="fr-FR" sz="2400" dirty="0" smtClean="0"/>
              <a:t>. In </a:t>
            </a:r>
            <a:r>
              <a:rPr lang="fr-FR" sz="2400" dirty="0" err="1" smtClean="0"/>
              <a:t>that</a:t>
            </a:r>
            <a:r>
              <a:rPr lang="fr-FR" sz="2400" dirty="0" smtClean="0"/>
              <a:t> case </a:t>
            </a:r>
            <a:r>
              <a:rPr lang="fr-FR" sz="2400" dirty="0" err="1" smtClean="0"/>
              <a:t>they</a:t>
            </a:r>
            <a:r>
              <a:rPr lang="fr-FR" sz="2400" dirty="0" smtClean="0"/>
              <a:t> </a:t>
            </a:r>
            <a:r>
              <a:rPr lang="fr-FR" sz="2400" dirty="0" err="1" smtClean="0"/>
              <a:t>may</a:t>
            </a:r>
            <a:r>
              <a:rPr lang="fr-FR" sz="2400" dirty="0" smtClean="0"/>
              <a:t> </a:t>
            </a:r>
            <a:r>
              <a:rPr lang="fr-FR" sz="2400" dirty="0" err="1" smtClean="0"/>
              <a:t>be</a:t>
            </a:r>
            <a:r>
              <a:rPr lang="fr-FR" sz="2400" dirty="0" smtClean="0"/>
              <a:t> </a:t>
            </a:r>
            <a:r>
              <a:rPr lang="fr-FR" sz="2400" dirty="0" err="1" smtClean="0"/>
              <a:t>kept</a:t>
            </a:r>
            <a:r>
              <a:rPr lang="fr-FR" sz="2400" dirty="0" smtClean="0"/>
              <a:t> FFR for </a:t>
            </a:r>
            <a:r>
              <a:rPr lang="fr-FR" sz="2400" dirty="0" err="1" smtClean="0"/>
              <a:t>now</a:t>
            </a:r>
            <a:r>
              <a:rPr lang="fr-FR" sz="2400" dirty="0" smtClean="0"/>
              <a:t> and </a:t>
            </a:r>
            <a:r>
              <a:rPr lang="fr-FR" sz="2400" dirty="0" err="1" smtClean="0"/>
              <a:t>moved</a:t>
            </a:r>
            <a:r>
              <a:rPr lang="fr-FR" sz="2400" dirty="0" smtClean="0"/>
              <a:t> in scope of 1.1 if </a:t>
            </a:r>
            <a:r>
              <a:rPr lang="fr-FR" sz="2400" dirty="0" err="1" smtClean="0"/>
              <a:t>available</a:t>
            </a:r>
            <a:r>
              <a:rPr lang="fr-FR" sz="2400" dirty="0" smtClean="0"/>
              <a:t> in time</a:t>
            </a:r>
          </a:p>
          <a:p>
            <a:r>
              <a:rPr lang="it-IT" sz="2400" dirty="0" smtClean="0"/>
              <a:t>In </a:t>
            </a:r>
            <a:r>
              <a:rPr lang="it-IT" sz="2400" dirty="0" err="1" smtClean="0"/>
              <a:t>addition</a:t>
            </a:r>
            <a:r>
              <a:rPr lang="it-IT" sz="2400" dirty="0" smtClean="0"/>
              <a:t>, </a:t>
            </a:r>
            <a:r>
              <a:rPr lang="it-IT" sz="2400" dirty="0" err="1" smtClean="0"/>
              <a:t>access</a:t>
            </a:r>
            <a:r>
              <a:rPr lang="it-IT" sz="2400" dirty="0" smtClean="0"/>
              <a:t> </a:t>
            </a:r>
            <a:r>
              <a:rPr lang="it-IT" sz="2400" dirty="0" err="1" smtClean="0"/>
              <a:t>from</a:t>
            </a:r>
            <a:r>
              <a:rPr lang="it-IT" sz="2400" dirty="0" smtClean="0"/>
              <a:t> SNEW </a:t>
            </a:r>
            <a:r>
              <a:rPr lang="it-IT" sz="2400" dirty="0" err="1" smtClean="0"/>
              <a:t>Clients</a:t>
            </a:r>
            <a:r>
              <a:rPr lang="it-IT" sz="2400" dirty="0" smtClean="0"/>
              <a:t> </a:t>
            </a:r>
            <a:r>
              <a:rPr lang="it-IT" sz="2400" dirty="0" err="1" smtClean="0"/>
              <a:t>from</a:t>
            </a:r>
            <a:r>
              <a:rPr lang="it-IT" sz="2400" dirty="0" smtClean="0"/>
              <a:t> remote </a:t>
            </a:r>
            <a:r>
              <a:rPr lang="it-IT" sz="2400" dirty="0" err="1" smtClean="0"/>
              <a:t>devices</a:t>
            </a:r>
            <a:r>
              <a:rPr lang="it-IT" sz="2400" dirty="0" smtClean="0"/>
              <a:t> </a:t>
            </a:r>
            <a:r>
              <a:rPr lang="it-IT" sz="2400" dirty="0" err="1" smtClean="0"/>
              <a:t>cannot</a:t>
            </a:r>
            <a:r>
              <a:rPr lang="it-IT" sz="2400" dirty="0" smtClean="0"/>
              <a:t> </a:t>
            </a:r>
            <a:r>
              <a:rPr lang="it-IT" sz="2400" dirty="0" err="1" smtClean="0"/>
              <a:t>be</a:t>
            </a:r>
            <a:r>
              <a:rPr lang="it-IT" sz="2400" dirty="0" smtClean="0"/>
              <a:t> </a:t>
            </a:r>
            <a:r>
              <a:rPr lang="it-IT" sz="2400" dirty="0" err="1" smtClean="0"/>
              <a:t>ignored</a:t>
            </a:r>
            <a:r>
              <a:rPr lang="it-IT" sz="2400" dirty="0" smtClean="0"/>
              <a:t> and </a:t>
            </a:r>
            <a:r>
              <a:rPr lang="it-IT" sz="2400" dirty="0" err="1" smtClean="0"/>
              <a:t>needs</a:t>
            </a:r>
            <a:r>
              <a:rPr lang="it-IT" sz="2400" dirty="0" smtClean="0"/>
              <a:t> </a:t>
            </a:r>
            <a:r>
              <a:rPr lang="it-IT" sz="2400" dirty="0" err="1" smtClean="0"/>
              <a:t>to</a:t>
            </a:r>
            <a:r>
              <a:rPr lang="it-IT" sz="2400" dirty="0" smtClean="0"/>
              <a:t> </a:t>
            </a:r>
            <a:r>
              <a:rPr lang="it-IT" sz="2400" dirty="0" err="1" smtClean="0"/>
              <a:t>be</a:t>
            </a:r>
            <a:r>
              <a:rPr lang="it-IT" sz="2400" dirty="0" smtClean="0"/>
              <a:t> </a:t>
            </a:r>
            <a:r>
              <a:rPr lang="it-IT" sz="2400" dirty="0" err="1" smtClean="0"/>
              <a:t>controlled</a:t>
            </a:r>
            <a:r>
              <a:rPr lang="it-IT" sz="2400" dirty="0" smtClean="0"/>
              <a:t>. </a:t>
            </a:r>
            <a:r>
              <a:rPr lang="it-IT" sz="2400" dirty="0" err="1" smtClean="0"/>
              <a:t>Hence</a:t>
            </a:r>
            <a:r>
              <a:rPr lang="it-IT" sz="2400" dirty="0" smtClean="0"/>
              <a:t> the </a:t>
            </a:r>
            <a:r>
              <a:rPr lang="it-IT" sz="2400" dirty="0" err="1" smtClean="0"/>
              <a:t>following</a:t>
            </a:r>
            <a:r>
              <a:rPr lang="it-IT" sz="2400" dirty="0" smtClean="0"/>
              <a:t> </a:t>
            </a:r>
            <a:r>
              <a:rPr lang="it-IT" sz="2400" dirty="0" err="1" smtClean="0"/>
              <a:t>requirement</a:t>
            </a:r>
            <a:r>
              <a:rPr lang="it-IT" sz="2400" dirty="0" smtClean="0"/>
              <a:t> </a:t>
            </a:r>
            <a:r>
              <a:rPr lang="it-IT" sz="2400" dirty="0" err="1" smtClean="0"/>
              <a:t>may</a:t>
            </a:r>
            <a:r>
              <a:rPr lang="it-IT" sz="2400" dirty="0" smtClean="0"/>
              <a:t> </a:t>
            </a:r>
            <a:r>
              <a:rPr lang="it-IT" sz="2400" dirty="0" err="1" smtClean="0"/>
              <a:t>be</a:t>
            </a:r>
            <a:r>
              <a:rPr lang="it-IT" sz="2400" dirty="0" smtClean="0"/>
              <a:t> </a:t>
            </a:r>
            <a:r>
              <a:rPr lang="it-IT" sz="2400" dirty="0" err="1" smtClean="0"/>
              <a:t>proposed</a:t>
            </a:r>
            <a:r>
              <a:rPr lang="it-IT" sz="2400" dirty="0" smtClean="0"/>
              <a:t>:</a:t>
            </a:r>
            <a:endParaRPr lang="fr-FR" sz="2400" dirty="0" smtClean="0"/>
          </a:p>
          <a:p>
            <a:endParaRPr lang="en-US" sz="2400" dirty="0" smtClean="0"/>
          </a:p>
        </p:txBody>
      </p:sp>
      <p:graphicFrame>
        <p:nvGraphicFramePr>
          <p:cNvPr id="10" name="Tabella 9"/>
          <p:cNvGraphicFramePr>
            <a:graphicFrameLocks noGrp="1"/>
          </p:cNvGraphicFramePr>
          <p:nvPr/>
        </p:nvGraphicFramePr>
        <p:xfrm>
          <a:off x="1404937" y="5599430"/>
          <a:ext cx="6238875" cy="731520"/>
        </p:xfrm>
        <a:graphic>
          <a:graphicData uri="http://schemas.openxmlformats.org/drawingml/2006/table">
            <a:tbl>
              <a:tblPr/>
              <a:tblGrid>
                <a:gridCol w="999490"/>
                <a:gridCol w="4500880"/>
                <a:gridCol w="738505"/>
              </a:tblGrid>
              <a:tr h="0">
                <a:tc>
                  <a:txBody>
                    <a:bodyPr/>
                    <a:lstStyle/>
                    <a:p>
                      <a:pPr>
                        <a:spcBef>
                          <a:spcPts val="100"/>
                        </a:spcBef>
                        <a:spcAft>
                          <a:spcPts val="100"/>
                        </a:spcAft>
                      </a:pPr>
                      <a:r>
                        <a:rPr lang="en-GB" sz="1600" dirty="0">
                          <a:latin typeface="Times New Roman"/>
                          <a:ea typeface="SimSun"/>
                        </a:rPr>
                        <a:t>SNEW-DAPI-009</a:t>
                      </a:r>
                      <a:endParaRPr lang="fr-FR" sz="16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600" dirty="0">
                          <a:latin typeface="Times New Roman"/>
                          <a:ea typeface="SimSun"/>
                        </a:rPr>
                        <a:t>The </a:t>
                      </a:r>
                      <a:r>
                        <a:rPr lang="en-GB" sz="1600" dirty="0" err="1">
                          <a:latin typeface="Times New Roman"/>
                          <a:ea typeface="SimSun"/>
                        </a:rPr>
                        <a:t>SNeW</a:t>
                      </a:r>
                      <a:r>
                        <a:rPr lang="en-GB" sz="1600" dirty="0">
                          <a:latin typeface="Times New Roman"/>
                          <a:ea typeface="SimSun"/>
                        </a:rPr>
                        <a:t> Enabler SHALL control access to Device API by other SNEW Clients running on remote devices.</a:t>
                      </a:r>
                      <a:endParaRPr lang="fr-FR" sz="16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600" dirty="0">
                          <a:latin typeface="Times New Roman"/>
                          <a:ea typeface="SimSun"/>
                        </a:rPr>
                        <a:t>1.1</a:t>
                      </a:r>
                      <a:endParaRPr lang="fr-FR" sz="16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SNEW </a:t>
            </a:r>
            <a:r>
              <a:rPr lang="it-IT" dirty="0" err="1" smtClean="0"/>
              <a:t>Architecture</a:t>
            </a:r>
            <a:r>
              <a:rPr lang="it-IT" dirty="0" smtClean="0"/>
              <a:t> </a:t>
            </a:r>
            <a:r>
              <a:rPr lang="it-IT" dirty="0" err="1" smtClean="0"/>
              <a:t>revision</a:t>
            </a:r>
            <a:r>
              <a:rPr lang="it-IT" dirty="0" smtClean="0"/>
              <a:t> alternative: SNeW-4 interface </a:t>
            </a:r>
            <a:r>
              <a:rPr lang="it-IT" dirty="0" err="1" smtClean="0"/>
              <a:t>reuse</a:t>
            </a:r>
            <a:endParaRPr lang="fr-FR" dirty="0"/>
          </a:p>
        </p:txBody>
      </p:sp>
      <p:sp>
        <p:nvSpPr>
          <p:cNvPr id="23554"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23553" name="Object 1"/>
          <p:cNvGraphicFramePr>
            <a:graphicFrameLocks noChangeAspect="1"/>
          </p:cNvGraphicFramePr>
          <p:nvPr/>
        </p:nvGraphicFramePr>
        <p:xfrm>
          <a:off x="1995487" y="1149350"/>
          <a:ext cx="7200900" cy="4114800"/>
        </p:xfrm>
        <a:graphic>
          <a:graphicData uri="http://schemas.openxmlformats.org/presentationml/2006/ole">
            <p:oleObj spid="_x0000_s45058" r:id="rId3" imgW="7246774" imgH="4186739" progId="">
              <p:embed/>
            </p:oleObj>
          </a:graphicData>
        </a:graphic>
      </p:graphicFrame>
      <p:sp>
        <p:nvSpPr>
          <p:cNvPr id="7" name="Rettangolo 6"/>
          <p:cNvSpPr/>
          <p:nvPr/>
        </p:nvSpPr>
        <p:spPr bwMode="auto">
          <a:xfrm>
            <a:off x="2090737" y="1149350"/>
            <a:ext cx="1600200" cy="1066800"/>
          </a:xfrm>
          <a:prstGeom prst="rect">
            <a:avLst/>
          </a:prstGeom>
          <a:solidFill>
            <a:schemeClr val="bg1"/>
          </a:solidFill>
          <a:ln w="9525" cap="flat" cmpd="sng" algn="ctr">
            <a:solidFill>
              <a:srgbClr val="FF0000"/>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it-IT" sz="1200" b="0" i="0" u="none" strike="noStrike" cap="none" normalizeH="0" baseline="0" dirty="0" smtClean="0">
              <a:ln>
                <a:noFill/>
              </a:ln>
              <a:solidFill>
                <a:srgbClr val="FF0000"/>
              </a:solidFill>
              <a:effectLst/>
              <a:latin typeface="Courier" pitchFamily="49"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it-IT" sz="1200" b="0" i="0" u="none" strike="noStrike" cap="none" normalizeH="0" baseline="0" dirty="0" smtClean="0">
                <a:ln>
                  <a:noFill/>
                </a:ln>
                <a:solidFill>
                  <a:srgbClr val="FF0000"/>
                </a:solidFill>
                <a:effectLst/>
                <a:latin typeface="Courier" pitchFamily="49" charset="0"/>
              </a:rPr>
              <a:t>SNEW </a:t>
            </a:r>
            <a:r>
              <a:rPr kumimoji="0" lang="it-IT" sz="1200" b="0" i="0" u="none" strike="noStrike" cap="none" normalizeH="0" baseline="0" dirty="0" err="1" smtClean="0">
                <a:ln>
                  <a:noFill/>
                </a:ln>
                <a:solidFill>
                  <a:srgbClr val="FF0000"/>
                </a:solidFill>
                <a:effectLst/>
                <a:latin typeface="Courier" pitchFamily="49" charset="0"/>
              </a:rPr>
              <a:t>Enabled</a:t>
            </a:r>
            <a:r>
              <a:rPr kumimoji="0" lang="it-IT" sz="1200" b="0" i="0" u="none" strike="noStrike" cap="none" normalizeH="0" baseline="0" dirty="0" smtClean="0">
                <a:ln>
                  <a:noFill/>
                </a:ln>
                <a:solidFill>
                  <a:srgbClr val="FF0000"/>
                </a:solidFill>
                <a:effectLst/>
                <a:latin typeface="Courier" pitchFamily="49" charset="0"/>
              </a:rPr>
              <a:t> </a:t>
            </a:r>
            <a:r>
              <a:rPr kumimoji="0" lang="it-IT" sz="1200" b="0" i="0" u="none" strike="noStrike" cap="none" normalizeH="0" baseline="0" dirty="0" err="1" smtClean="0">
                <a:ln>
                  <a:noFill/>
                </a:ln>
                <a:solidFill>
                  <a:srgbClr val="FF0000"/>
                </a:solidFill>
                <a:effectLst/>
                <a:latin typeface="Courier" pitchFamily="49" charset="0"/>
              </a:rPr>
              <a:t>Device</a:t>
            </a:r>
            <a:r>
              <a:rPr kumimoji="0" lang="it-IT" sz="1200" b="0" i="0" u="none" strike="noStrike" cap="none" normalizeH="0" baseline="0" dirty="0" smtClean="0">
                <a:ln>
                  <a:noFill/>
                </a:ln>
                <a:solidFill>
                  <a:srgbClr val="FF0000"/>
                </a:solidFill>
                <a:effectLst/>
                <a:latin typeface="Courier" pitchFamily="49" charset="0"/>
              </a:rPr>
              <a:t> </a:t>
            </a:r>
            <a:r>
              <a:rPr kumimoji="0" lang="it-IT" sz="1200" b="0" i="0" u="none" strike="noStrike" cap="none" normalizeH="0" baseline="0" dirty="0" err="1" smtClean="0">
                <a:ln>
                  <a:noFill/>
                </a:ln>
                <a:solidFill>
                  <a:srgbClr val="FF0000"/>
                </a:solidFill>
                <a:effectLst/>
                <a:latin typeface="Courier" pitchFamily="49" charset="0"/>
              </a:rPr>
              <a:t>Applications</a:t>
            </a:r>
            <a:r>
              <a:rPr kumimoji="0" lang="it-IT" sz="1200" b="0" i="0" u="none" strike="noStrike" cap="none" normalizeH="0" baseline="0" dirty="0" smtClean="0">
                <a:ln>
                  <a:noFill/>
                </a:ln>
                <a:solidFill>
                  <a:srgbClr val="FF0000"/>
                </a:solidFill>
                <a:effectLst/>
                <a:latin typeface="Courier" pitchFamily="49" charset="0"/>
              </a:rPr>
              <a:t> or </a:t>
            </a:r>
            <a:r>
              <a:rPr kumimoji="0" lang="it-IT" sz="1200" b="0" i="0" u="none" strike="noStrike" cap="none" normalizeH="0" baseline="0" dirty="0" err="1" smtClean="0">
                <a:ln>
                  <a:noFill/>
                </a:ln>
                <a:solidFill>
                  <a:srgbClr val="FF0000"/>
                </a:solidFill>
                <a:effectLst/>
                <a:latin typeface="Courier" pitchFamily="49" charset="0"/>
              </a:rPr>
              <a:t>Other</a:t>
            </a:r>
            <a:r>
              <a:rPr kumimoji="0" lang="it-IT" sz="1200" b="0" i="0" u="none" strike="noStrike" cap="none" normalizeH="0" baseline="0" dirty="0" smtClean="0">
                <a:ln>
                  <a:noFill/>
                </a:ln>
                <a:solidFill>
                  <a:srgbClr val="FF0000"/>
                </a:solidFill>
                <a:effectLst/>
                <a:latin typeface="Courier" pitchFamily="49" charset="0"/>
              </a:rPr>
              <a:t> SNEW Client</a:t>
            </a:r>
            <a:endParaRPr kumimoji="0" lang="fr-FR" sz="1200" b="0" i="0" u="none" strike="noStrike" cap="none" normalizeH="0" baseline="0" dirty="0" smtClean="0">
              <a:ln>
                <a:noFill/>
              </a:ln>
              <a:solidFill>
                <a:srgbClr val="FF0000"/>
              </a:solidFill>
              <a:effectLst/>
              <a:latin typeface="Courier" pitchFamily="49"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SNEW </a:t>
            </a:r>
            <a:r>
              <a:rPr lang="it-IT" dirty="0" err="1" smtClean="0"/>
              <a:t>Architecture</a:t>
            </a:r>
            <a:r>
              <a:rPr lang="it-IT" dirty="0" smtClean="0"/>
              <a:t> </a:t>
            </a:r>
            <a:r>
              <a:rPr lang="it-IT" dirty="0" err="1" smtClean="0"/>
              <a:t>revision</a:t>
            </a:r>
            <a:r>
              <a:rPr lang="it-IT" dirty="0" smtClean="0"/>
              <a:t> alternative: </a:t>
            </a:r>
            <a:r>
              <a:rPr lang="it-IT" dirty="0" err="1" smtClean="0"/>
              <a:t>new</a:t>
            </a:r>
            <a:r>
              <a:rPr lang="it-IT" dirty="0" smtClean="0"/>
              <a:t> SNeW-6 interface</a:t>
            </a:r>
            <a:endParaRPr lang="fr-FR" dirty="0"/>
          </a:p>
        </p:txBody>
      </p:sp>
      <p:sp>
        <p:nvSpPr>
          <p:cNvPr id="23554"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23553" name="Object 1"/>
          <p:cNvGraphicFramePr>
            <a:graphicFrameLocks noChangeAspect="1"/>
          </p:cNvGraphicFramePr>
          <p:nvPr/>
        </p:nvGraphicFramePr>
        <p:xfrm>
          <a:off x="1995487" y="1149350"/>
          <a:ext cx="7200900" cy="4114800"/>
        </p:xfrm>
        <a:graphic>
          <a:graphicData uri="http://schemas.openxmlformats.org/presentationml/2006/ole">
            <p:oleObj spid="_x0000_s23553" r:id="rId3" imgW="7246774" imgH="4186739" progId="">
              <p:embed/>
            </p:oleObj>
          </a:graphicData>
        </a:graphic>
      </p:graphicFrame>
      <p:cxnSp>
        <p:nvCxnSpPr>
          <p:cNvPr id="6" name="Connettore 2 5"/>
          <p:cNvCxnSpPr/>
          <p:nvPr/>
        </p:nvCxnSpPr>
        <p:spPr bwMode="auto">
          <a:xfrm>
            <a:off x="1862137" y="2978150"/>
            <a:ext cx="53340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7" name="Rettangolo 6"/>
          <p:cNvSpPr/>
          <p:nvPr/>
        </p:nvSpPr>
        <p:spPr bwMode="auto">
          <a:xfrm>
            <a:off x="795337" y="2597150"/>
            <a:ext cx="990600" cy="762000"/>
          </a:xfrm>
          <a:prstGeom prst="rect">
            <a:avLst/>
          </a:prstGeom>
          <a:noFill/>
          <a:ln w="9525" cap="flat" cmpd="sng" algn="ctr">
            <a:solidFill>
              <a:srgbClr val="FF0000"/>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it-IT" sz="1200" b="0" i="0" u="none" strike="noStrike" cap="none" normalizeH="0" baseline="0" dirty="0" smtClean="0">
              <a:ln>
                <a:noFill/>
              </a:ln>
              <a:solidFill>
                <a:srgbClr val="FF0000"/>
              </a:solidFill>
              <a:effectLst/>
              <a:latin typeface="Courier" pitchFamily="49"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it-IT" sz="1200" b="0" i="0" u="none" strike="noStrike" cap="none" normalizeH="0" baseline="0" dirty="0" err="1" smtClean="0">
                <a:ln>
                  <a:noFill/>
                </a:ln>
                <a:solidFill>
                  <a:srgbClr val="FF0000"/>
                </a:solidFill>
                <a:effectLst/>
                <a:latin typeface="Courier" pitchFamily="49" charset="0"/>
              </a:rPr>
              <a:t>Other</a:t>
            </a:r>
            <a:r>
              <a:rPr kumimoji="0" lang="it-IT" sz="1200" b="0" i="0" u="none" strike="noStrike" cap="none" normalizeH="0" baseline="0" dirty="0" smtClean="0">
                <a:ln>
                  <a:noFill/>
                </a:ln>
                <a:solidFill>
                  <a:srgbClr val="FF0000"/>
                </a:solidFill>
                <a:effectLst/>
                <a:latin typeface="Courier" pitchFamily="49" charset="0"/>
              </a:rPr>
              <a:t> SNEW Client</a:t>
            </a:r>
            <a:endParaRPr kumimoji="0" lang="fr-FR" sz="1200" b="0" i="0" u="none" strike="noStrike" cap="none" normalizeH="0" baseline="0" dirty="0" smtClean="0">
              <a:ln>
                <a:noFill/>
              </a:ln>
              <a:solidFill>
                <a:srgbClr val="FF0000"/>
              </a:solidFill>
              <a:effectLst/>
              <a:latin typeface="Courier" pitchFamily="49" charset="0"/>
            </a:endParaRPr>
          </a:p>
        </p:txBody>
      </p:sp>
      <p:sp>
        <p:nvSpPr>
          <p:cNvPr id="9" name="CasellaDiTesto 8"/>
          <p:cNvSpPr txBox="1"/>
          <p:nvPr/>
        </p:nvSpPr>
        <p:spPr>
          <a:xfrm>
            <a:off x="1709737" y="2978150"/>
            <a:ext cx="694421" cy="261610"/>
          </a:xfrm>
          <a:prstGeom prst="rect">
            <a:avLst/>
          </a:prstGeom>
          <a:noFill/>
        </p:spPr>
        <p:txBody>
          <a:bodyPr wrap="none" rtlCol="0">
            <a:spAutoFit/>
          </a:bodyPr>
          <a:lstStyle/>
          <a:p>
            <a:r>
              <a:rPr lang="it-IT" sz="1100" dirty="0" smtClean="0">
                <a:solidFill>
                  <a:srgbClr val="FF0000"/>
                </a:solidFill>
                <a:latin typeface="Courier" pitchFamily="49" charset="0"/>
              </a:rPr>
              <a:t>SNEW-6</a:t>
            </a:r>
            <a:endParaRPr lang="fr-FR" sz="1100" dirty="0">
              <a:solidFill>
                <a:srgbClr val="FF0000"/>
              </a:solidFill>
              <a:latin typeface="Courier" pitchFamily="49"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Proposed</a:t>
            </a:r>
            <a:r>
              <a:rPr lang="it-IT" dirty="0" smtClean="0"/>
              <a:t> </a:t>
            </a:r>
            <a:r>
              <a:rPr lang="it-IT" smtClean="0"/>
              <a:t>recommendations</a:t>
            </a:r>
            <a:endParaRPr lang="fr-FR" dirty="0"/>
          </a:p>
        </p:txBody>
      </p:sp>
      <p:sp>
        <p:nvSpPr>
          <p:cNvPr id="5" name="Segnaposto contenuto 4"/>
          <p:cNvSpPr>
            <a:spLocks noGrp="1"/>
          </p:cNvSpPr>
          <p:nvPr>
            <p:ph idx="1"/>
          </p:nvPr>
        </p:nvSpPr>
        <p:spPr/>
        <p:txBody>
          <a:bodyPr/>
          <a:lstStyle/>
          <a:p>
            <a:r>
              <a:rPr lang="en-US" dirty="0" smtClean="0"/>
              <a:t>Formally consider SNEW-4 as the Web-based Device API exposing </a:t>
            </a:r>
            <a:r>
              <a:rPr lang="en-US" dirty="0" err="1" smtClean="0"/>
              <a:t>SNeW</a:t>
            </a:r>
            <a:r>
              <a:rPr lang="en-US" dirty="0" smtClean="0"/>
              <a:t> Client capabilities</a:t>
            </a:r>
          </a:p>
          <a:p>
            <a:r>
              <a:rPr lang="en-US" dirty="0" smtClean="0"/>
              <a:t>Formally create a separate SNEW-6 interface for Device-Device interactions</a:t>
            </a:r>
          </a:p>
          <a:p>
            <a:pPr lvl="1"/>
            <a:r>
              <a:rPr lang="en-US" dirty="0" smtClean="0"/>
              <a:t>SNEW-6 may reuse SNEW-4 </a:t>
            </a:r>
            <a:r>
              <a:rPr lang="en-US" dirty="0" smtClean="0"/>
              <a:t>interface </a:t>
            </a:r>
            <a:r>
              <a:rPr lang="en-US" dirty="0" smtClean="0"/>
              <a:t>with some profiling (e.g. proximity discovery, subset of functionalities, access control, etc)</a:t>
            </a:r>
          </a:p>
          <a:p>
            <a:pPr lvl="1"/>
            <a:r>
              <a:rPr lang="en-US" dirty="0" smtClean="0"/>
              <a:t>SNEW-6 may have different bindings based on device-device technologies (e.g. NFC, </a:t>
            </a:r>
            <a:r>
              <a:rPr lang="en-US" dirty="0" err="1" smtClean="0"/>
              <a:t>WiFi</a:t>
            </a:r>
            <a:r>
              <a:rPr lang="en-US" dirty="0" smtClean="0"/>
              <a:t>-Direct, LTE-Direct, etc)</a:t>
            </a:r>
          </a:p>
          <a:p>
            <a:r>
              <a:rPr lang="en-US" dirty="0" smtClean="0"/>
              <a:t>Revise current Device API requirements as web-based API with both local apps &amp; remote client access</a:t>
            </a:r>
          </a:p>
          <a:p>
            <a:pPr lvl="1"/>
            <a:r>
              <a:rPr lang="en-US" dirty="0" smtClean="0"/>
              <a:t>Specific NFC- and Proximity-based requirements are already expected in separate </a:t>
            </a:r>
            <a:r>
              <a:rPr lang="en-US" dirty="0" smtClean="0"/>
              <a:t>requirement sections</a:t>
            </a:r>
            <a:endParaRPr lang="en-US"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14164</TotalTime>
  <Pages>15</Pages>
  <Words>947</Words>
  <Application>Microsoft Office PowerPoint</Application>
  <PresentationFormat>Personalizzato</PresentationFormat>
  <Paragraphs>78</Paragraphs>
  <Slides>8</Slides>
  <Notes>2</Notes>
  <HiddenSlides>0</HiddenSlides>
  <MMClips>0</MMClips>
  <ScaleCrop>false</ScaleCrop>
  <HeadingPairs>
    <vt:vector size="6" baseType="variant">
      <vt:variant>
        <vt:lpstr>Tema</vt:lpstr>
      </vt:variant>
      <vt:variant>
        <vt:i4>1</vt:i4>
      </vt:variant>
      <vt:variant>
        <vt:lpstr>Server OLE incorporati</vt:lpstr>
      </vt:variant>
      <vt:variant>
        <vt:i4>0</vt:i4>
      </vt:variant>
      <vt:variant>
        <vt:lpstr>Titoli diapositive</vt:lpstr>
      </vt:variant>
      <vt:variant>
        <vt:i4>8</vt:i4>
      </vt:variant>
    </vt:vector>
  </HeadingPairs>
  <TitlesOfParts>
    <vt:vector size="9" baseType="lpstr">
      <vt:lpstr>OMA Template</vt:lpstr>
      <vt:lpstr>OMA-CD-MobSocNet-2013-0043-INP_SNEW_Web_based_Device_API  SNEW Web-based Device API</vt:lpstr>
      <vt:lpstr>About SNEW Device API</vt:lpstr>
      <vt:lpstr>About this contribution</vt:lpstr>
      <vt:lpstr>SNeW Device API requirements (1/2)</vt:lpstr>
      <vt:lpstr>SNeW Device API requirements (2/2)</vt:lpstr>
      <vt:lpstr>SNEW Architecture revision alternative: SNeW-4 interface reuse</vt:lpstr>
      <vt:lpstr>SNEW Architecture revision alternative: new SNeW-6 interface</vt:lpstr>
      <vt:lpstr>Proposed 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Telecom Italia</cp:lastModifiedBy>
  <cp:revision>508</cp:revision>
  <cp:lastPrinted>1999-04-27T06:51:51Z</cp:lastPrinted>
  <dcterms:created xsi:type="dcterms:W3CDTF">2002-03-19T14:05:12Z</dcterms:created>
  <dcterms:modified xsi:type="dcterms:W3CDTF">2013-06-05T16:54:30Z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