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
  </p:notesMasterIdLst>
  <p:handoutMasterIdLst>
    <p:handoutMasterId r:id="rId6"/>
  </p:handoutMasterIdLst>
  <p:sldIdLst>
    <p:sldId id="293" r:id="rId2"/>
    <p:sldId id="340" r:id="rId3"/>
    <p:sldId id="345" r:id="rId4"/>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7752" autoAdjust="0"/>
  </p:normalViewPr>
  <p:slideViewPr>
    <p:cSldViewPr>
      <p:cViewPr>
        <p:scale>
          <a:sx n="100" d="100"/>
          <a:sy n="100" d="100"/>
        </p:scale>
        <p:origin x="-636" y="3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7369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57801420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dirty="0"/>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3538537" y="6635750"/>
            <a:ext cx="5334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pt-PT" altLang="ko-KR" sz="1200" dirty="0" smtClean="0"/>
              <a:t>OMA-CD-MobSocNet-2013-0060-INP_P2P_Overview</a:t>
            </a:r>
            <a:r>
              <a:rPr lang="pt-PT" altLang="ko-KR" sz="1200" baseline="0" dirty="0" smtClean="0"/>
              <a:t>_in_SNEW</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158750"/>
            <a:ext cx="7996237" cy="1301750"/>
          </a:xfrm>
        </p:spPr>
        <p:txBody>
          <a:bodyPr anchor="t"/>
          <a:lstStyle/>
          <a:p>
            <a:r>
              <a:rPr lang="pt-PT" sz="1600" dirty="0" smtClean="0"/>
              <a:t>OMA-CD-MobSocNet-2013-00xx-INP_P2P_in_SNEW</a:t>
            </a:r>
            <a:r>
              <a:rPr lang="en-US" sz="1600" dirty="0" smtClean="0"/>
              <a:t/>
            </a:r>
            <a:br>
              <a:rPr lang="en-US" sz="1600" dirty="0" smtClean="0"/>
            </a:br>
            <a:r>
              <a:rPr lang="en-US" sz="3600" dirty="0" smtClean="0"/>
              <a:t>Social Network Web 1.1</a:t>
            </a:r>
            <a:br>
              <a:rPr lang="en-US" sz="3600" dirty="0" smtClean="0"/>
            </a:br>
            <a:r>
              <a:rPr lang="en-US" sz="3600" dirty="0" smtClean="0"/>
              <a:t>P2P in SNEW</a:t>
            </a:r>
            <a:endParaRPr lang="en-US" sz="2800" dirty="0" smtClean="0"/>
          </a:p>
        </p:txBody>
      </p:sp>
      <p:sp>
        <p:nvSpPr>
          <p:cNvPr id="15363" name="Text Box 29"/>
          <p:cNvSpPr txBox="1">
            <a:spLocks noChangeArrowheads="1"/>
          </p:cNvSpPr>
          <p:nvPr/>
        </p:nvSpPr>
        <p:spPr bwMode="auto">
          <a:xfrm>
            <a:off x="2743200" y="2520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520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68275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SNEW</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23 Sep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a:t>
            </a:r>
            <a:r>
              <a:rPr lang="en-US" altLang="zh-CN" b="1" dirty="0" smtClean="0">
                <a:latin typeface="Tahoma" pitchFamily="34" charset="0"/>
                <a:ea typeface="宋体"/>
                <a:cs typeface="宋体"/>
              </a:rPr>
              <a:t>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Contact</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 </a:t>
            </a:r>
            <a:r>
              <a:rPr lang="en-US" altLang="zh-CN" b="1" dirty="0" err="1">
                <a:latin typeface="Tahoma" pitchFamily="34" charset="0"/>
                <a:ea typeface="宋体"/>
                <a:cs typeface="宋体"/>
              </a:rPr>
              <a:t>Kookrae</a:t>
            </a:r>
            <a:r>
              <a:rPr lang="en-US" altLang="zh-CN" b="1" dirty="0">
                <a:latin typeface="Tahoma" pitchFamily="34" charset="0"/>
                <a:ea typeface="宋体"/>
                <a:cs typeface="宋体"/>
              </a:rPr>
              <a:t> Cho, DGIST, kookrae@dgist.ac.kr </a:t>
            </a:r>
            <a:r>
              <a:rPr lang="en-US" altLang="zh-CN" b="1" dirty="0" smtClean="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Jong-Wuk </a:t>
            </a:r>
            <a:r>
              <a:rPr lang="en-US" altLang="zh-CN" b="1" dirty="0">
                <a:latin typeface="Tahoma" pitchFamily="34" charset="0"/>
                <a:ea typeface="宋体"/>
                <a:cs typeface="宋体"/>
              </a:rPr>
              <a:t>Son, DGIST, </a:t>
            </a:r>
            <a:r>
              <a:rPr lang="en-US" altLang="zh-CN" b="1" dirty="0" smtClean="0">
                <a:latin typeface="Tahoma" pitchFamily="34" charset="0"/>
                <a:ea typeface="宋体"/>
                <a:cs typeface="宋体"/>
              </a:rPr>
              <a:t>jwson@dgist.ac.kr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a:t>
            </a:r>
            <a:r>
              <a:rPr lang="en-US" altLang="zh-CN" b="1" dirty="0" err="1" smtClean="0">
                <a:latin typeface="Tahoma" pitchFamily="34" charset="0"/>
                <a:ea typeface="宋体"/>
                <a:cs typeface="宋体"/>
              </a:rPr>
              <a:t>Duk</a:t>
            </a:r>
            <a:r>
              <a:rPr lang="en-US" altLang="zh-CN" b="1" dirty="0" smtClean="0">
                <a:latin typeface="Tahoma" pitchFamily="34" charset="0"/>
                <a:ea typeface="宋体"/>
                <a:cs typeface="宋体"/>
              </a:rPr>
              <a:t> </a:t>
            </a:r>
            <a:r>
              <a:rPr lang="en-US" altLang="zh-CN" b="1" dirty="0" err="1" smtClean="0">
                <a:latin typeface="Tahoma" pitchFamily="34" charset="0"/>
                <a:ea typeface="宋体"/>
                <a:cs typeface="宋体"/>
              </a:rPr>
              <a:t>ki</a:t>
            </a:r>
            <a:r>
              <a:rPr lang="en-US" altLang="zh-CN" b="1" dirty="0" smtClean="0">
                <a:latin typeface="Tahoma" pitchFamily="34" charset="0"/>
                <a:ea typeface="宋体"/>
                <a:cs typeface="宋体"/>
              </a:rPr>
              <a:t> Hong, KWISA, kwisa@kwisa.org</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Source</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DGIST, KWISA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P2P in SNEW</a:t>
            </a:r>
          </a:p>
        </p:txBody>
      </p:sp>
      <p:sp>
        <p:nvSpPr>
          <p:cNvPr id="17410" name="Rectangle 7"/>
          <p:cNvSpPr>
            <a:spLocks noGrp="1" noChangeArrowheads="1"/>
          </p:cNvSpPr>
          <p:nvPr>
            <p:ph type="body" idx="1"/>
          </p:nvPr>
        </p:nvSpPr>
        <p:spPr>
          <a:xfrm>
            <a:off x="292100" y="1225550"/>
            <a:ext cx="8885237" cy="5181600"/>
          </a:xfrm>
        </p:spPr>
        <p:txBody>
          <a:bodyPr>
            <a:normAutofit fontScale="92500" lnSpcReduction="10000"/>
          </a:bodyPr>
          <a:lstStyle/>
          <a:p>
            <a:r>
              <a:rPr lang="en-GB" sz="2000" dirty="0" smtClean="0"/>
              <a:t>Group requirements related to p2p</a:t>
            </a:r>
            <a:endParaRPr lang="en-US" sz="1800" dirty="0" smtClean="0"/>
          </a:p>
          <a:p>
            <a:pPr lvl="1"/>
            <a:endParaRPr lang="en-US" sz="1800" dirty="0"/>
          </a:p>
          <a:p>
            <a:pPr lvl="1"/>
            <a:endParaRPr lang="en-US" sz="1800" dirty="0" smtClean="0"/>
          </a:p>
          <a:p>
            <a:pPr lvl="1"/>
            <a:endParaRPr lang="en-US" sz="1800" dirty="0"/>
          </a:p>
          <a:p>
            <a:pPr lvl="1"/>
            <a:endParaRPr lang="en-US" sz="1800" dirty="0" smtClean="0"/>
          </a:p>
          <a:p>
            <a:pPr lvl="1"/>
            <a:endParaRPr lang="en-US" sz="1800" dirty="0"/>
          </a:p>
          <a:p>
            <a:pPr lvl="1"/>
            <a:endParaRPr lang="en-US" sz="1800" dirty="0" smtClean="0"/>
          </a:p>
          <a:p>
            <a:pPr lvl="1"/>
            <a:endParaRPr lang="en-US" sz="1800" dirty="0"/>
          </a:p>
          <a:p>
            <a:pPr lvl="1"/>
            <a:endParaRPr lang="en-US" sz="1800" dirty="0" smtClean="0"/>
          </a:p>
          <a:p>
            <a:pPr lvl="1"/>
            <a:endParaRPr lang="en-US" sz="1800" dirty="0" smtClean="0"/>
          </a:p>
          <a:p>
            <a:pPr lvl="1"/>
            <a:endParaRPr lang="en-US" sz="1800" dirty="0" smtClean="0"/>
          </a:p>
          <a:p>
            <a:r>
              <a:rPr lang="en-GB" sz="2000" dirty="0" smtClean="0"/>
              <a:t>Functionalities in p2p</a:t>
            </a:r>
          </a:p>
          <a:p>
            <a:pPr lvl="1"/>
            <a:r>
              <a:rPr lang="en-GB" sz="1800" dirty="0" smtClean="0">
                <a:ea typeface="Times New Roman" pitchFamily="18" charset="0"/>
                <a:cs typeface="Arial" charset="0"/>
              </a:rPr>
              <a:t>P2P-based social group - creation, termination, invitation(join), leaving.</a:t>
            </a:r>
          </a:p>
          <a:p>
            <a:pPr lvl="1"/>
            <a:r>
              <a:rPr lang="en-GB" sz="1800" dirty="0" smtClean="0">
                <a:ea typeface="Times New Roman" pitchFamily="18" charset="0"/>
                <a:cs typeface="Arial" charset="0"/>
              </a:rPr>
              <a:t>Social activities/reaction in p2p</a:t>
            </a:r>
          </a:p>
          <a:p>
            <a:pPr lvl="1"/>
            <a:r>
              <a:rPr lang="en-GB" sz="1800" dirty="0" smtClean="0">
                <a:ea typeface="Times New Roman" pitchFamily="18" charset="0"/>
                <a:cs typeface="Arial" charset="0"/>
              </a:rPr>
              <a:t>Group registration/update</a:t>
            </a:r>
          </a:p>
          <a:p>
            <a:pPr lvl="1"/>
            <a:r>
              <a:rPr lang="en-GB" sz="1800" dirty="0" smtClean="0">
                <a:ea typeface="Times New Roman" pitchFamily="18" charset="0"/>
                <a:cs typeface="Arial" charset="0"/>
              </a:rPr>
              <a:t>Synchronization with SN server</a:t>
            </a:r>
          </a:p>
          <a:p>
            <a:pPr lvl="1"/>
            <a:r>
              <a:rPr lang="en-GB" sz="1800" dirty="0" smtClean="0">
                <a:ea typeface="Times New Roman" pitchFamily="18" charset="0"/>
                <a:cs typeface="Arial" charset="0"/>
              </a:rPr>
              <a:t>Authentication</a:t>
            </a:r>
          </a:p>
        </p:txBody>
      </p:sp>
      <p:graphicFrame>
        <p:nvGraphicFramePr>
          <p:cNvPr id="3" name="표 2"/>
          <p:cNvGraphicFramePr>
            <a:graphicFrameLocks noGrp="1"/>
          </p:cNvGraphicFramePr>
          <p:nvPr>
            <p:extLst>
              <p:ext uri="{D42A27DB-BD31-4B8C-83A1-F6EECF244321}">
                <p14:modId xmlns:p14="http://schemas.microsoft.com/office/powerpoint/2010/main" val="4233766466"/>
              </p:ext>
            </p:extLst>
          </p:nvPr>
        </p:nvGraphicFramePr>
        <p:xfrm>
          <a:off x="566737" y="1682750"/>
          <a:ext cx="8077199" cy="2819400"/>
        </p:xfrm>
        <a:graphic>
          <a:graphicData uri="http://schemas.openxmlformats.org/drawingml/2006/table">
            <a:tbl>
              <a:tblPr>
                <a:tableStyleId>{5C22544A-7EE6-4342-B048-85BDC9FD1C3A}</a:tableStyleId>
              </a:tblPr>
              <a:tblGrid>
                <a:gridCol w="1293996"/>
                <a:gridCol w="5827093"/>
                <a:gridCol w="956110"/>
              </a:tblGrid>
              <a:tr h="1219200">
                <a:tc>
                  <a:txBody>
                    <a:bodyPr/>
                    <a:lstStyle/>
                    <a:p>
                      <a:pPr>
                        <a:spcBef>
                          <a:spcPts val="100"/>
                        </a:spcBef>
                        <a:spcAft>
                          <a:spcPts val="100"/>
                        </a:spcAft>
                      </a:pPr>
                      <a:r>
                        <a:rPr lang="en-GB" sz="1500" dirty="0">
                          <a:effectLst/>
                        </a:rPr>
                        <a:t>SNeW-GRR-016</a:t>
                      </a:r>
                      <a:endParaRPr lang="ko-KR" sz="1500" dirty="0">
                        <a:effectLst/>
                        <a:latin typeface="Times New Roman"/>
                        <a:ea typeface="SimSun"/>
                      </a:endParaRPr>
                    </a:p>
                  </a:txBody>
                  <a:tcPr marL="68580" marR="68580" marT="0" marB="0"/>
                </a:tc>
                <a:tc>
                  <a:txBody>
                    <a:bodyPr/>
                    <a:lstStyle/>
                    <a:p>
                      <a:pPr>
                        <a:spcBef>
                          <a:spcPts val="300"/>
                        </a:spcBef>
                        <a:spcAft>
                          <a:spcPts val="300"/>
                        </a:spcAft>
                      </a:pPr>
                      <a:r>
                        <a:rPr lang="en-GB" sz="1500" dirty="0">
                          <a:effectLst/>
                        </a:rPr>
                        <a:t>The </a:t>
                      </a:r>
                      <a:r>
                        <a:rPr lang="en-GB" sz="1500" dirty="0" err="1">
                          <a:effectLst/>
                        </a:rPr>
                        <a:t>SNeW</a:t>
                      </a:r>
                      <a:r>
                        <a:rPr lang="en-GB" sz="1500" dirty="0">
                          <a:effectLst/>
                        </a:rPr>
                        <a:t> Enabler SHALL support proximity-based group service (e.g. group creation, group activities/reactions, etc.) directly connecting users with P2P communication interface (e.g. Wi-Fi Direct, LTE D2D, </a:t>
                      </a:r>
                      <a:r>
                        <a:rPr lang="en-GB" sz="1500" dirty="0" err="1">
                          <a:effectLst/>
                        </a:rPr>
                        <a:t>etc</a:t>
                      </a:r>
                      <a:r>
                        <a:rPr lang="en-GB" sz="1500" dirty="0">
                          <a:effectLst/>
                        </a:rPr>
                        <a:t>).</a:t>
                      </a:r>
                      <a:endParaRPr lang="ko-KR" sz="1500" dirty="0">
                        <a:effectLst/>
                      </a:endParaRPr>
                    </a:p>
                    <a:p>
                      <a:pPr>
                        <a:spcBef>
                          <a:spcPts val="100"/>
                        </a:spcBef>
                        <a:spcAft>
                          <a:spcPts val="100"/>
                        </a:spcAft>
                      </a:pPr>
                      <a:r>
                        <a:rPr lang="en-GB" sz="1500" dirty="0">
                          <a:effectLst/>
                        </a:rPr>
                        <a:t>Informative Note: The proximity-based group service with peer-to-peer(P2P) communication interface is called "P2P group service"</a:t>
                      </a:r>
                      <a:endParaRPr lang="ko-KR" sz="1500" dirty="0">
                        <a:effectLst/>
                        <a:latin typeface="Times New Roman"/>
                        <a:ea typeface="SimSun"/>
                      </a:endParaRPr>
                    </a:p>
                  </a:txBody>
                  <a:tcPr marL="68580" marR="68580" marT="0" marB="0"/>
                </a:tc>
                <a:tc>
                  <a:txBody>
                    <a:bodyPr/>
                    <a:lstStyle/>
                    <a:p>
                      <a:pPr>
                        <a:spcBef>
                          <a:spcPts val="100"/>
                        </a:spcBef>
                        <a:spcAft>
                          <a:spcPts val="100"/>
                        </a:spcAft>
                      </a:pPr>
                      <a:r>
                        <a:rPr lang="en-GB" sz="1500">
                          <a:effectLst/>
                        </a:rPr>
                        <a:t>1.1</a:t>
                      </a:r>
                      <a:endParaRPr lang="ko-KR" sz="1500">
                        <a:effectLst/>
                        <a:latin typeface="Times New Roman"/>
                        <a:ea typeface="SimSun"/>
                      </a:endParaRPr>
                    </a:p>
                  </a:txBody>
                  <a:tcPr marL="68580" marR="68580" marT="0" marB="0"/>
                </a:tc>
              </a:tr>
              <a:tr h="914400">
                <a:tc>
                  <a:txBody>
                    <a:bodyPr/>
                    <a:lstStyle/>
                    <a:p>
                      <a:pPr>
                        <a:spcBef>
                          <a:spcPts val="100"/>
                        </a:spcBef>
                        <a:spcAft>
                          <a:spcPts val="100"/>
                        </a:spcAft>
                      </a:pPr>
                      <a:r>
                        <a:rPr lang="en-GB" sz="1500">
                          <a:effectLst/>
                        </a:rPr>
                        <a:t>SNeW-GRR-017</a:t>
                      </a:r>
                      <a:endParaRPr lang="ko-KR" sz="1500">
                        <a:effectLst/>
                        <a:latin typeface="Times New Roman"/>
                        <a:ea typeface="SimSun"/>
                      </a:endParaRPr>
                    </a:p>
                  </a:txBody>
                  <a:tcPr marL="68580" marR="68580" marT="0" marB="0"/>
                </a:tc>
                <a:tc>
                  <a:txBody>
                    <a:bodyPr/>
                    <a:lstStyle/>
                    <a:p>
                      <a:pPr>
                        <a:spcBef>
                          <a:spcPts val="100"/>
                        </a:spcBef>
                        <a:spcAft>
                          <a:spcPts val="100"/>
                        </a:spcAft>
                      </a:pPr>
                      <a:r>
                        <a:rPr lang="en-GB" sz="1500" dirty="0">
                          <a:effectLst/>
                        </a:rPr>
                        <a:t>The </a:t>
                      </a:r>
                      <a:r>
                        <a:rPr lang="en-GB" sz="1500" dirty="0" err="1">
                          <a:effectLst/>
                        </a:rPr>
                        <a:t>SNeW</a:t>
                      </a:r>
                      <a:r>
                        <a:rPr lang="en-GB" sz="1500" dirty="0">
                          <a:effectLst/>
                        </a:rPr>
                        <a:t> Enabler SHALL support P2P group information synchronization with OMA Compliant SN (e.g. reporting group information after group creation or posting data exchanged between members after group termination on his/her SN), subject to the service provide policies and/or P2P group administrator preferences.</a:t>
                      </a:r>
                      <a:endParaRPr lang="ko-KR" sz="1500" dirty="0">
                        <a:effectLst/>
                        <a:latin typeface="Times New Roman"/>
                        <a:ea typeface="SimSun"/>
                      </a:endParaRPr>
                    </a:p>
                  </a:txBody>
                  <a:tcPr marL="68580" marR="68580" marT="0" marB="0"/>
                </a:tc>
                <a:tc>
                  <a:txBody>
                    <a:bodyPr/>
                    <a:lstStyle/>
                    <a:p>
                      <a:pPr>
                        <a:spcBef>
                          <a:spcPts val="100"/>
                        </a:spcBef>
                        <a:spcAft>
                          <a:spcPts val="100"/>
                        </a:spcAft>
                      </a:pPr>
                      <a:r>
                        <a:rPr lang="en-GB" sz="1500" dirty="0">
                          <a:effectLst/>
                        </a:rPr>
                        <a:t>1.1</a:t>
                      </a:r>
                      <a:endParaRPr lang="ko-KR" sz="1500" dirty="0">
                        <a:effectLst/>
                        <a:latin typeface="Times New Roman"/>
                        <a:ea typeface="SimSun"/>
                      </a:endParaRPr>
                    </a:p>
                  </a:txBody>
                  <a:tcPr marL="68580" marR="68580" marT="0" marB="0"/>
                </a:tc>
              </a:tr>
              <a:tr h="457200">
                <a:tc>
                  <a:txBody>
                    <a:bodyPr/>
                    <a:lstStyle/>
                    <a:p>
                      <a:pPr>
                        <a:spcBef>
                          <a:spcPts val="100"/>
                        </a:spcBef>
                        <a:spcAft>
                          <a:spcPts val="100"/>
                        </a:spcAft>
                      </a:pPr>
                      <a:r>
                        <a:rPr lang="en-GB" sz="1500">
                          <a:effectLst/>
                        </a:rPr>
                        <a:t>SNeW-GRR-018</a:t>
                      </a:r>
                      <a:endParaRPr lang="ko-KR" sz="1500">
                        <a:effectLst/>
                        <a:latin typeface="Times New Roman"/>
                        <a:ea typeface="SimSun"/>
                      </a:endParaRPr>
                    </a:p>
                  </a:txBody>
                  <a:tcPr marL="68580" marR="68580" marT="0" marB="0"/>
                </a:tc>
                <a:tc>
                  <a:txBody>
                    <a:bodyPr/>
                    <a:lstStyle/>
                    <a:p>
                      <a:pPr>
                        <a:spcBef>
                          <a:spcPts val="100"/>
                        </a:spcBef>
                        <a:spcAft>
                          <a:spcPts val="100"/>
                        </a:spcAft>
                      </a:pPr>
                      <a:r>
                        <a:rPr lang="en-GB" sz="1500">
                          <a:effectLst/>
                        </a:rPr>
                        <a:t>The SNeW Enabler SHALL support authentication mechanism to authenticate the P2P group members.</a:t>
                      </a:r>
                      <a:endParaRPr lang="ko-KR" sz="1500">
                        <a:effectLst/>
                        <a:latin typeface="Times New Roman"/>
                        <a:ea typeface="SimSun"/>
                      </a:endParaRPr>
                    </a:p>
                  </a:txBody>
                  <a:tcPr marL="68580" marR="68580" marT="0" marB="0"/>
                </a:tc>
                <a:tc>
                  <a:txBody>
                    <a:bodyPr/>
                    <a:lstStyle/>
                    <a:p>
                      <a:pPr>
                        <a:spcBef>
                          <a:spcPts val="100"/>
                        </a:spcBef>
                        <a:spcAft>
                          <a:spcPts val="100"/>
                        </a:spcAft>
                      </a:pPr>
                      <a:r>
                        <a:rPr lang="en-GB" sz="1500" dirty="0">
                          <a:effectLst/>
                        </a:rPr>
                        <a:t>1.1</a:t>
                      </a:r>
                      <a:endParaRPr lang="ko-KR" sz="1500" dirty="0">
                        <a:effectLst/>
                        <a:latin typeface="Times New Roman"/>
                        <a:ea typeface="SimSun"/>
                      </a:endParaRPr>
                    </a:p>
                  </a:txBody>
                  <a:tcPr marL="68580" marR="68580" marT="0" marB="0"/>
                </a:tc>
              </a:tr>
            </a:tbl>
          </a:graphicData>
        </a:graphic>
      </p:graphicFrame>
    </p:spTree>
    <p:extLst>
      <p:ext uri="{BB962C8B-B14F-4D97-AF65-F5344CB8AC3E}">
        <p14:creationId xmlns:p14="http://schemas.microsoft.com/office/powerpoint/2010/main" val="4089906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6"/>
          <p:cNvSpPr>
            <a:spLocks noGrp="1" noChangeArrowheads="1"/>
          </p:cNvSpPr>
          <p:nvPr>
            <p:ph type="title"/>
          </p:nvPr>
        </p:nvSpPr>
        <p:spPr>
          <a:xfrm>
            <a:off x="306388" y="233363"/>
            <a:ext cx="8748712" cy="703262"/>
          </a:xfrm>
        </p:spPr>
        <p:txBody>
          <a:bodyPr/>
          <a:lstStyle/>
          <a:p>
            <a:r>
              <a:rPr lang="en-GB" dirty="0"/>
              <a:t>F</a:t>
            </a:r>
            <a:r>
              <a:rPr lang="en-GB" dirty="0" smtClean="0"/>
              <a:t>lows</a:t>
            </a:r>
          </a:p>
        </p:txBody>
      </p:sp>
      <p:sp>
        <p:nvSpPr>
          <p:cNvPr id="55" name="Rectangle 7"/>
          <p:cNvSpPr txBox="1">
            <a:spLocks noChangeArrowheads="1"/>
          </p:cNvSpPr>
          <p:nvPr/>
        </p:nvSpPr>
        <p:spPr bwMode="auto">
          <a:xfrm>
            <a:off x="4452937" y="1225550"/>
            <a:ext cx="4724400" cy="5181600"/>
          </a:xfrm>
          <a:prstGeom prst="rect">
            <a:avLst/>
          </a:prstGeom>
          <a:noFill/>
          <a:ln w="12700">
            <a:noFill/>
            <a:miter lim="800000"/>
            <a:headEnd/>
            <a:tailEnd/>
          </a:ln>
        </p:spPr>
        <p:txBody>
          <a:bodyPr vert="horz" wrap="square" lIns="90483" tIns="44447" rIns="90483" bIns="44447" numCol="1" anchor="t" anchorCtr="0" compatLnSpc="1">
            <a:prstTxWarp prst="textNoShape">
              <a:avLst/>
            </a:prstTxWarp>
            <a:normAutofit fontScale="92500" lnSpcReduction="10000"/>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0">
              <a:buNone/>
            </a:pPr>
            <a:r>
              <a:rPr lang="en-GB" sz="1800" kern="0" dirty="0" smtClean="0"/>
              <a:t>Interfaces</a:t>
            </a:r>
          </a:p>
          <a:p>
            <a:pPr marL="0" indent="0">
              <a:buNone/>
            </a:pPr>
            <a:r>
              <a:rPr lang="en-GB" sz="1800" kern="0" dirty="0" smtClean="0"/>
              <a:t>1) Group ID request : SNEW-1</a:t>
            </a:r>
            <a:r>
              <a:rPr lang="en-US" sz="1800" kern="0" dirty="0" smtClean="0"/>
              <a:t> </a:t>
            </a:r>
          </a:p>
          <a:p>
            <a:pPr marL="0" indent="0">
              <a:buNone/>
            </a:pPr>
            <a:r>
              <a:rPr lang="en-US" sz="1800" kern="0" dirty="0" smtClean="0"/>
              <a:t>4) User/Group profile exchange : SNEW-6</a:t>
            </a:r>
          </a:p>
          <a:p>
            <a:pPr marL="0" indent="0">
              <a:buNone/>
            </a:pPr>
            <a:r>
              <a:rPr lang="en-US" sz="1800" kern="0" dirty="0"/>
              <a:t> </a:t>
            </a:r>
            <a:r>
              <a:rPr lang="en-US" sz="1800" kern="0" dirty="0" smtClean="0"/>
              <a:t>  - OS-Social API Server 2.1.1(People-Get)</a:t>
            </a:r>
          </a:p>
          <a:p>
            <a:pPr marL="0" indent="0">
              <a:buNone/>
            </a:pPr>
            <a:r>
              <a:rPr lang="en-US" sz="1800" kern="0" dirty="0" smtClean="0"/>
              <a:t>5) Group register/update : SNEW-1</a:t>
            </a:r>
          </a:p>
          <a:p>
            <a:pPr marL="0" indent="0">
              <a:buNone/>
            </a:pPr>
            <a:r>
              <a:rPr lang="en-US" sz="1800" kern="0" dirty="0" smtClean="0"/>
              <a:t>6) Group activities/reactions : SNEW-6</a:t>
            </a:r>
          </a:p>
          <a:p>
            <a:pPr marL="0" indent="0">
              <a:buNone/>
            </a:pPr>
            <a:r>
              <a:rPr lang="en-US" sz="1800" kern="0" dirty="0" smtClean="0"/>
              <a:t>   - OS-Social API 2.3.2 (Create an </a:t>
            </a:r>
            <a:r>
              <a:rPr lang="en-US" sz="1800" kern="0" dirty="0" err="1" smtClean="0"/>
              <a:t>ActivityEntry</a:t>
            </a:r>
            <a:r>
              <a:rPr lang="en-US" sz="1800" kern="0" dirty="0"/>
              <a:t>)</a:t>
            </a:r>
            <a:r>
              <a:rPr lang="en-US" sz="1800" kern="0" dirty="0" smtClean="0"/>
              <a:t> </a:t>
            </a:r>
          </a:p>
          <a:p>
            <a:pPr marL="0" indent="0">
              <a:buNone/>
            </a:pPr>
            <a:r>
              <a:rPr lang="en-US" sz="1800" kern="0" dirty="0" smtClean="0"/>
              <a:t>7) Leave group : SNEW-6</a:t>
            </a:r>
          </a:p>
          <a:p>
            <a:pPr marL="0" indent="0">
              <a:buNone/>
            </a:pPr>
            <a:r>
              <a:rPr lang="en-US" sz="1800" kern="0" dirty="0"/>
              <a:t> </a:t>
            </a:r>
            <a:r>
              <a:rPr lang="en-US" sz="1800" kern="0" dirty="0" smtClean="0"/>
              <a:t>  - OS-Social API 2.1.4 (Delete Person/Relationship)</a:t>
            </a:r>
          </a:p>
          <a:p>
            <a:pPr marL="0" indent="0">
              <a:buNone/>
            </a:pPr>
            <a:r>
              <a:rPr lang="en-US" sz="1800" kern="0" dirty="0" smtClean="0"/>
              <a:t>8) Terminate group : SNEW-6</a:t>
            </a:r>
          </a:p>
          <a:p>
            <a:pPr marL="0" indent="0">
              <a:buNone/>
            </a:pPr>
            <a:r>
              <a:rPr lang="en-US" sz="1800" kern="0" dirty="0"/>
              <a:t> </a:t>
            </a:r>
            <a:r>
              <a:rPr lang="en-US" sz="1800" kern="0" dirty="0" smtClean="0"/>
              <a:t>  - OS-Social API 2.2.4 (Delete a Group) </a:t>
            </a:r>
          </a:p>
          <a:p>
            <a:pPr marL="0" indent="0">
              <a:buNone/>
            </a:pPr>
            <a:r>
              <a:rPr lang="en-US" sz="1800" kern="0" dirty="0"/>
              <a:t> </a:t>
            </a:r>
            <a:r>
              <a:rPr lang="en-US" sz="1800" kern="0" dirty="0" smtClean="0"/>
              <a:t>  * Need to </a:t>
            </a:r>
            <a:r>
              <a:rPr lang="en-US" sz="1800" kern="0" smtClean="0"/>
              <a:t>be </a:t>
            </a:r>
            <a:r>
              <a:rPr lang="en-US" sz="1800" kern="0" smtClean="0"/>
              <a:t>modified</a:t>
            </a:r>
            <a:endParaRPr lang="en-US" sz="1800" kern="0" dirty="0" smtClean="0"/>
          </a:p>
          <a:p>
            <a:pPr marL="0" indent="0">
              <a:buNone/>
            </a:pPr>
            <a:r>
              <a:rPr lang="en-US" sz="1800" kern="0" dirty="0" smtClean="0"/>
              <a:t>10) Synchronization : SNEW-1</a:t>
            </a:r>
          </a:p>
          <a:p>
            <a:pPr marL="0" indent="0">
              <a:buNone/>
            </a:pPr>
            <a:endParaRPr lang="en-US" sz="1800" kern="0" dirty="0" smtClean="0"/>
          </a:p>
          <a:p>
            <a:pPr marL="0" indent="0">
              <a:buNone/>
            </a:pPr>
            <a:r>
              <a:rPr lang="en-US" sz="1800" kern="0" dirty="0" smtClean="0"/>
              <a:t>Functionalities</a:t>
            </a:r>
          </a:p>
          <a:p>
            <a:pPr marL="0" indent="0">
              <a:buNone/>
            </a:pPr>
            <a:r>
              <a:rPr lang="en-US" altLang="ko-KR" sz="1800" kern="0" dirty="0"/>
              <a:t>2) Service </a:t>
            </a:r>
            <a:r>
              <a:rPr lang="en-US" altLang="ko-KR" sz="1800" kern="0" dirty="0" smtClean="0"/>
              <a:t>Discovery</a:t>
            </a:r>
          </a:p>
          <a:p>
            <a:pPr marL="0" indent="0">
              <a:buNone/>
            </a:pPr>
            <a:r>
              <a:rPr lang="en-US" sz="1800" kern="0" dirty="0" smtClean="0"/>
              <a:t>9) SNEW Client stores group activities/reactions</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737" y="1149350"/>
            <a:ext cx="3632200"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88069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14088</TotalTime>
  <Pages>15</Pages>
  <Words>450</Words>
  <Application>Microsoft Office PowerPoint</Application>
  <PresentationFormat>사용자 지정</PresentationFormat>
  <Paragraphs>59</Paragraphs>
  <Slides>3</Slides>
  <Notes>3</Notes>
  <HiddenSlides>0</HiddenSlides>
  <MMClips>0</MMClips>
  <ScaleCrop>false</ScaleCrop>
  <HeadingPairs>
    <vt:vector size="4" baseType="variant">
      <vt:variant>
        <vt:lpstr>테마</vt:lpstr>
      </vt:variant>
      <vt:variant>
        <vt:i4>1</vt:i4>
      </vt:variant>
      <vt:variant>
        <vt:lpstr>슬라이드 제목</vt:lpstr>
      </vt:variant>
      <vt:variant>
        <vt:i4>3</vt:i4>
      </vt:variant>
    </vt:vector>
  </HeadingPairs>
  <TitlesOfParts>
    <vt:vector size="4" baseType="lpstr">
      <vt:lpstr>OMA Template</vt:lpstr>
      <vt:lpstr>OMA-CD-MobSocNet-2013-00xx-INP_P2P_in_SNEW Social Network Web 1.1 P2P in SNEW</vt:lpstr>
      <vt:lpstr>P2P in SNEW</vt:lpstr>
      <vt:lpstr>Flows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DGIST</cp:lastModifiedBy>
  <cp:revision>542</cp:revision>
  <cp:lastPrinted>1999-04-27T06:51:51Z</cp:lastPrinted>
  <dcterms:created xsi:type="dcterms:W3CDTF">2002-03-19T14:05:12Z</dcterms:created>
  <dcterms:modified xsi:type="dcterms:W3CDTF">2013-09-23T21:46:02Z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