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9" r:id="rId1"/>
  </p:sldMasterIdLst>
  <p:notesMasterIdLst>
    <p:notesMasterId r:id="rId11"/>
  </p:notesMasterIdLst>
  <p:handoutMasterIdLst>
    <p:handoutMasterId r:id="rId12"/>
  </p:handoutMasterIdLst>
  <p:sldIdLst>
    <p:sldId id="293" r:id="rId2"/>
    <p:sldId id="324" r:id="rId3"/>
    <p:sldId id="336" r:id="rId4"/>
    <p:sldId id="340" r:id="rId5"/>
    <p:sldId id="346" r:id="rId6"/>
    <p:sldId id="344" r:id="rId7"/>
    <p:sldId id="342" r:id="rId8"/>
    <p:sldId id="345" r:id="rId9"/>
    <p:sldId id="320"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23" autoAdjust="0"/>
    <p:restoredTop sz="87752" autoAdjust="0"/>
  </p:normalViewPr>
  <p:slideViewPr>
    <p:cSldViewPr>
      <p:cViewPr>
        <p:scale>
          <a:sx n="75" d="100"/>
          <a:sy n="75" d="100"/>
        </p:scale>
        <p:origin x="-846" y="90"/>
      </p:cViewPr>
      <p:guideLst>
        <p:guide orient="horz" pos="2212"/>
        <p:guide pos="2949"/>
      </p:guideLst>
    </p:cSldViewPr>
  </p:slideViewPr>
  <p:outlineViewPr>
    <p:cViewPr>
      <p:scale>
        <a:sx n="33" d="100"/>
        <a:sy n="33" d="100"/>
      </p:scale>
      <p:origin x="0" y="3756"/>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OMA-CD-MobSocNet-2013-0061</a:t>
            </a:r>
            <a:endParaRPr lang="en-US" sz="1200" b="1" dirty="0">
              <a:latin typeface="Arial Narrow" pitchFamily="34" charset="0"/>
            </a:endParaRPr>
          </a:p>
        </p:txBody>
      </p:sp>
      <p:sp>
        <p:nvSpPr>
          <p:cNvPr id="186387" name="Rectangle 19"/>
          <p:cNvSpPr>
            <a:spLocks noChangeArrowheads="1"/>
          </p:cNvSpPr>
          <p:nvPr/>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OMA-CD-MobSocNet-2013-0061-</a:t>
            </a:r>
            <a:r>
              <a:rPr lang="fr-FR" sz="1600" dirty="0" err="1" smtClean="0"/>
              <a:t>INP_Addressing_proximity_requirements</a:t>
            </a:r>
            <a:r>
              <a:rPr lang="fr-FR" sz="1600" dirty="0" smtClean="0"/>
              <a:t> </a:t>
            </a:r>
            <a:r>
              <a:rPr lang="en-US" sz="2400" dirty="0" smtClean="0"/>
              <a:t/>
            </a:r>
            <a:br>
              <a:rPr lang="en-US" sz="2400" dirty="0" smtClean="0"/>
            </a:br>
            <a:r>
              <a:rPr lang="en-US" sz="1600" dirty="0" smtClean="0"/>
              <a:t/>
            </a:r>
            <a:br>
              <a:rPr lang="en-US" sz="1600" dirty="0" smtClean="0"/>
            </a:br>
            <a:r>
              <a:rPr lang="en-US" sz="3600" dirty="0" smtClean="0"/>
              <a:t>Addressing Proximity requirements in SNEW 1.1</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24 Sep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Laurent-Walter Goix, </a:t>
            </a:r>
            <a:r>
              <a:rPr lang="en-US" altLang="zh-CN" sz="1400" b="1" dirty="0" smtClean="0">
                <a:latin typeface="Tahoma" pitchFamily="34" charset="0"/>
                <a:ea typeface="宋体"/>
                <a:cs typeface="宋体"/>
              </a:rPr>
              <a:t>laurentwalter.goix@telecomitalia.it</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Telecom 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About</a:t>
            </a:r>
            <a:r>
              <a:rPr lang="it-IT" dirty="0" smtClean="0"/>
              <a:t> </a:t>
            </a:r>
            <a:r>
              <a:rPr lang="it-IT" dirty="0" err="1" smtClean="0"/>
              <a:t>this</a:t>
            </a:r>
            <a:r>
              <a:rPr lang="it-IT" dirty="0" smtClean="0"/>
              <a:t> </a:t>
            </a:r>
            <a:r>
              <a:rPr lang="it-IT" dirty="0" err="1" smtClean="0"/>
              <a:t>contribution</a:t>
            </a:r>
            <a:endParaRPr lang="fr-FR" dirty="0"/>
          </a:p>
        </p:txBody>
      </p:sp>
      <p:sp>
        <p:nvSpPr>
          <p:cNvPr id="5" name="Segnaposto contenuto 4"/>
          <p:cNvSpPr>
            <a:spLocks noGrp="1"/>
          </p:cNvSpPr>
          <p:nvPr>
            <p:ph idx="1"/>
          </p:nvPr>
        </p:nvSpPr>
        <p:spPr/>
        <p:txBody>
          <a:bodyPr/>
          <a:lstStyle/>
          <a:p>
            <a:r>
              <a:rPr lang="it-IT" dirty="0" err="1" smtClean="0"/>
              <a:t>This</a:t>
            </a:r>
            <a:r>
              <a:rPr lang="it-IT" dirty="0" smtClean="0"/>
              <a:t> </a:t>
            </a:r>
            <a:r>
              <a:rPr lang="it-IT" dirty="0" err="1" smtClean="0"/>
              <a:t>contribution</a:t>
            </a:r>
            <a:r>
              <a:rPr lang="it-IT" dirty="0" smtClean="0"/>
              <a:t> </a:t>
            </a:r>
            <a:r>
              <a:rPr lang="it-IT" dirty="0" err="1" smtClean="0"/>
              <a:t>introduces</a:t>
            </a:r>
            <a:r>
              <a:rPr lang="it-IT" dirty="0" smtClean="0"/>
              <a:t> the </a:t>
            </a:r>
            <a:r>
              <a:rPr lang="it-IT" dirty="0" err="1" smtClean="0"/>
              <a:t>new</a:t>
            </a:r>
            <a:r>
              <a:rPr lang="it-IT" dirty="0" smtClean="0"/>
              <a:t> </a:t>
            </a:r>
            <a:r>
              <a:rPr lang="it-IT" dirty="0" err="1" smtClean="0"/>
              <a:t>requirements</a:t>
            </a:r>
            <a:r>
              <a:rPr lang="it-IT" dirty="0" smtClean="0"/>
              <a:t> </a:t>
            </a:r>
            <a:r>
              <a:rPr lang="it-IT" dirty="0" err="1" smtClean="0"/>
              <a:t>that</a:t>
            </a:r>
            <a:r>
              <a:rPr lang="it-IT" dirty="0" smtClean="0"/>
              <a:t> </a:t>
            </a:r>
            <a:r>
              <a:rPr lang="it-IT" dirty="0" err="1" smtClean="0"/>
              <a:t>need</a:t>
            </a:r>
            <a:r>
              <a:rPr lang="it-IT" dirty="0" smtClean="0"/>
              <a:t> </a:t>
            </a:r>
            <a:r>
              <a:rPr lang="it-IT" dirty="0" err="1" smtClean="0"/>
              <a:t>be</a:t>
            </a:r>
            <a:r>
              <a:rPr lang="it-IT" dirty="0" smtClean="0"/>
              <a:t> </a:t>
            </a:r>
            <a:r>
              <a:rPr lang="it-IT" dirty="0" err="1" smtClean="0"/>
              <a:t>addressed</a:t>
            </a:r>
            <a:r>
              <a:rPr lang="it-IT" dirty="0" smtClean="0"/>
              <a:t> in SNEW 1.1 </a:t>
            </a:r>
            <a:r>
              <a:rPr lang="it-IT" dirty="0" err="1" smtClean="0"/>
              <a:t>related</a:t>
            </a:r>
            <a:r>
              <a:rPr lang="it-IT" dirty="0" smtClean="0"/>
              <a:t> </a:t>
            </a:r>
            <a:r>
              <a:rPr lang="it-IT" dirty="0" err="1" smtClean="0"/>
              <a:t>to</a:t>
            </a:r>
            <a:r>
              <a:rPr lang="it-IT" dirty="0" smtClean="0"/>
              <a:t> </a:t>
            </a:r>
            <a:r>
              <a:rPr lang="it-IT" b="1" dirty="0" err="1" smtClean="0"/>
              <a:t>Proximity</a:t>
            </a:r>
            <a:endParaRPr lang="it-IT" b="1" dirty="0" smtClean="0"/>
          </a:p>
          <a:p>
            <a:endParaRPr lang="it-IT" dirty="0" smtClean="0"/>
          </a:p>
          <a:p>
            <a:r>
              <a:rPr lang="it-IT" dirty="0" smtClean="0"/>
              <a:t>At the end of </a:t>
            </a:r>
            <a:r>
              <a:rPr lang="it-IT" dirty="0" err="1" smtClean="0"/>
              <a:t>this</a:t>
            </a:r>
            <a:r>
              <a:rPr lang="it-IT" dirty="0" smtClean="0"/>
              <a:t> </a:t>
            </a:r>
            <a:r>
              <a:rPr lang="it-IT" dirty="0" err="1" smtClean="0"/>
              <a:t>presentation</a:t>
            </a:r>
            <a:r>
              <a:rPr lang="it-IT" dirty="0" smtClean="0"/>
              <a:t> </a:t>
            </a:r>
            <a:r>
              <a:rPr lang="it-IT" dirty="0" err="1" smtClean="0"/>
              <a:t>it</a:t>
            </a:r>
            <a:r>
              <a:rPr lang="it-IT" dirty="0" smtClean="0"/>
              <a:t> </a:t>
            </a:r>
            <a:r>
              <a:rPr lang="it-IT" dirty="0" err="1" smtClean="0"/>
              <a:t>is</a:t>
            </a:r>
            <a:r>
              <a:rPr lang="it-IT" dirty="0" smtClean="0"/>
              <a:t> </a:t>
            </a:r>
            <a:r>
              <a:rPr lang="it-IT" dirty="0" err="1" smtClean="0"/>
              <a:t>expected</a:t>
            </a:r>
            <a:endParaRPr lang="it-IT" dirty="0" smtClean="0"/>
          </a:p>
          <a:p>
            <a:pPr lvl="1"/>
            <a:r>
              <a:rPr lang="it-IT" dirty="0" err="1" smtClean="0"/>
              <a:t>To</a:t>
            </a:r>
            <a:r>
              <a:rPr lang="it-IT" dirty="0" smtClean="0"/>
              <a:t> </a:t>
            </a:r>
            <a:r>
              <a:rPr lang="it-IT" dirty="0" err="1" smtClean="0"/>
              <a:t>provide</a:t>
            </a:r>
            <a:r>
              <a:rPr lang="it-IT" dirty="0" smtClean="0"/>
              <a:t> a </a:t>
            </a:r>
            <a:r>
              <a:rPr lang="it-IT" dirty="0" err="1" smtClean="0"/>
              <a:t>comprehensive</a:t>
            </a:r>
            <a:r>
              <a:rPr lang="it-IT" dirty="0" smtClean="0"/>
              <a:t> </a:t>
            </a:r>
            <a:r>
              <a:rPr lang="it-IT" dirty="0" err="1" smtClean="0"/>
              <a:t>view</a:t>
            </a:r>
            <a:r>
              <a:rPr lang="it-IT" dirty="0" smtClean="0"/>
              <a:t> of the </a:t>
            </a:r>
            <a:r>
              <a:rPr lang="it-IT" dirty="0" err="1" smtClean="0"/>
              <a:t>technical</a:t>
            </a:r>
            <a:r>
              <a:rPr lang="it-IT" dirty="0" smtClean="0"/>
              <a:t> work </a:t>
            </a:r>
            <a:r>
              <a:rPr lang="it-IT" dirty="0" err="1" smtClean="0"/>
              <a:t>needed</a:t>
            </a:r>
            <a:r>
              <a:rPr lang="it-IT" dirty="0" smtClean="0"/>
              <a:t> on </a:t>
            </a:r>
            <a:r>
              <a:rPr lang="it-IT" dirty="0" err="1" smtClean="0"/>
              <a:t>this</a:t>
            </a:r>
            <a:r>
              <a:rPr lang="it-IT" dirty="0" smtClean="0"/>
              <a:t> </a:t>
            </a:r>
            <a:r>
              <a:rPr lang="it-IT" dirty="0" err="1" smtClean="0"/>
              <a:t>topic</a:t>
            </a:r>
            <a:endParaRPr lang="it-IT" dirty="0" smtClean="0"/>
          </a:p>
          <a:p>
            <a:pPr lvl="1"/>
            <a:r>
              <a:rPr lang="it-IT" dirty="0" err="1" smtClean="0"/>
              <a:t>To</a:t>
            </a:r>
            <a:r>
              <a:rPr lang="it-IT" dirty="0" smtClean="0"/>
              <a:t> </a:t>
            </a:r>
            <a:r>
              <a:rPr lang="it-IT" dirty="0" err="1" smtClean="0"/>
              <a:t>identify</a:t>
            </a:r>
            <a:r>
              <a:rPr lang="it-IT" dirty="0" smtClean="0"/>
              <a:t> </a:t>
            </a:r>
            <a:r>
              <a:rPr lang="it-IT" dirty="0" err="1" smtClean="0"/>
              <a:t>committed</a:t>
            </a:r>
            <a:r>
              <a:rPr lang="it-IT" dirty="0" smtClean="0"/>
              <a:t> </a:t>
            </a:r>
            <a:r>
              <a:rPr lang="it-IT" dirty="0" err="1" smtClean="0"/>
              <a:t>parties</a:t>
            </a:r>
            <a:endParaRPr lang="it-IT"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About</a:t>
            </a:r>
            <a:r>
              <a:rPr lang="it-IT" dirty="0" smtClean="0"/>
              <a:t> </a:t>
            </a:r>
            <a:r>
              <a:rPr lang="it-IT" dirty="0" err="1" smtClean="0"/>
              <a:t>Proximity</a:t>
            </a:r>
            <a:r>
              <a:rPr lang="it-IT" dirty="0" smtClean="0"/>
              <a:t> </a:t>
            </a:r>
            <a:r>
              <a:rPr lang="it-IT" dirty="0" err="1" smtClean="0"/>
              <a:t>requirements</a:t>
            </a:r>
            <a:endParaRPr lang="fr-FR" dirty="0"/>
          </a:p>
        </p:txBody>
      </p:sp>
      <p:sp>
        <p:nvSpPr>
          <p:cNvPr id="5" name="Segnaposto contenuto 4"/>
          <p:cNvSpPr>
            <a:spLocks noGrp="1"/>
          </p:cNvSpPr>
          <p:nvPr>
            <p:ph idx="1"/>
          </p:nvPr>
        </p:nvSpPr>
        <p:spPr/>
        <p:txBody>
          <a:bodyPr/>
          <a:lstStyle/>
          <a:p>
            <a:r>
              <a:rPr lang="it-IT" dirty="0" smtClean="0"/>
              <a:t>Part of the </a:t>
            </a:r>
            <a:r>
              <a:rPr lang="it-IT" dirty="0" err="1" smtClean="0"/>
              <a:t>group-related</a:t>
            </a:r>
            <a:r>
              <a:rPr lang="it-IT" dirty="0" smtClean="0"/>
              <a:t> </a:t>
            </a:r>
            <a:r>
              <a:rPr lang="it-IT" dirty="0" err="1" smtClean="0"/>
              <a:t>requirements</a:t>
            </a:r>
            <a:endParaRPr lang="it-IT" dirty="0" smtClean="0"/>
          </a:p>
          <a:p>
            <a:pPr marL="682625" lvl="1" indent="-457200">
              <a:buFont typeface="+mj-lt"/>
              <a:buAutoNum type="arabicPeriod"/>
            </a:pPr>
            <a:r>
              <a:rPr lang="it-IT" dirty="0" smtClean="0"/>
              <a:t>Information </a:t>
            </a:r>
            <a:r>
              <a:rPr lang="it-IT" dirty="0" err="1" smtClean="0"/>
              <a:t>exchange</a:t>
            </a:r>
            <a:endParaRPr lang="it-IT" dirty="0" smtClean="0"/>
          </a:p>
          <a:p>
            <a:pPr marL="682625" lvl="1" indent="-457200">
              <a:buFont typeface="+mj-lt"/>
              <a:buAutoNum type="arabicPeriod"/>
            </a:pPr>
            <a:r>
              <a:rPr lang="it-IT" dirty="0" err="1" smtClean="0"/>
              <a:t>Member</a:t>
            </a:r>
            <a:r>
              <a:rPr lang="it-IT" dirty="0" smtClean="0"/>
              <a:t> </a:t>
            </a:r>
            <a:r>
              <a:rPr lang="it-IT" dirty="0" err="1" smtClean="0"/>
              <a:t>authentication</a:t>
            </a:r>
            <a:endParaRPr lang="it-IT" dirty="0" smtClean="0"/>
          </a:p>
          <a:p>
            <a:pPr marL="682625" lvl="1" indent="-457200">
              <a:buFont typeface="+mj-lt"/>
              <a:buAutoNum type="arabicPeriod"/>
            </a:pPr>
            <a:r>
              <a:rPr lang="it-IT" dirty="0" err="1" smtClean="0"/>
              <a:t>Synchronization</a:t>
            </a:r>
            <a:r>
              <a:rPr lang="it-IT" dirty="0" smtClean="0"/>
              <a:t> </a:t>
            </a:r>
            <a:r>
              <a:rPr lang="it-IT" dirty="0" err="1" smtClean="0"/>
              <a:t>with</a:t>
            </a:r>
            <a:r>
              <a:rPr lang="it-IT" dirty="0" smtClean="0"/>
              <a:t> SNEW Server</a:t>
            </a:r>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p:txBody>
      </p:sp>
      <p:graphicFrame>
        <p:nvGraphicFramePr>
          <p:cNvPr id="6" name="Tabella 5"/>
          <p:cNvGraphicFramePr>
            <a:graphicFrameLocks noGrp="1"/>
          </p:cNvGraphicFramePr>
          <p:nvPr/>
        </p:nvGraphicFramePr>
        <p:xfrm>
          <a:off x="947737" y="3262630"/>
          <a:ext cx="7620000" cy="2611120"/>
        </p:xfrm>
        <a:graphic>
          <a:graphicData uri="http://schemas.openxmlformats.org/drawingml/2006/table">
            <a:tbl>
              <a:tblPr/>
              <a:tblGrid>
                <a:gridCol w="1220751"/>
                <a:gridCol w="5497258"/>
                <a:gridCol w="901991"/>
              </a:tblGrid>
              <a:tr h="0">
                <a:tc>
                  <a:txBody>
                    <a:bodyPr/>
                    <a:lstStyle/>
                    <a:p>
                      <a:pPr>
                        <a:spcBef>
                          <a:spcPts val="100"/>
                        </a:spcBef>
                        <a:spcAft>
                          <a:spcPts val="100"/>
                        </a:spcAft>
                      </a:pPr>
                      <a:r>
                        <a:rPr lang="en-GB" sz="1400" dirty="0">
                          <a:latin typeface="Times New Roman"/>
                          <a:ea typeface="Malgun Gothic"/>
                        </a:rPr>
                        <a:t>SNeW-GRR-</a:t>
                      </a:r>
                      <a:r>
                        <a:rPr lang="en-GB" sz="1400" dirty="0">
                          <a:latin typeface="Times New Roman"/>
                          <a:ea typeface="SimSun"/>
                        </a:rPr>
                        <a:t>017</a:t>
                      </a:r>
                      <a:endParaRPr lang="fr-FR" sz="14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300"/>
                        </a:spcAft>
                      </a:pPr>
                      <a:r>
                        <a:rPr lang="en-GB" sz="1400">
                          <a:latin typeface="Times New Roman"/>
                          <a:ea typeface="SimSun"/>
                        </a:rPr>
                        <a:t>The </a:t>
                      </a:r>
                      <a:r>
                        <a:rPr lang="en-GB" sz="1400">
                          <a:latin typeface="Times New Roman"/>
                          <a:ea typeface="Malgun Gothic"/>
                        </a:rPr>
                        <a:t>SNeW Enabler</a:t>
                      </a:r>
                      <a:r>
                        <a:rPr lang="en-GB" sz="1400">
                          <a:latin typeface="Times New Roman"/>
                          <a:ea typeface="SimSun"/>
                        </a:rPr>
                        <a:t> </a:t>
                      </a:r>
                      <a:r>
                        <a:rPr lang="en-GB" sz="1400">
                          <a:latin typeface="Times New Roman"/>
                          <a:ea typeface="Malgun Gothic"/>
                        </a:rPr>
                        <a:t>SHALL support proximity-based group service (e.g. group creation, group activities/reactions, etc.) directly connecting users with P2P communication interface (e.g. Wi-Fi Direct, LTE D2D, etc).</a:t>
                      </a:r>
                      <a:endParaRPr lang="fr-FR" sz="1400">
                        <a:latin typeface="Times New Roman"/>
                        <a:ea typeface="SimSun"/>
                      </a:endParaRPr>
                    </a:p>
                    <a:p>
                      <a:pPr>
                        <a:spcBef>
                          <a:spcPts val="100"/>
                        </a:spcBef>
                        <a:spcAft>
                          <a:spcPts val="100"/>
                        </a:spcAft>
                      </a:pPr>
                      <a:r>
                        <a:rPr lang="en-GB" sz="1400" b="1">
                          <a:latin typeface="Times New Roman"/>
                          <a:ea typeface="Malgun Gothic"/>
                        </a:rPr>
                        <a:t>Informative Note</a:t>
                      </a:r>
                      <a:r>
                        <a:rPr lang="en-GB" sz="1400">
                          <a:latin typeface="Times New Roman"/>
                          <a:ea typeface="Malgun Gothic"/>
                        </a:rPr>
                        <a:t>: The proximity-based group service with peer-to-peer(P2P) communication interface is called "P2P group service"</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Malgun Gothic"/>
                        </a:rPr>
                        <a:t>1.1</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Bef>
                          <a:spcPts val="100"/>
                        </a:spcBef>
                        <a:spcAft>
                          <a:spcPts val="100"/>
                        </a:spcAft>
                      </a:pPr>
                      <a:r>
                        <a:rPr lang="en-GB" sz="1400">
                          <a:latin typeface="Times New Roman"/>
                          <a:ea typeface="Malgun Gothic"/>
                        </a:rPr>
                        <a:t>SNeW-GRR-</a:t>
                      </a:r>
                      <a:r>
                        <a:rPr lang="en-GB" sz="1400">
                          <a:latin typeface="Times New Roman"/>
                          <a:ea typeface="SimSun"/>
                        </a:rPr>
                        <a:t>018</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SimSun"/>
                        </a:rPr>
                        <a:t>The </a:t>
                      </a:r>
                      <a:r>
                        <a:rPr lang="en-GB" sz="1400" dirty="0" err="1">
                          <a:latin typeface="Times New Roman"/>
                          <a:ea typeface="Malgun Gothic"/>
                        </a:rPr>
                        <a:t>SNeW</a:t>
                      </a:r>
                      <a:r>
                        <a:rPr lang="en-GB" sz="1400" dirty="0">
                          <a:latin typeface="Times New Roman"/>
                          <a:ea typeface="SimSun"/>
                        </a:rPr>
                        <a:t> </a:t>
                      </a:r>
                      <a:r>
                        <a:rPr lang="en-GB" sz="1400" dirty="0">
                          <a:latin typeface="Times New Roman"/>
                          <a:ea typeface="Malgun Gothic"/>
                        </a:rPr>
                        <a:t>Enabler SHALL support P2P group information synchronization with OMA Compliant SN (e.g. reporting group information after group creation or posting data exchanged between members after group termination on his/her SN), subject to the service provide policies and/or P2P group administrator preferences.</a:t>
                      </a:r>
                      <a:endParaRPr lang="fr-FR" sz="14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Malgun Gothic"/>
                        </a:rPr>
                        <a:t>1.1</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Bef>
                          <a:spcPts val="100"/>
                        </a:spcBef>
                        <a:spcAft>
                          <a:spcPts val="100"/>
                        </a:spcAft>
                      </a:pPr>
                      <a:r>
                        <a:rPr lang="en-GB" sz="1400">
                          <a:latin typeface="Times New Roman"/>
                          <a:ea typeface="Malgun Gothic"/>
                        </a:rPr>
                        <a:t>SNeW-GRR-</a:t>
                      </a:r>
                      <a:r>
                        <a:rPr lang="en-GB" sz="1400">
                          <a:latin typeface="Times New Roman"/>
                          <a:ea typeface="SimSun"/>
                        </a:rPr>
                        <a:t>019</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The </a:t>
                      </a:r>
                      <a:r>
                        <a:rPr lang="en-GB" sz="1400">
                          <a:latin typeface="Times New Roman"/>
                          <a:ea typeface="Malgun Gothic"/>
                        </a:rPr>
                        <a:t>SNeW</a:t>
                      </a:r>
                      <a:r>
                        <a:rPr lang="en-GB" sz="1400">
                          <a:latin typeface="Times New Roman"/>
                          <a:ea typeface="SimSun"/>
                        </a:rPr>
                        <a:t> </a:t>
                      </a:r>
                      <a:r>
                        <a:rPr lang="en-GB" sz="1400">
                          <a:latin typeface="Times New Roman"/>
                          <a:ea typeface="Malgun Gothic"/>
                        </a:rPr>
                        <a:t>Enabler SHALL support authentication mechanism to authenticate the P2P group members.</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Malgun Gothic"/>
                        </a:rPr>
                        <a:t>1.1</a:t>
                      </a:r>
                      <a:endParaRPr lang="fr-FR" sz="14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lstStyle/>
          <a:p>
            <a:r>
              <a:rPr lang="it-IT" dirty="0" err="1" smtClean="0"/>
              <a:t>About</a:t>
            </a:r>
            <a:r>
              <a:rPr lang="it-IT" dirty="0" smtClean="0"/>
              <a:t> </a:t>
            </a:r>
            <a:r>
              <a:rPr lang="it-IT" dirty="0" err="1" smtClean="0"/>
              <a:t>Proximity</a:t>
            </a:r>
            <a:r>
              <a:rPr lang="it-IT" dirty="0" smtClean="0"/>
              <a:t> </a:t>
            </a:r>
            <a:r>
              <a:rPr lang="it-IT" dirty="0" err="1" smtClean="0"/>
              <a:t>services</a:t>
            </a:r>
            <a:endParaRPr lang="fr-FR" dirty="0"/>
          </a:p>
        </p:txBody>
      </p:sp>
      <p:sp>
        <p:nvSpPr>
          <p:cNvPr id="6" name="Segnaposto contenuto 5"/>
          <p:cNvSpPr>
            <a:spLocks noGrp="1"/>
          </p:cNvSpPr>
          <p:nvPr>
            <p:ph idx="1"/>
          </p:nvPr>
        </p:nvSpPr>
        <p:spPr/>
        <p:txBody>
          <a:bodyPr/>
          <a:lstStyle/>
          <a:p>
            <a:r>
              <a:rPr lang="it-IT" dirty="0" err="1" smtClean="0"/>
              <a:t>Proximity</a:t>
            </a:r>
            <a:r>
              <a:rPr lang="it-IT" dirty="0" smtClean="0"/>
              <a:t> </a:t>
            </a:r>
            <a:r>
              <a:rPr lang="it-IT" dirty="0" err="1" smtClean="0"/>
              <a:t>services</a:t>
            </a:r>
            <a:r>
              <a:rPr lang="it-IT" dirty="0" smtClean="0"/>
              <a:t> (</a:t>
            </a:r>
            <a:r>
              <a:rPr lang="it-IT" dirty="0" err="1" smtClean="0"/>
              <a:t>wired</a:t>
            </a:r>
            <a:r>
              <a:rPr lang="it-IT" dirty="0" smtClean="0"/>
              <a:t> &amp; wireless) </a:t>
            </a:r>
            <a:r>
              <a:rPr lang="it-IT" dirty="0" err="1" smtClean="0"/>
              <a:t>usually</a:t>
            </a:r>
            <a:r>
              <a:rPr lang="it-IT" dirty="0" smtClean="0"/>
              <a:t> are </a:t>
            </a:r>
            <a:r>
              <a:rPr lang="it-IT" dirty="0" err="1" smtClean="0"/>
              <a:t>made</a:t>
            </a:r>
            <a:r>
              <a:rPr lang="it-IT" dirty="0" smtClean="0"/>
              <a:t> of 3 </a:t>
            </a:r>
            <a:r>
              <a:rPr lang="it-IT" dirty="0" err="1" smtClean="0"/>
              <a:t>steps</a:t>
            </a:r>
            <a:endParaRPr lang="it-IT" dirty="0" smtClean="0"/>
          </a:p>
          <a:p>
            <a:pPr lvl="1"/>
            <a:r>
              <a:rPr lang="it-IT" dirty="0" err="1" smtClean="0"/>
              <a:t>Device</a:t>
            </a:r>
            <a:r>
              <a:rPr lang="it-IT" dirty="0" smtClean="0"/>
              <a:t> </a:t>
            </a:r>
            <a:r>
              <a:rPr lang="it-IT" dirty="0" err="1" smtClean="0"/>
              <a:t>discovery</a:t>
            </a:r>
            <a:endParaRPr lang="it-IT" dirty="0" smtClean="0"/>
          </a:p>
          <a:p>
            <a:pPr lvl="1"/>
            <a:r>
              <a:rPr lang="it-IT" dirty="0" smtClean="0"/>
              <a:t>Service </a:t>
            </a:r>
            <a:r>
              <a:rPr lang="it-IT" dirty="0" err="1" smtClean="0"/>
              <a:t>discovery</a:t>
            </a:r>
            <a:endParaRPr lang="it-IT" dirty="0" smtClean="0"/>
          </a:p>
          <a:p>
            <a:pPr lvl="1"/>
            <a:r>
              <a:rPr lang="it-IT" dirty="0" smtClean="0"/>
              <a:t>P2P </a:t>
            </a:r>
            <a:r>
              <a:rPr lang="it-IT" dirty="0" smtClean="0"/>
              <a:t>connection</a:t>
            </a:r>
          </a:p>
          <a:p>
            <a:r>
              <a:rPr lang="it-IT" dirty="0" smtClean="0"/>
              <a:t>Wireless </a:t>
            </a:r>
            <a:r>
              <a:rPr lang="it-IT" dirty="0" err="1" smtClean="0"/>
              <a:t>proximity</a:t>
            </a:r>
            <a:r>
              <a:rPr lang="it-IT" dirty="0" smtClean="0"/>
              <a:t> </a:t>
            </a:r>
            <a:r>
              <a:rPr lang="it-IT" dirty="0" err="1" smtClean="0"/>
              <a:t>standards</a:t>
            </a:r>
            <a:r>
              <a:rPr lang="it-IT" dirty="0" smtClean="0"/>
              <a:t> (e.g. BT, </a:t>
            </a:r>
            <a:r>
              <a:rPr lang="it-IT" dirty="0" err="1" smtClean="0"/>
              <a:t>Wifi</a:t>
            </a:r>
            <a:r>
              <a:rPr lang="it-IT" dirty="0" smtClean="0"/>
              <a:t> </a:t>
            </a:r>
            <a:r>
              <a:rPr lang="it-IT" dirty="0" err="1" smtClean="0"/>
              <a:t>Direct</a:t>
            </a:r>
            <a:r>
              <a:rPr lang="it-IT" dirty="0" smtClean="0"/>
              <a:t>, LTE </a:t>
            </a:r>
            <a:r>
              <a:rPr lang="it-IT" dirty="0" err="1" smtClean="0"/>
              <a:t>Direct</a:t>
            </a:r>
            <a:r>
              <a:rPr lang="it-IT" dirty="0" smtClean="0"/>
              <a:t>) are </a:t>
            </a:r>
            <a:r>
              <a:rPr lang="it-IT" dirty="0" err="1" smtClean="0"/>
              <a:t>along</a:t>
            </a:r>
            <a:r>
              <a:rPr lang="it-IT" dirty="0" smtClean="0"/>
              <a:t> </a:t>
            </a:r>
            <a:r>
              <a:rPr lang="it-IT" dirty="0" err="1" smtClean="0"/>
              <a:t>this</a:t>
            </a:r>
            <a:r>
              <a:rPr lang="it-IT" dirty="0" smtClean="0"/>
              <a:t> </a:t>
            </a:r>
            <a:r>
              <a:rPr lang="it-IT" dirty="0" err="1" smtClean="0"/>
              <a:t>line</a:t>
            </a:r>
            <a:r>
              <a:rPr lang="it-IT" dirty="0" smtClean="0"/>
              <a:t>, </a:t>
            </a:r>
            <a:r>
              <a:rPr lang="it-IT" dirty="0" err="1" smtClean="0"/>
              <a:t>but</a:t>
            </a:r>
            <a:endParaRPr lang="it-IT" dirty="0" smtClean="0"/>
          </a:p>
          <a:p>
            <a:pPr lvl="1"/>
            <a:r>
              <a:rPr lang="it-IT" dirty="0" smtClean="0"/>
              <a:t>3GPP LTE </a:t>
            </a:r>
            <a:r>
              <a:rPr lang="it-IT" dirty="0" err="1" smtClean="0"/>
              <a:t>Direct</a:t>
            </a:r>
            <a:r>
              <a:rPr lang="it-IT" dirty="0" smtClean="0"/>
              <a:t> </a:t>
            </a:r>
            <a:r>
              <a:rPr lang="it-IT" dirty="0" err="1" smtClean="0"/>
              <a:t>may</a:t>
            </a:r>
            <a:r>
              <a:rPr lang="it-IT" dirty="0" smtClean="0"/>
              <a:t> </a:t>
            </a:r>
            <a:r>
              <a:rPr lang="it-IT" dirty="0" err="1" smtClean="0"/>
              <a:t>support</a:t>
            </a:r>
            <a:r>
              <a:rPr lang="it-IT" dirty="0" smtClean="0"/>
              <a:t> P2P </a:t>
            </a:r>
            <a:r>
              <a:rPr lang="it-IT" dirty="0" err="1" smtClean="0"/>
              <a:t>communication</a:t>
            </a:r>
            <a:r>
              <a:rPr lang="it-IT" dirty="0" smtClean="0"/>
              <a:t> </a:t>
            </a:r>
            <a:r>
              <a:rPr lang="it-IT" dirty="0" err="1" smtClean="0"/>
              <a:t>only</a:t>
            </a:r>
            <a:r>
              <a:rPr lang="it-IT" dirty="0" smtClean="0"/>
              <a:t> </a:t>
            </a:r>
            <a:r>
              <a:rPr lang="it-IT" dirty="0" err="1" smtClean="0"/>
              <a:t>for</a:t>
            </a:r>
            <a:r>
              <a:rPr lang="it-IT" dirty="0" smtClean="0"/>
              <a:t> Public </a:t>
            </a:r>
            <a:r>
              <a:rPr lang="it-IT" dirty="0" err="1" smtClean="0"/>
              <a:t>Satefy</a:t>
            </a:r>
            <a:r>
              <a:rPr lang="it-IT" dirty="0" smtClean="0"/>
              <a:t> (</a:t>
            </a:r>
            <a:r>
              <a:rPr lang="it-IT" dirty="0" err="1" smtClean="0"/>
              <a:t>not</a:t>
            </a:r>
            <a:r>
              <a:rPr lang="it-IT" dirty="0" smtClean="0"/>
              <a:t> commercial)</a:t>
            </a:r>
          </a:p>
          <a:p>
            <a:pPr lvl="1"/>
            <a:r>
              <a:rPr lang="it-IT" dirty="0" smtClean="0"/>
              <a:t>Bluetooth </a:t>
            </a:r>
            <a:r>
              <a:rPr lang="it-IT" dirty="0" err="1" smtClean="0"/>
              <a:t>is</a:t>
            </a:r>
            <a:r>
              <a:rPr lang="it-IT" dirty="0" smtClean="0"/>
              <a:t> </a:t>
            </a:r>
            <a:r>
              <a:rPr lang="it-IT" dirty="0" err="1" smtClean="0"/>
              <a:t>not</a:t>
            </a:r>
            <a:r>
              <a:rPr lang="it-IT" dirty="0" smtClean="0"/>
              <a:t> </a:t>
            </a:r>
            <a:r>
              <a:rPr lang="it-IT" dirty="0" err="1" smtClean="0"/>
              <a:t>exactly</a:t>
            </a:r>
            <a:r>
              <a:rPr lang="it-IT" dirty="0" smtClean="0"/>
              <a:t> </a:t>
            </a:r>
            <a:r>
              <a:rPr lang="it-IT" dirty="0" err="1" smtClean="0"/>
              <a:t>IP-based</a:t>
            </a:r>
            <a:endParaRPr lang="it-IT" dirty="0" smtClean="0"/>
          </a:p>
          <a:p>
            <a:r>
              <a:rPr lang="it-IT" dirty="0" smtClean="0"/>
              <a:t>Social </a:t>
            </a:r>
            <a:r>
              <a:rPr lang="it-IT" dirty="0" smtClean="0"/>
              <a:t>Networks </a:t>
            </a:r>
            <a:r>
              <a:rPr lang="it-IT" dirty="0" smtClean="0"/>
              <a:t>involve “</a:t>
            </a:r>
            <a:r>
              <a:rPr lang="it-IT" u="sng" dirty="0" err="1" smtClean="0"/>
              <a:t>users</a:t>
            </a:r>
            <a:r>
              <a:rPr lang="it-IT" dirty="0" smtClean="0"/>
              <a:t>” and </a:t>
            </a:r>
            <a:r>
              <a:rPr lang="it-IT" dirty="0" err="1" smtClean="0"/>
              <a:t>not</a:t>
            </a:r>
            <a:r>
              <a:rPr lang="it-IT" dirty="0" smtClean="0"/>
              <a:t> </a:t>
            </a:r>
            <a:r>
              <a:rPr lang="it-IT" dirty="0" err="1" smtClean="0"/>
              <a:t>only</a:t>
            </a:r>
            <a:r>
              <a:rPr lang="it-IT" dirty="0" smtClean="0"/>
              <a:t> </a:t>
            </a:r>
            <a:r>
              <a:rPr lang="it-IT" dirty="0" err="1" smtClean="0"/>
              <a:t>devices</a:t>
            </a:r>
            <a:r>
              <a:rPr lang="it-IT" dirty="0" smtClean="0"/>
              <a:t> and/or </a:t>
            </a:r>
            <a:r>
              <a:rPr lang="it-IT" dirty="0" err="1" smtClean="0"/>
              <a:t>services</a:t>
            </a:r>
            <a:endParaRPr lang="it-IT" dirty="0" smtClean="0"/>
          </a:p>
          <a:p>
            <a:pPr lvl="1"/>
            <a:r>
              <a:rPr lang="it-IT" dirty="0" smtClean="0"/>
              <a:t>3GPP LTE </a:t>
            </a:r>
            <a:r>
              <a:rPr lang="it-IT" dirty="0" err="1" smtClean="0"/>
              <a:t>Direct</a:t>
            </a:r>
            <a:r>
              <a:rPr lang="it-IT" dirty="0" smtClean="0"/>
              <a:t> </a:t>
            </a:r>
            <a:r>
              <a:rPr lang="it-IT" dirty="0" err="1" smtClean="0"/>
              <a:t>is</a:t>
            </a:r>
            <a:r>
              <a:rPr lang="it-IT" dirty="0" smtClean="0"/>
              <a:t> </a:t>
            </a:r>
            <a:r>
              <a:rPr lang="it-IT" dirty="0" err="1" smtClean="0"/>
              <a:t>approaching</a:t>
            </a:r>
            <a:r>
              <a:rPr lang="it-IT" dirty="0" smtClean="0"/>
              <a:t> the </a:t>
            </a:r>
            <a:r>
              <a:rPr lang="it-IT" dirty="0" err="1" smtClean="0"/>
              <a:t>concept</a:t>
            </a:r>
            <a:r>
              <a:rPr lang="it-IT" dirty="0" smtClean="0"/>
              <a:t> of </a:t>
            </a:r>
            <a:r>
              <a:rPr lang="it-IT" dirty="0" err="1" smtClean="0"/>
              <a:t>users</a:t>
            </a:r>
            <a:r>
              <a:rPr lang="it-IT" dirty="0" smtClean="0"/>
              <a:t> via “</a:t>
            </a:r>
            <a:r>
              <a:rPr lang="it-IT" dirty="0" err="1" smtClean="0"/>
              <a:t>expressions</a:t>
            </a:r>
            <a:r>
              <a:rPr lang="it-IT" dirty="0" smtClean="0"/>
              <a:t>”</a:t>
            </a:r>
          </a:p>
          <a:p>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SNEW vs </a:t>
            </a:r>
            <a:r>
              <a:rPr lang="it-IT" dirty="0" err="1" smtClean="0"/>
              <a:t>P</a:t>
            </a:r>
            <a:r>
              <a:rPr lang="it-IT" dirty="0" err="1" smtClean="0"/>
              <a:t>roximity</a:t>
            </a:r>
            <a:endParaRPr lang="fr-FR" dirty="0"/>
          </a:p>
        </p:txBody>
      </p:sp>
      <p:sp>
        <p:nvSpPr>
          <p:cNvPr id="5" name="Segnaposto contenuto 4"/>
          <p:cNvSpPr>
            <a:spLocks noGrp="1"/>
          </p:cNvSpPr>
          <p:nvPr>
            <p:ph idx="1"/>
          </p:nvPr>
        </p:nvSpPr>
        <p:spPr/>
        <p:txBody>
          <a:bodyPr/>
          <a:lstStyle/>
          <a:p>
            <a:r>
              <a:rPr lang="it-IT" dirty="0" smtClean="0"/>
              <a:t>SNEW-6 </a:t>
            </a:r>
            <a:r>
              <a:rPr lang="it-IT" dirty="0" err="1" smtClean="0"/>
              <a:t>may</a:t>
            </a:r>
            <a:r>
              <a:rPr lang="it-IT" dirty="0" smtClean="0"/>
              <a:t> </a:t>
            </a:r>
            <a:r>
              <a:rPr lang="it-IT" u="sng" dirty="0" err="1" smtClean="0"/>
              <a:t>not</a:t>
            </a:r>
            <a:r>
              <a:rPr lang="it-IT" dirty="0" smtClean="0"/>
              <a:t> </a:t>
            </a:r>
            <a:r>
              <a:rPr lang="it-IT" dirty="0" err="1" smtClean="0"/>
              <a:t>be</a:t>
            </a:r>
            <a:r>
              <a:rPr lang="it-IT" dirty="0" smtClean="0"/>
              <a:t> </a:t>
            </a:r>
            <a:r>
              <a:rPr lang="it-IT" dirty="0" err="1" smtClean="0"/>
              <a:t>protocol-agnostic</a:t>
            </a:r>
            <a:r>
              <a:rPr lang="it-IT" dirty="0" smtClean="0"/>
              <a:t> in </a:t>
            </a:r>
            <a:r>
              <a:rPr lang="it-IT" dirty="0" err="1" smtClean="0"/>
              <a:t>terms</a:t>
            </a:r>
            <a:r>
              <a:rPr lang="it-IT" dirty="0" smtClean="0"/>
              <a:t> of </a:t>
            </a:r>
            <a:r>
              <a:rPr lang="it-IT" dirty="0" err="1" smtClean="0"/>
              <a:t>proximity</a:t>
            </a:r>
            <a:r>
              <a:rPr lang="it-IT" dirty="0" smtClean="0"/>
              <a:t> </a:t>
            </a:r>
            <a:r>
              <a:rPr lang="it-IT" dirty="0" err="1" smtClean="0"/>
              <a:t>technologies</a:t>
            </a:r>
            <a:r>
              <a:rPr lang="it-IT" dirty="0" smtClean="0"/>
              <a:t> in </a:t>
            </a:r>
            <a:r>
              <a:rPr lang="it-IT" dirty="0" err="1" smtClean="0"/>
              <a:t>order</a:t>
            </a:r>
            <a:r>
              <a:rPr lang="it-IT" dirty="0" smtClean="0"/>
              <a:t> </a:t>
            </a:r>
            <a:r>
              <a:rPr lang="it-IT" dirty="0" err="1" smtClean="0"/>
              <a:t>to</a:t>
            </a:r>
            <a:r>
              <a:rPr lang="it-IT" dirty="0" smtClean="0"/>
              <a:t> </a:t>
            </a:r>
            <a:r>
              <a:rPr lang="it-IT" dirty="0" err="1" smtClean="0"/>
              <a:t>cope</a:t>
            </a:r>
            <a:r>
              <a:rPr lang="it-IT" dirty="0" smtClean="0"/>
              <a:t> </a:t>
            </a:r>
            <a:r>
              <a:rPr lang="it-IT" dirty="0" err="1" smtClean="0"/>
              <a:t>with</a:t>
            </a:r>
            <a:endParaRPr lang="it-IT" dirty="0" smtClean="0"/>
          </a:p>
          <a:p>
            <a:pPr lvl="1"/>
            <a:r>
              <a:rPr lang="it-IT" dirty="0" err="1" smtClean="0"/>
              <a:t>Different</a:t>
            </a:r>
            <a:r>
              <a:rPr lang="it-IT" dirty="0" smtClean="0"/>
              <a:t> </a:t>
            </a:r>
            <a:r>
              <a:rPr lang="it-IT" dirty="0" err="1" smtClean="0"/>
              <a:t>device</a:t>
            </a:r>
            <a:r>
              <a:rPr lang="it-IT" dirty="0" smtClean="0"/>
              <a:t>/service </a:t>
            </a:r>
            <a:r>
              <a:rPr lang="it-IT" dirty="0" err="1" smtClean="0"/>
              <a:t>discovery</a:t>
            </a:r>
            <a:r>
              <a:rPr lang="it-IT" dirty="0" smtClean="0"/>
              <a:t> </a:t>
            </a:r>
            <a:r>
              <a:rPr lang="it-IT" dirty="0" err="1" smtClean="0"/>
              <a:t>techniques</a:t>
            </a:r>
            <a:endParaRPr lang="fr-FR" dirty="0" smtClean="0"/>
          </a:p>
          <a:p>
            <a:pPr lvl="1"/>
            <a:r>
              <a:rPr lang="it-IT" dirty="0" err="1" smtClean="0"/>
              <a:t>Different</a:t>
            </a:r>
            <a:r>
              <a:rPr lang="it-IT" dirty="0" smtClean="0"/>
              <a:t> connection/</a:t>
            </a:r>
            <a:r>
              <a:rPr lang="it-IT" dirty="0" err="1" smtClean="0"/>
              <a:t>communication</a:t>
            </a:r>
            <a:r>
              <a:rPr lang="it-IT" dirty="0" smtClean="0"/>
              <a:t> </a:t>
            </a:r>
            <a:r>
              <a:rPr lang="it-IT" dirty="0" err="1" smtClean="0"/>
              <a:t>capabilities</a:t>
            </a:r>
            <a:r>
              <a:rPr lang="it-IT" dirty="0" smtClean="0"/>
              <a:t> / protocols</a:t>
            </a:r>
          </a:p>
          <a:p>
            <a:r>
              <a:rPr lang="it-IT" dirty="0" err="1" smtClean="0"/>
              <a:t>User</a:t>
            </a:r>
            <a:r>
              <a:rPr lang="it-IT" dirty="0" smtClean="0"/>
              <a:t> (</a:t>
            </a:r>
            <a:r>
              <a:rPr lang="it-IT" dirty="0" err="1" smtClean="0"/>
              <a:t>discovery</a:t>
            </a:r>
            <a:r>
              <a:rPr lang="it-IT" dirty="0" smtClean="0"/>
              <a:t>) </a:t>
            </a:r>
            <a:r>
              <a:rPr lang="it-IT" dirty="0" err="1" smtClean="0"/>
              <a:t>concept</a:t>
            </a:r>
            <a:r>
              <a:rPr lang="it-IT" dirty="0" smtClean="0"/>
              <a:t> </a:t>
            </a:r>
            <a:r>
              <a:rPr lang="it-IT" dirty="0" err="1" smtClean="0"/>
              <a:t>is</a:t>
            </a:r>
            <a:r>
              <a:rPr lang="it-IT" dirty="0" smtClean="0"/>
              <a:t> </a:t>
            </a:r>
            <a:r>
              <a:rPr lang="it-IT" dirty="0" err="1" smtClean="0"/>
              <a:t>missing</a:t>
            </a:r>
            <a:r>
              <a:rPr lang="it-IT" dirty="0" smtClean="0"/>
              <a:t> </a:t>
            </a:r>
            <a:r>
              <a:rPr lang="it-IT" dirty="0" err="1" smtClean="0"/>
              <a:t>from</a:t>
            </a:r>
            <a:r>
              <a:rPr lang="it-IT" dirty="0" smtClean="0"/>
              <a:t> </a:t>
            </a:r>
            <a:r>
              <a:rPr lang="it-IT" dirty="0" err="1" smtClean="0"/>
              <a:t>proximity</a:t>
            </a:r>
            <a:r>
              <a:rPr lang="it-IT" dirty="0" smtClean="0"/>
              <a:t> protocols</a:t>
            </a:r>
          </a:p>
          <a:p>
            <a:r>
              <a:rPr lang="it-IT" dirty="0" smtClean="0"/>
              <a:t>Group (management </a:t>
            </a:r>
            <a:r>
              <a:rPr lang="it-IT" dirty="0" err="1" smtClean="0"/>
              <a:t>eg</a:t>
            </a:r>
            <a:r>
              <a:rPr lang="it-IT" dirty="0" smtClean="0"/>
              <a:t> create/terminate, join/</a:t>
            </a:r>
            <a:r>
              <a:rPr lang="it-IT" dirty="0" err="1" smtClean="0"/>
              <a:t>leave</a:t>
            </a:r>
            <a:r>
              <a:rPr lang="it-IT" dirty="0" smtClean="0"/>
              <a:t>) </a:t>
            </a:r>
            <a:r>
              <a:rPr lang="it-IT" dirty="0" err="1" smtClean="0"/>
              <a:t>concepts</a:t>
            </a:r>
            <a:r>
              <a:rPr lang="it-IT" dirty="0" smtClean="0"/>
              <a:t> are </a:t>
            </a:r>
            <a:r>
              <a:rPr lang="it-IT" dirty="0" err="1" smtClean="0"/>
              <a:t>not</a:t>
            </a:r>
            <a:r>
              <a:rPr lang="it-IT" dirty="0" smtClean="0"/>
              <a:t> common </a:t>
            </a:r>
            <a:r>
              <a:rPr lang="it-IT" dirty="0" err="1" smtClean="0"/>
              <a:t>to</a:t>
            </a:r>
            <a:r>
              <a:rPr lang="it-IT" dirty="0" smtClean="0"/>
              <a:t> </a:t>
            </a:r>
            <a:r>
              <a:rPr lang="it-IT" dirty="0" err="1" smtClean="0"/>
              <a:t>all</a:t>
            </a:r>
            <a:endParaRPr lang="it-IT" dirty="0" smtClean="0"/>
          </a:p>
          <a:p>
            <a:endParaRPr lang="it-IT" dirty="0" smtClean="0"/>
          </a:p>
          <a:p>
            <a:r>
              <a:rPr lang="it-IT" dirty="0" smtClean="0"/>
              <a:t>A </a:t>
            </a:r>
            <a:r>
              <a:rPr lang="it-IT" dirty="0" err="1" smtClean="0"/>
              <a:t>SNEW-specific</a:t>
            </a:r>
            <a:r>
              <a:rPr lang="it-IT" dirty="0" smtClean="0"/>
              <a:t> “service” </a:t>
            </a:r>
            <a:r>
              <a:rPr lang="it-IT" dirty="0" err="1" smtClean="0"/>
              <a:t>may</a:t>
            </a:r>
            <a:r>
              <a:rPr lang="it-IT" dirty="0" smtClean="0"/>
              <a:t> </a:t>
            </a:r>
            <a:r>
              <a:rPr lang="it-IT" dirty="0" err="1" smtClean="0"/>
              <a:t>need</a:t>
            </a:r>
            <a:r>
              <a:rPr lang="it-IT" dirty="0" smtClean="0"/>
              <a:t> </a:t>
            </a:r>
            <a:r>
              <a:rPr lang="it-IT" dirty="0" err="1" smtClean="0"/>
              <a:t>be</a:t>
            </a:r>
            <a:r>
              <a:rPr lang="it-IT" dirty="0" smtClean="0"/>
              <a:t> </a:t>
            </a:r>
            <a:r>
              <a:rPr lang="it-IT" dirty="0" err="1" smtClean="0"/>
              <a:t>specified</a:t>
            </a:r>
            <a:r>
              <a:rPr lang="it-IT" dirty="0" smtClean="0"/>
              <a:t> </a:t>
            </a:r>
            <a:r>
              <a:rPr lang="it-IT" dirty="0" err="1" smtClean="0"/>
              <a:t>for</a:t>
            </a:r>
            <a:r>
              <a:rPr lang="it-IT" dirty="0" smtClean="0"/>
              <a:t> </a:t>
            </a:r>
            <a:r>
              <a:rPr lang="it-IT" dirty="0" err="1" smtClean="0"/>
              <a:t>each</a:t>
            </a:r>
            <a:r>
              <a:rPr lang="it-IT" dirty="0" smtClean="0"/>
              <a:t> </a:t>
            </a:r>
            <a:r>
              <a:rPr lang="it-IT" dirty="0" err="1" smtClean="0"/>
              <a:t>proximity</a:t>
            </a:r>
            <a:r>
              <a:rPr lang="it-IT" dirty="0" smtClean="0"/>
              <a:t> </a:t>
            </a:r>
            <a:r>
              <a:rPr lang="it-IT" dirty="0" err="1" smtClean="0"/>
              <a:t>procotol</a:t>
            </a:r>
            <a:r>
              <a:rPr lang="it-IT" dirty="0" smtClean="0"/>
              <a:t> </a:t>
            </a:r>
            <a:r>
              <a:rPr lang="it-IT" dirty="0" err="1" smtClean="0"/>
              <a:t>to</a:t>
            </a:r>
            <a:r>
              <a:rPr lang="it-IT" dirty="0" smtClean="0"/>
              <a:t> </a:t>
            </a:r>
            <a:r>
              <a:rPr lang="it-IT" dirty="0" err="1" smtClean="0"/>
              <a:t>be</a:t>
            </a:r>
            <a:r>
              <a:rPr lang="it-IT" dirty="0" smtClean="0"/>
              <a:t> </a:t>
            </a:r>
            <a:r>
              <a:rPr lang="it-IT" dirty="0" err="1" smtClean="0"/>
              <a:t>supported</a:t>
            </a:r>
            <a:endParaRPr lang="it-IT"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Needs &amp; open issues for Proximity</a:t>
            </a:r>
            <a:endParaRPr lang="fr-FR" dirty="0"/>
          </a:p>
        </p:txBody>
      </p:sp>
      <p:sp>
        <p:nvSpPr>
          <p:cNvPr id="5" name="Segnaposto contenuto 4"/>
          <p:cNvSpPr>
            <a:spLocks noGrp="1"/>
          </p:cNvSpPr>
          <p:nvPr>
            <p:ph idx="1"/>
          </p:nvPr>
        </p:nvSpPr>
        <p:spPr/>
        <p:txBody>
          <a:bodyPr/>
          <a:lstStyle/>
          <a:p>
            <a:pPr marL="514350" indent="-514350">
              <a:buFont typeface="+mj-lt"/>
              <a:buAutoNum type="arabicPeriod"/>
            </a:pPr>
            <a:r>
              <a:rPr lang="it-IT" dirty="0" smtClean="0">
                <a:sym typeface="Wingdings" pitchFamily="2" charset="2"/>
              </a:rPr>
              <a:t>Information </a:t>
            </a:r>
            <a:r>
              <a:rPr lang="it-IT" dirty="0" err="1" smtClean="0">
                <a:sym typeface="Wingdings" pitchFamily="2" charset="2"/>
              </a:rPr>
              <a:t>exchange</a:t>
            </a:r>
            <a:endParaRPr lang="it-IT" dirty="0" smtClean="0">
              <a:sym typeface="Wingdings" pitchFamily="2" charset="2"/>
            </a:endParaRPr>
          </a:p>
          <a:p>
            <a:pPr lvl="1"/>
            <a:r>
              <a:rPr lang="it-IT" dirty="0" smtClean="0"/>
              <a:t>P2P </a:t>
            </a:r>
            <a:r>
              <a:rPr lang="it-IT" dirty="0" err="1" smtClean="0"/>
              <a:t>exchange</a:t>
            </a:r>
            <a:r>
              <a:rPr lang="it-IT" dirty="0" smtClean="0"/>
              <a:t> </a:t>
            </a:r>
            <a:r>
              <a:rPr lang="it-IT" dirty="0" err="1" smtClean="0"/>
              <a:t>across</a:t>
            </a:r>
            <a:r>
              <a:rPr lang="it-IT" dirty="0" smtClean="0"/>
              <a:t> </a:t>
            </a:r>
            <a:r>
              <a:rPr lang="it-IT" dirty="0" err="1" smtClean="0"/>
              <a:t>devices</a:t>
            </a:r>
            <a:r>
              <a:rPr lang="it-IT" dirty="0" smtClean="0"/>
              <a:t> </a:t>
            </a:r>
            <a:r>
              <a:rPr lang="it-IT" dirty="0" err="1" smtClean="0"/>
              <a:t>may</a:t>
            </a:r>
            <a:r>
              <a:rPr lang="it-IT" dirty="0" smtClean="0"/>
              <a:t> </a:t>
            </a:r>
            <a:r>
              <a:rPr lang="it-IT" dirty="0" err="1" smtClean="0"/>
              <a:t>have</a:t>
            </a:r>
            <a:r>
              <a:rPr lang="it-IT" dirty="0" smtClean="0"/>
              <a:t> </a:t>
            </a:r>
            <a:r>
              <a:rPr lang="it-IT" dirty="0" err="1" smtClean="0"/>
              <a:t>advantages</a:t>
            </a:r>
            <a:r>
              <a:rPr lang="it-IT" dirty="0" smtClean="0"/>
              <a:t> in </a:t>
            </a:r>
            <a:r>
              <a:rPr lang="it-IT" dirty="0" err="1" smtClean="0"/>
              <a:t>offloading</a:t>
            </a:r>
            <a:r>
              <a:rPr lang="it-IT" dirty="0" smtClean="0"/>
              <a:t> the network in </a:t>
            </a:r>
            <a:r>
              <a:rPr lang="it-IT" dirty="0" err="1" smtClean="0"/>
              <a:t>highly-dense</a:t>
            </a:r>
            <a:r>
              <a:rPr lang="it-IT" dirty="0" smtClean="0"/>
              <a:t> </a:t>
            </a:r>
            <a:r>
              <a:rPr lang="it-IT" dirty="0" err="1" smtClean="0"/>
              <a:t>environments</a:t>
            </a:r>
            <a:r>
              <a:rPr lang="it-IT" dirty="0" smtClean="0"/>
              <a:t> (MNO </a:t>
            </a:r>
            <a:r>
              <a:rPr lang="it-IT" dirty="0" err="1" smtClean="0"/>
              <a:t>connectivity</a:t>
            </a:r>
            <a:r>
              <a:rPr lang="it-IT" dirty="0" smtClean="0"/>
              <a:t> </a:t>
            </a:r>
            <a:r>
              <a:rPr lang="it-IT" dirty="0" err="1" smtClean="0"/>
              <a:t>still</a:t>
            </a:r>
            <a:r>
              <a:rPr lang="it-IT" dirty="0" smtClean="0"/>
              <a:t> </a:t>
            </a:r>
            <a:r>
              <a:rPr lang="it-IT" dirty="0" err="1" smtClean="0"/>
              <a:t>needed</a:t>
            </a:r>
            <a:r>
              <a:rPr lang="it-IT" dirty="0" smtClean="0"/>
              <a:t> </a:t>
            </a:r>
            <a:r>
              <a:rPr lang="it-IT" dirty="0" err="1" smtClean="0"/>
              <a:t>for</a:t>
            </a:r>
            <a:r>
              <a:rPr lang="it-IT" dirty="0" smtClean="0"/>
              <a:t> </a:t>
            </a:r>
            <a:r>
              <a:rPr lang="it-IT" dirty="0" err="1" smtClean="0"/>
              <a:t>sync</a:t>
            </a:r>
            <a:r>
              <a:rPr lang="it-IT" dirty="0" smtClean="0"/>
              <a:t>, </a:t>
            </a:r>
            <a:r>
              <a:rPr lang="it-IT" dirty="0" err="1" smtClean="0"/>
              <a:t>cross-publication</a:t>
            </a:r>
            <a:r>
              <a:rPr lang="it-IT" dirty="0" smtClean="0"/>
              <a:t>, </a:t>
            </a:r>
            <a:r>
              <a:rPr lang="it-IT" dirty="0" err="1" smtClean="0"/>
              <a:t>etc</a:t>
            </a:r>
            <a:r>
              <a:rPr lang="it-IT" dirty="0" smtClean="0"/>
              <a:t>)</a:t>
            </a:r>
          </a:p>
          <a:p>
            <a:pPr lvl="1"/>
            <a:r>
              <a:rPr lang="it-IT" dirty="0" smtClean="0"/>
              <a:t>May </a:t>
            </a:r>
            <a:r>
              <a:rPr lang="it-IT" dirty="0" err="1" smtClean="0"/>
              <a:t>rely</a:t>
            </a:r>
            <a:r>
              <a:rPr lang="it-IT" dirty="0" smtClean="0"/>
              <a:t> on SNEW </a:t>
            </a:r>
            <a:r>
              <a:rPr lang="it-IT" dirty="0" err="1" smtClean="0"/>
              <a:t>Device</a:t>
            </a:r>
            <a:r>
              <a:rPr lang="it-IT" dirty="0" smtClean="0"/>
              <a:t> </a:t>
            </a:r>
            <a:r>
              <a:rPr lang="it-IT" dirty="0" err="1" smtClean="0"/>
              <a:t>APIs</a:t>
            </a:r>
            <a:r>
              <a:rPr lang="it-IT" dirty="0" smtClean="0"/>
              <a:t> (“remote </a:t>
            </a:r>
            <a:r>
              <a:rPr lang="it-IT" dirty="0" err="1" smtClean="0"/>
              <a:t>access</a:t>
            </a:r>
            <a:r>
              <a:rPr lang="it-IT" dirty="0" smtClean="0"/>
              <a:t>”) </a:t>
            </a:r>
            <a:r>
              <a:rPr lang="it-IT" dirty="0" err="1" smtClean="0"/>
              <a:t>to</a:t>
            </a:r>
            <a:r>
              <a:rPr lang="it-IT" dirty="0" smtClean="0"/>
              <a:t> </a:t>
            </a:r>
            <a:r>
              <a:rPr lang="it-IT" dirty="0" err="1" smtClean="0"/>
              <a:t>publish</a:t>
            </a:r>
            <a:r>
              <a:rPr lang="it-IT" dirty="0" smtClean="0"/>
              <a:t>/</a:t>
            </a:r>
            <a:r>
              <a:rPr lang="it-IT" dirty="0" err="1" smtClean="0"/>
              <a:t>retrieve</a:t>
            </a:r>
            <a:r>
              <a:rPr lang="it-IT" dirty="0" smtClean="0"/>
              <a:t> </a:t>
            </a:r>
            <a:r>
              <a:rPr lang="it-IT" dirty="0" err="1" smtClean="0"/>
              <a:t>activities</a:t>
            </a:r>
            <a:r>
              <a:rPr lang="it-IT" dirty="0" smtClean="0"/>
              <a:t> </a:t>
            </a:r>
            <a:r>
              <a:rPr lang="it-IT" dirty="0" err="1" smtClean="0"/>
              <a:t>between</a:t>
            </a:r>
            <a:r>
              <a:rPr lang="it-IT" dirty="0" smtClean="0"/>
              <a:t> </a:t>
            </a:r>
            <a:r>
              <a:rPr lang="it-IT" dirty="0" err="1" smtClean="0"/>
              <a:t>members</a:t>
            </a:r>
            <a:r>
              <a:rPr lang="it-IT" dirty="0" smtClean="0"/>
              <a:t> and/or on a </a:t>
            </a:r>
            <a:r>
              <a:rPr lang="it-IT" i="1" dirty="0" err="1" smtClean="0"/>
              <a:t>replication</a:t>
            </a:r>
            <a:r>
              <a:rPr lang="it-IT" dirty="0" smtClean="0"/>
              <a:t> of SNEW-1 interface </a:t>
            </a:r>
            <a:r>
              <a:rPr lang="it-IT" dirty="0" err="1" smtClean="0"/>
              <a:t>over</a:t>
            </a:r>
            <a:r>
              <a:rPr lang="it-IT" dirty="0" smtClean="0"/>
              <a:t> SNEW-6</a:t>
            </a:r>
          </a:p>
          <a:p>
            <a:pPr lvl="1"/>
            <a:r>
              <a:rPr lang="it-IT" dirty="0" smtClean="0"/>
              <a:t>Group </a:t>
            </a:r>
            <a:r>
              <a:rPr lang="it-IT" dirty="0" err="1" smtClean="0"/>
              <a:t>dynamicity</a:t>
            </a:r>
            <a:r>
              <a:rPr lang="it-IT" dirty="0" smtClean="0"/>
              <a:t> / </a:t>
            </a:r>
            <a:r>
              <a:rPr lang="it-IT" dirty="0" err="1" smtClean="0"/>
              <a:t>mobility</a:t>
            </a:r>
            <a:r>
              <a:rPr lang="it-IT" dirty="0" smtClean="0"/>
              <a:t> </a:t>
            </a:r>
            <a:r>
              <a:rPr lang="it-IT" dirty="0" err="1" smtClean="0"/>
              <a:t>need</a:t>
            </a:r>
            <a:r>
              <a:rPr lang="it-IT" dirty="0" smtClean="0"/>
              <a:t> </a:t>
            </a:r>
            <a:r>
              <a:rPr lang="it-IT" dirty="0" err="1" smtClean="0"/>
              <a:t>be</a:t>
            </a:r>
            <a:r>
              <a:rPr lang="it-IT" dirty="0" smtClean="0"/>
              <a:t> </a:t>
            </a:r>
            <a:r>
              <a:rPr lang="it-IT" dirty="0" err="1" smtClean="0"/>
              <a:t>considered</a:t>
            </a:r>
            <a:r>
              <a:rPr lang="it-IT" dirty="0" smtClean="0"/>
              <a:t> (e.g. </a:t>
            </a:r>
            <a:r>
              <a:rPr lang="it-IT" dirty="0" err="1" smtClean="0"/>
              <a:t>group</a:t>
            </a:r>
            <a:r>
              <a:rPr lang="it-IT" dirty="0" smtClean="0"/>
              <a:t> </a:t>
            </a:r>
            <a:r>
              <a:rPr lang="it-IT" dirty="0" err="1" smtClean="0"/>
              <a:t>administrator</a:t>
            </a:r>
            <a:r>
              <a:rPr lang="it-IT" dirty="0" smtClean="0"/>
              <a:t> </a:t>
            </a:r>
            <a:r>
              <a:rPr lang="it-IT" dirty="0" err="1" smtClean="0"/>
              <a:t>moves</a:t>
            </a:r>
            <a:r>
              <a:rPr lang="it-IT" dirty="0" smtClean="0"/>
              <a:t> </a:t>
            </a:r>
            <a:r>
              <a:rPr lang="it-IT" dirty="0" err="1" smtClean="0"/>
              <a:t>away</a:t>
            </a:r>
            <a:r>
              <a:rPr lang="it-IT" dirty="0" smtClean="0"/>
              <a:t>)</a:t>
            </a:r>
          </a:p>
          <a:p>
            <a:pPr lvl="2"/>
            <a:r>
              <a:rPr lang="it-IT" dirty="0" smtClean="0"/>
              <a:t>May </a:t>
            </a:r>
            <a:r>
              <a:rPr lang="it-IT" dirty="0" err="1" smtClean="0"/>
              <a:t>require</a:t>
            </a:r>
            <a:r>
              <a:rPr lang="it-IT" dirty="0" smtClean="0"/>
              <a:t> </a:t>
            </a:r>
            <a:r>
              <a:rPr lang="it-IT" dirty="0" err="1" smtClean="0"/>
              <a:t>to</a:t>
            </a:r>
            <a:r>
              <a:rPr lang="it-IT" dirty="0" smtClean="0"/>
              <a:t> </a:t>
            </a:r>
            <a:r>
              <a:rPr lang="it-IT" dirty="0" err="1" smtClean="0"/>
              <a:t>interact</a:t>
            </a:r>
            <a:r>
              <a:rPr lang="it-IT" dirty="0" smtClean="0"/>
              <a:t> </a:t>
            </a:r>
            <a:r>
              <a:rPr lang="it-IT" dirty="0" err="1" smtClean="0"/>
              <a:t>with</a:t>
            </a:r>
            <a:r>
              <a:rPr lang="it-IT" dirty="0" smtClean="0"/>
              <a:t> </a:t>
            </a:r>
            <a:r>
              <a:rPr lang="it-IT" dirty="0" err="1" smtClean="0"/>
              <a:t>underlying</a:t>
            </a:r>
            <a:r>
              <a:rPr lang="it-IT" dirty="0" smtClean="0"/>
              <a:t> </a:t>
            </a:r>
            <a:r>
              <a:rPr lang="it-IT" dirty="0" err="1" smtClean="0"/>
              <a:t>proximity</a:t>
            </a:r>
            <a:r>
              <a:rPr lang="it-IT" dirty="0" smtClean="0"/>
              <a:t> </a:t>
            </a:r>
            <a:r>
              <a:rPr lang="it-IT" dirty="0" err="1" smtClean="0"/>
              <a:t>technology</a:t>
            </a:r>
            <a:endParaRPr lang="it-IT" dirty="0" smtClean="0"/>
          </a:p>
          <a:p>
            <a:pPr lvl="2"/>
            <a:endParaRPr lang="it-IT"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Needs &amp; open issues for Proximity</a:t>
            </a:r>
            <a:endParaRPr lang="fr-FR" dirty="0"/>
          </a:p>
        </p:txBody>
      </p:sp>
      <p:sp>
        <p:nvSpPr>
          <p:cNvPr id="5" name="Segnaposto contenuto 4"/>
          <p:cNvSpPr>
            <a:spLocks noGrp="1"/>
          </p:cNvSpPr>
          <p:nvPr>
            <p:ph idx="1"/>
          </p:nvPr>
        </p:nvSpPr>
        <p:spPr/>
        <p:txBody>
          <a:bodyPr/>
          <a:lstStyle/>
          <a:p>
            <a:pPr marL="514350" indent="-514350">
              <a:buFont typeface="+mj-lt"/>
              <a:buAutoNum type="arabicPeriod" startAt="2"/>
            </a:pPr>
            <a:r>
              <a:rPr lang="it-IT" dirty="0" err="1" smtClean="0"/>
              <a:t>Member</a:t>
            </a:r>
            <a:r>
              <a:rPr lang="it-IT" dirty="0" smtClean="0"/>
              <a:t> </a:t>
            </a:r>
            <a:r>
              <a:rPr lang="it-IT" dirty="0" err="1" smtClean="0"/>
              <a:t>authentication</a:t>
            </a:r>
            <a:r>
              <a:rPr lang="it-IT" dirty="0" smtClean="0"/>
              <a:t> (</a:t>
            </a:r>
            <a:r>
              <a:rPr lang="it-IT" dirty="0" err="1" smtClean="0"/>
              <a:t>authn</a:t>
            </a:r>
            <a:r>
              <a:rPr lang="it-IT" dirty="0" smtClean="0"/>
              <a:t>)</a:t>
            </a:r>
          </a:p>
          <a:p>
            <a:pPr lvl="1"/>
            <a:r>
              <a:rPr lang="it-IT" dirty="0" err="1" smtClean="0"/>
              <a:t>Proximity</a:t>
            </a:r>
            <a:r>
              <a:rPr lang="it-IT" dirty="0" smtClean="0"/>
              <a:t> </a:t>
            </a:r>
            <a:r>
              <a:rPr lang="it-IT" dirty="0" err="1" smtClean="0"/>
              <a:t>technologies</a:t>
            </a:r>
            <a:r>
              <a:rPr lang="it-IT" dirty="0" smtClean="0"/>
              <a:t> </a:t>
            </a:r>
            <a:r>
              <a:rPr lang="it-IT" dirty="0" err="1" smtClean="0"/>
              <a:t>may</a:t>
            </a:r>
            <a:r>
              <a:rPr lang="it-IT" dirty="0" smtClean="0"/>
              <a:t> </a:t>
            </a:r>
            <a:r>
              <a:rPr lang="it-IT" dirty="0" err="1" smtClean="0"/>
              <a:t>provide</a:t>
            </a:r>
            <a:r>
              <a:rPr lang="it-IT" dirty="0" smtClean="0"/>
              <a:t> (</a:t>
            </a:r>
            <a:r>
              <a:rPr lang="it-IT" dirty="0" err="1" smtClean="0"/>
              <a:t>user</a:t>
            </a:r>
            <a:r>
              <a:rPr lang="it-IT" dirty="0" smtClean="0"/>
              <a:t>) </a:t>
            </a:r>
            <a:r>
              <a:rPr lang="it-IT" dirty="0" err="1" smtClean="0"/>
              <a:t>identifiers</a:t>
            </a:r>
            <a:r>
              <a:rPr lang="it-IT" dirty="0" smtClean="0"/>
              <a:t> </a:t>
            </a:r>
            <a:r>
              <a:rPr lang="it-IT" dirty="0" err="1" smtClean="0"/>
              <a:t>usable</a:t>
            </a:r>
            <a:r>
              <a:rPr lang="it-IT" dirty="0" smtClean="0"/>
              <a:t> </a:t>
            </a:r>
            <a:r>
              <a:rPr lang="it-IT" dirty="0" err="1" smtClean="0"/>
              <a:t>for</a:t>
            </a:r>
            <a:r>
              <a:rPr lang="it-IT" dirty="0" smtClean="0"/>
              <a:t> </a:t>
            </a:r>
            <a:r>
              <a:rPr lang="it-IT" dirty="0" err="1" smtClean="0"/>
              <a:t>authn</a:t>
            </a:r>
            <a:endParaRPr lang="it-IT" dirty="0" smtClean="0"/>
          </a:p>
          <a:p>
            <a:pPr lvl="2"/>
            <a:r>
              <a:rPr lang="it-IT" dirty="0" smtClean="0"/>
              <a:t>E.g. “</a:t>
            </a:r>
            <a:r>
              <a:rPr lang="it-IT" dirty="0" err="1" smtClean="0"/>
              <a:t>expressions</a:t>
            </a:r>
            <a:r>
              <a:rPr lang="it-IT" dirty="0" smtClean="0"/>
              <a:t>”</a:t>
            </a:r>
          </a:p>
          <a:p>
            <a:pPr lvl="1"/>
            <a:r>
              <a:rPr lang="it-IT" dirty="0" err="1" smtClean="0"/>
              <a:t>Otherwise</a:t>
            </a:r>
            <a:r>
              <a:rPr lang="it-IT" dirty="0" smtClean="0"/>
              <a:t>, </a:t>
            </a:r>
            <a:r>
              <a:rPr lang="it-IT" dirty="0" smtClean="0"/>
              <a:t>SNEW-6 </a:t>
            </a:r>
            <a:r>
              <a:rPr lang="it-IT" dirty="0" err="1" smtClean="0"/>
              <a:t>may</a:t>
            </a:r>
            <a:r>
              <a:rPr lang="it-IT" dirty="0" smtClean="0"/>
              <a:t> </a:t>
            </a:r>
            <a:r>
              <a:rPr lang="it-IT" dirty="0" err="1" smtClean="0"/>
              <a:t>rely</a:t>
            </a:r>
            <a:r>
              <a:rPr lang="it-IT" dirty="0" smtClean="0"/>
              <a:t> on </a:t>
            </a:r>
            <a:r>
              <a:rPr lang="it-IT" dirty="0" err="1" smtClean="0"/>
              <a:t>Device</a:t>
            </a:r>
            <a:r>
              <a:rPr lang="it-IT" dirty="0" smtClean="0"/>
              <a:t> API </a:t>
            </a:r>
            <a:r>
              <a:rPr lang="it-IT" dirty="0" err="1" smtClean="0"/>
              <a:t>authn</a:t>
            </a:r>
            <a:r>
              <a:rPr lang="it-IT" dirty="0" smtClean="0"/>
              <a:t> </a:t>
            </a:r>
            <a:r>
              <a:rPr lang="it-IT" dirty="0" err="1" smtClean="0"/>
              <a:t>mechanisms</a:t>
            </a:r>
            <a:r>
              <a:rPr lang="it-IT" dirty="0" smtClean="0"/>
              <a:t> (TBD)</a:t>
            </a:r>
          </a:p>
          <a:p>
            <a:pPr lvl="2"/>
            <a:r>
              <a:rPr lang="it-IT" dirty="0" err="1" smtClean="0"/>
              <a:t>User-based</a:t>
            </a:r>
            <a:r>
              <a:rPr lang="it-IT" dirty="0" smtClean="0"/>
              <a:t> </a:t>
            </a:r>
            <a:r>
              <a:rPr lang="it-IT" dirty="0" err="1" smtClean="0"/>
              <a:t>authentication</a:t>
            </a:r>
            <a:r>
              <a:rPr lang="it-IT" dirty="0" smtClean="0"/>
              <a:t> + </a:t>
            </a:r>
            <a:r>
              <a:rPr lang="it-IT" dirty="0" err="1" smtClean="0"/>
              <a:t>authorization</a:t>
            </a:r>
            <a:r>
              <a:rPr lang="it-IT" dirty="0" smtClean="0"/>
              <a:t>: </a:t>
            </a:r>
            <a:r>
              <a:rPr lang="it-IT" dirty="0" err="1" smtClean="0"/>
              <a:t>need</a:t>
            </a:r>
            <a:r>
              <a:rPr lang="it-IT" dirty="0" smtClean="0"/>
              <a:t> </a:t>
            </a:r>
            <a:r>
              <a:rPr lang="it-IT" dirty="0" err="1" smtClean="0"/>
              <a:t>to</a:t>
            </a:r>
            <a:r>
              <a:rPr lang="it-IT" dirty="0" smtClean="0"/>
              <a:t> </a:t>
            </a:r>
            <a:r>
              <a:rPr lang="it-IT" dirty="0" err="1" smtClean="0"/>
              <a:t>identify</a:t>
            </a:r>
            <a:r>
              <a:rPr lang="it-IT" dirty="0" smtClean="0"/>
              <a:t> </a:t>
            </a:r>
            <a:r>
              <a:rPr lang="it-IT" dirty="0" err="1" smtClean="0"/>
              <a:t>requesting</a:t>
            </a:r>
            <a:r>
              <a:rPr lang="it-IT" dirty="0" smtClean="0"/>
              <a:t> </a:t>
            </a:r>
            <a:r>
              <a:rPr lang="it-IT" dirty="0" err="1" smtClean="0"/>
              <a:t>user</a:t>
            </a:r>
            <a:r>
              <a:rPr lang="it-IT" dirty="0" smtClean="0"/>
              <a:t> (and </a:t>
            </a:r>
            <a:r>
              <a:rPr lang="it-IT" dirty="0" err="1" smtClean="0"/>
              <a:t>not</a:t>
            </a:r>
            <a:r>
              <a:rPr lang="it-IT" dirty="0" smtClean="0"/>
              <a:t> </a:t>
            </a:r>
            <a:r>
              <a:rPr lang="it-IT" dirty="0" err="1" smtClean="0"/>
              <a:t>device</a:t>
            </a:r>
            <a:r>
              <a:rPr lang="it-IT" dirty="0" smtClean="0"/>
              <a:t>) </a:t>
            </a:r>
            <a:r>
              <a:rPr lang="it-IT" dirty="0" err="1" smtClean="0"/>
              <a:t>whilst</a:t>
            </a:r>
            <a:r>
              <a:rPr lang="it-IT" dirty="0" smtClean="0"/>
              <a:t> </a:t>
            </a:r>
            <a:r>
              <a:rPr lang="it-IT" dirty="0" err="1" smtClean="0"/>
              <a:t>guaranteeing</a:t>
            </a:r>
            <a:r>
              <a:rPr lang="it-IT" dirty="0" smtClean="0"/>
              <a:t> privacy</a:t>
            </a:r>
          </a:p>
          <a:p>
            <a:pPr lvl="2"/>
            <a:r>
              <a:rPr lang="it-IT" dirty="0" smtClean="0"/>
              <a:t>TLS/HTTPS </a:t>
            </a:r>
            <a:r>
              <a:rPr lang="it-IT" dirty="0" err="1" smtClean="0"/>
              <a:t>support</a:t>
            </a:r>
            <a:r>
              <a:rPr lang="it-IT" dirty="0" smtClean="0"/>
              <a:t>: CA(MNO)</a:t>
            </a:r>
            <a:r>
              <a:rPr lang="it-IT" dirty="0" err="1" smtClean="0"/>
              <a:t>-signed</a:t>
            </a:r>
            <a:r>
              <a:rPr lang="it-IT" dirty="0" smtClean="0"/>
              <a:t> </a:t>
            </a:r>
            <a:r>
              <a:rPr lang="it-IT" dirty="0" err="1" smtClean="0"/>
              <a:t>certificates</a:t>
            </a:r>
            <a:r>
              <a:rPr lang="it-IT" dirty="0" smtClean="0"/>
              <a:t> are </a:t>
            </a:r>
            <a:r>
              <a:rPr lang="it-IT" dirty="0" err="1" smtClean="0"/>
              <a:t>needed</a:t>
            </a:r>
            <a:r>
              <a:rPr lang="it-IT" dirty="0" smtClean="0"/>
              <a:t> </a:t>
            </a:r>
            <a:r>
              <a:rPr lang="it-IT" dirty="0" err="1" smtClean="0"/>
              <a:t>but</a:t>
            </a:r>
            <a:r>
              <a:rPr lang="it-IT" dirty="0" smtClean="0"/>
              <a:t> </a:t>
            </a:r>
            <a:r>
              <a:rPr lang="it-IT" dirty="0" err="1" smtClean="0"/>
              <a:t>addressing</a:t>
            </a:r>
            <a:r>
              <a:rPr lang="it-IT" dirty="0" smtClean="0"/>
              <a:t> </a:t>
            </a:r>
            <a:r>
              <a:rPr lang="it-IT" dirty="0" err="1" smtClean="0"/>
              <a:t>may</a:t>
            </a:r>
            <a:r>
              <a:rPr lang="it-IT" dirty="0" smtClean="0"/>
              <a:t> </a:t>
            </a:r>
            <a:r>
              <a:rPr lang="it-IT" dirty="0" err="1" smtClean="0"/>
              <a:t>be</a:t>
            </a:r>
            <a:r>
              <a:rPr lang="it-IT" dirty="0" smtClean="0"/>
              <a:t> </a:t>
            </a:r>
            <a:r>
              <a:rPr lang="it-IT" dirty="0" err="1" smtClean="0"/>
              <a:t>an</a:t>
            </a:r>
            <a:r>
              <a:rPr lang="it-IT" dirty="0" smtClean="0"/>
              <a:t> </a:t>
            </a:r>
            <a:r>
              <a:rPr lang="it-IT" dirty="0" err="1" smtClean="0"/>
              <a:t>issue</a:t>
            </a:r>
            <a:r>
              <a:rPr lang="it-IT" dirty="0" smtClean="0"/>
              <a:t> (</a:t>
            </a:r>
            <a:r>
              <a:rPr lang="it-IT" dirty="0" err="1" smtClean="0"/>
              <a:t>dynamic</a:t>
            </a:r>
            <a:r>
              <a:rPr lang="it-IT" dirty="0" smtClean="0"/>
              <a:t> IP, </a:t>
            </a:r>
            <a:r>
              <a:rPr lang="it-IT" dirty="0" err="1" smtClean="0"/>
              <a:t>device</a:t>
            </a:r>
            <a:r>
              <a:rPr lang="it-IT" dirty="0" smtClean="0"/>
              <a:t> FQDN, </a:t>
            </a:r>
            <a:r>
              <a:rPr lang="it-IT" dirty="0" err="1" smtClean="0"/>
              <a:t>etc</a:t>
            </a:r>
            <a:r>
              <a:rPr lang="it-IT" dirty="0" smtClean="0"/>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Needs &amp; open issues for Proximity</a:t>
            </a:r>
            <a:endParaRPr lang="fr-FR" dirty="0"/>
          </a:p>
        </p:txBody>
      </p:sp>
      <p:sp>
        <p:nvSpPr>
          <p:cNvPr id="5" name="Segnaposto contenuto 4"/>
          <p:cNvSpPr>
            <a:spLocks noGrp="1"/>
          </p:cNvSpPr>
          <p:nvPr>
            <p:ph idx="1"/>
          </p:nvPr>
        </p:nvSpPr>
        <p:spPr/>
        <p:txBody>
          <a:bodyPr/>
          <a:lstStyle/>
          <a:p>
            <a:pPr marL="514350" indent="-514350">
              <a:buFont typeface="+mj-lt"/>
              <a:buAutoNum type="arabicPeriod" startAt="3"/>
            </a:pPr>
            <a:r>
              <a:rPr lang="it-IT" dirty="0" err="1" smtClean="0"/>
              <a:t>Synchronization</a:t>
            </a:r>
            <a:r>
              <a:rPr lang="it-IT" dirty="0" smtClean="0"/>
              <a:t> </a:t>
            </a:r>
            <a:r>
              <a:rPr lang="it-IT" dirty="0" err="1" smtClean="0"/>
              <a:t>with</a:t>
            </a:r>
            <a:r>
              <a:rPr lang="it-IT" dirty="0" smtClean="0"/>
              <a:t> SNEW Server</a:t>
            </a:r>
          </a:p>
          <a:p>
            <a:pPr lvl="2"/>
            <a:r>
              <a:rPr lang="it-IT" dirty="0" err="1" smtClean="0"/>
              <a:t>Should</a:t>
            </a:r>
            <a:r>
              <a:rPr lang="it-IT" dirty="0" smtClean="0"/>
              <a:t> start </a:t>
            </a:r>
            <a:r>
              <a:rPr lang="it-IT" dirty="0" err="1" smtClean="0"/>
              <a:t>from</a:t>
            </a:r>
            <a:r>
              <a:rPr lang="it-IT" dirty="0" smtClean="0"/>
              <a:t> </a:t>
            </a:r>
            <a:r>
              <a:rPr lang="it-IT" dirty="0" err="1" smtClean="0"/>
              <a:t>group</a:t>
            </a:r>
            <a:r>
              <a:rPr lang="it-IT" dirty="0" smtClean="0"/>
              <a:t> </a:t>
            </a:r>
            <a:r>
              <a:rPr lang="it-IT" dirty="0" err="1" smtClean="0"/>
              <a:t>owner</a:t>
            </a:r>
            <a:r>
              <a:rPr lang="it-IT" dirty="0" smtClean="0"/>
              <a:t> / </a:t>
            </a:r>
            <a:r>
              <a:rPr lang="it-IT" dirty="0" err="1" smtClean="0"/>
              <a:t>administrator</a:t>
            </a:r>
            <a:endParaRPr lang="it-IT" dirty="0" smtClean="0"/>
          </a:p>
          <a:p>
            <a:pPr lvl="2"/>
            <a:r>
              <a:rPr lang="it-IT" dirty="0" smtClean="0"/>
              <a:t>SNEW-1 </a:t>
            </a:r>
            <a:r>
              <a:rPr lang="it-IT" dirty="0" err="1" smtClean="0"/>
              <a:t>may</a:t>
            </a:r>
            <a:r>
              <a:rPr lang="it-IT" dirty="0" smtClean="0"/>
              <a:t> </a:t>
            </a:r>
            <a:r>
              <a:rPr lang="it-IT" dirty="0" err="1" smtClean="0"/>
              <a:t>be</a:t>
            </a:r>
            <a:r>
              <a:rPr lang="it-IT" dirty="0" smtClean="0"/>
              <a:t> </a:t>
            </a:r>
            <a:r>
              <a:rPr lang="it-IT" dirty="0" err="1" smtClean="0"/>
              <a:t>reused</a:t>
            </a:r>
            <a:r>
              <a:rPr lang="it-IT" dirty="0" smtClean="0"/>
              <a:t>/</a:t>
            </a:r>
            <a:r>
              <a:rPr lang="it-IT" dirty="0" err="1" smtClean="0"/>
              <a:t>extended</a:t>
            </a:r>
            <a:r>
              <a:rPr lang="it-IT" dirty="0" smtClean="0"/>
              <a:t> </a:t>
            </a:r>
            <a:r>
              <a:rPr lang="it-IT" dirty="0" err="1" smtClean="0"/>
              <a:t>to</a:t>
            </a:r>
            <a:r>
              <a:rPr lang="it-IT" dirty="0" smtClean="0"/>
              <a:t> </a:t>
            </a:r>
            <a:r>
              <a:rPr lang="it-IT" dirty="0" err="1" smtClean="0"/>
              <a:t>synchronize</a:t>
            </a:r>
            <a:r>
              <a:rPr lang="it-IT" dirty="0" smtClean="0"/>
              <a:t> (</a:t>
            </a:r>
            <a:r>
              <a:rPr lang="it-IT" dirty="0" err="1" smtClean="0"/>
              <a:t>mainly</a:t>
            </a:r>
            <a:r>
              <a:rPr lang="it-IT" dirty="0" smtClean="0"/>
              <a:t> </a:t>
            </a:r>
            <a:r>
              <a:rPr lang="it-IT" dirty="0" err="1" smtClean="0"/>
              <a:t>intended</a:t>
            </a:r>
            <a:r>
              <a:rPr lang="it-IT" dirty="0" smtClean="0"/>
              <a:t> </a:t>
            </a:r>
            <a:r>
              <a:rPr lang="it-IT" dirty="0" err="1" smtClean="0"/>
              <a:t>for</a:t>
            </a:r>
            <a:r>
              <a:rPr lang="it-IT" dirty="0" smtClean="0"/>
              <a:t> </a:t>
            </a:r>
            <a:r>
              <a:rPr lang="it-IT" dirty="0" err="1" smtClean="0"/>
              <a:t>posting</a:t>
            </a:r>
            <a:r>
              <a:rPr lang="it-IT" dirty="0" smtClean="0"/>
              <a:t> the </a:t>
            </a:r>
            <a:r>
              <a:rPr lang="it-IT" dirty="0" err="1" smtClean="0"/>
              <a:t>local</a:t>
            </a:r>
            <a:r>
              <a:rPr lang="it-IT" dirty="0" smtClean="0"/>
              <a:t> </a:t>
            </a:r>
            <a:r>
              <a:rPr lang="it-IT" dirty="0" err="1" smtClean="0"/>
              <a:t>group</a:t>
            </a:r>
            <a:r>
              <a:rPr lang="it-IT" dirty="0" smtClean="0"/>
              <a:t> </a:t>
            </a:r>
            <a:r>
              <a:rPr lang="it-IT" dirty="0" err="1" smtClean="0"/>
              <a:t>activities</a:t>
            </a:r>
            <a:r>
              <a:rPr lang="it-IT" dirty="0" smtClean="0"/>
              <a:t> </a:t>
            </a:r>
            <a:r>
              <a:rPr lang="it-IT" dirty="0" err="1" smtClean="0"/>
              <a:t>rather</a:t>
            </a:r>
            <a:r>
              <a:rPr lang="it-IT" dirty="0" smtClean="0"/>
              <a:t> </a:t>
            </a:r>
            <a:r>
              <a:rPr lang="it-IT" dirty="0" err="1" smtClean="0"/>
              <a:t>than</a:t>
            </a:r>
            <a:r>
              <a:rPr lang="it-IT" dirty="0" smtClean="0"/>
              <a:t> downloading/</a:t>
            </a:r>
            <a:r>
              <a:rPr lang="it-IT" dirty="0" err="1" smtClean="0"/>
              <a:t>caching</a:t>
            </a:r>
            <a:r>
              <a:rPr lang="it-IT" dirty="0" smtClean="0"/>
              <a:t> </a:t>
            </a:r>
            <a:r>
              <a:rPr lang="it-IT" dirty="0" err="1" smtClean="0"/>
              <a:t>from</a:t>
            </a:r>
            <a:r>
              <a:rPr lang="it-IT" dirty="0" smtClean="0"/>
              <a:t> server)</a:t>
            </a:r>
          </a:p>
          <a:p>
            <a:pPr lvl="2"/>
            <a:r>
              <a:rPr lang="it-IT" dirty="0" err="1" smtClean="0"/>
              <a:t>Other</a:t>
            </a:r>
            <a:r>
              <a:rPr lang="it-IT" dirty="0" smtClean="0"/>
              <a:t> </a:t>
            </a:r>
            <a:r>
              <a:rPr lang="it-IT" dirty="0" err="1" smtClean="0"/>
              <a:t>generic</a:t>
            </a:r>
            <a:r>
              <a:rPr lang="it-IT" dirty="0" smtClean="0"/>
              <a:t> </a:t>
            </a:r>
            <a:r>
              <a:rPr lang="it-IT" dirty="0" err="1" smtClean="0"/>
              <a:t>synchronization</a:t>
            </a:r>
            <a:r>
              <a:rPr lang="it-IT" dirty="0" smtClean="0"/>
              <a:t> protocols (e.g. </a:t>
            </a:r>
            <a:r>
              <a:rPr lang="it-IT" dirty="0" err="1" smtClean="0"/>
              <a:t>SyncML</a:t>
            </a:r>
            <a:r>
              <a:rPr lang="it-IT" dirty="0" smtClean="0"/>
              <a:t> / </a:t>
            </a:r>
            <a:r>
              <a:rPr lang="it-IT" dirty="0" smtClean="0"/>
              <a:t>DS) </a:t>
            </a:r>
            <a:r>
              <a:rPr lang="it-IT" dirty="0" err="1" smtClean="0"/>
              <a:t>may</a:t>
            </a:r>
            <a:r>
              <a:rPr lang="it-IT" dirty="0" smtClean="0"/>
              <a:t> </a:t>
            </a:r>
            <a:r>
              <a:rPr lang="it-IT" dirty="0" err="1" smtClean="0"/>
              <a:t>be</a:t>
            </a:r>
            <a:r>
              <a:rPr lang="it-IT" dirty="0" smtClean="0"/>
              <a:t> </a:t>
            </a:r>
            <a:r>
              <a:rPr lang="it-IT" dirty="0" err="1" smtClean="0"/>
              <a:t>considered</a:t>
            </a:r>
            <a:endParaRPr lang="it-IT"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Conclusions</a:t>
            </a:r>
            <a:endParaRPr lang="fr-FR" dirty="0"/>
          </a:p>
        </p:txBody>
      </p:sp>
      <p:sp>
        <p:nvSpPr>
          <p:cNvPr id="5" name="Segnaposto contenuto 4"/>
          <p:cNvSpPr>
            <a:spLocks noGrp="1"/>
          </p:cNvSpPr>
          <p:nvPr>
            <p:ph idx="1"/>
          </p:nvPr>
        </p:nvSpPr>
        <p:spPr/>
        <p:txBody>
          <a:bodyPr/>
          <a:lstStyle/>
          <a:p>
            <a:r>
              <a:rPr lang="en-US" dirty="0" smtClean="0"/>
              <a:t>SNEW 1.1 introduces requirements related to </a:t>
            </a:r>
            <a:r>
              <a:rPr lang="en-US" dirty="0" smtClean="0"/>
              <a:t>Proximity and P2P</a:t>
            </a:r>
            <a:endParaRPr lang="en-US" dirty="0" smtClean="0"/>
          </a:p>
          <a:p>
            <a:r>
              <a:rPr lang="en-US" dirty="0" smtClean="0"/>
              <a:t>Wireless p</a:t>
            </a:r>
            <a:r>
              <a:rPr lang="en-US" dirty="0" smtClean="0"/>
              <a:t>roximity-based technologies based on IP and that natively support groups are promising but rare and may need be improved</a:t>
            </a:r>
          </a:p>
          <a:p>
            <a:r>
              <a:rPr lang="en-US" dirty="0" smtClean="0"/>
              <a:t>SNEW-6 interface may need protocol-specific bindings to achieve its generic operations</a:t>
            </a:r>
          </a:p>
          <a:p>
            <a:pPr lvl="1"/>
            <a:r>
              <a:rPr lang="en-US" dirty="0" smtClean="0"/>
              <a:t>Device APIs (SNEW-4) remotely exposed may be reused to exchange information between devices</a:t>
            </a:r>
          </a:p>
          <a:p>
            <a:r>
              <a:rPr lang="en-US" dirty="0" smtClean="0"/>
              <a:t>Expertise is needed in the wireless P2P / ad-hoc area to provide guidance especially for</a:t>
            </a:r>
          </a:p>
          <a:p>
            <a:pPr lvl="1"/>
            <a:r>
              <a:rPr lang="en-US" dirty="0" smtClean="0"/>
              <a:t>Identity and access management</a:t>
            </a:r>
          </a:p>
          <a:p>
            <a:pPr lvl="1"/>
            <a:r>
              <a:rPr lang="en-US" dirty="0" smtClean="0"/>
              <a:t>(dynamic) group management in mobility</a:t>
            </a:r>
            <a:endParaRPr lang="en-US"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41487</TotalTime>
  <Pages>15</Pages>
  <Words>829</Words>
  <Application>Microsoft Office PowerPoint</Application>
  <PresentationFormat>Personalizzato</PresentationFormat>
  <Paragraphs>86</Paragraphs>
  <Slides>9</Slides>
  <Notes>1</Notes>
  <HiddenSlides>0</HiddenSlides>
  <MMClips>0</MMClips>
  <ScaleCrop>false</ScaleCrop>
  <HeadingPairs>
    <vt:vector size="4" baseType="variant">
      <vt:variant>
        <vt:lpstr>Tema</vt:lpstr>
      </vt:variant>
      <vt:variant>
        <vt:i4>1</vt:i4>
      </vt:variant>
      <vt:variant>
        <vt:lpstr>Titoli diapositive</vt:lpstr>
      </vt:variant>
      <vt:variant>
        <vt:i4>9</vt:i4>
      </vt:variant>
    </vt:vector>
  </HeadingPairs>
  <TitlesOfParts>
    <vt:vector size="10" baseType="lpstr">
      <vt:lpstr>OMA Template</vt:lpstr>
      <vt:lpstr>OMA-CD-MobSocNet-2013-0061-INP_Addressing_proximity_requirements   Addressing Proximity requirements in SNEW 1.1</vt:lpstr>
      <vt:lpstr>About this contribution</vt:lpstr>
      <vt:lpstr>About Proximity requirements</vt:lpstr>
      <vt:lpstr>About Proximity services</vt:lpstr>
      <vt:lpstr>SNEW vs Proximity</vt:lpstr>
      <vt:lpstr>Needs &amp; open issues for Proximity</vt:lpstr>
      <vt:lpstr>Needs &amp; open issues for Proximity</vt:lpstr>
      <vt:lpstr>Needs &amp; open issues for Proximity</vt:lpstr>
      <vt:lpstr>Conclusions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Laurent-Walter Goix, Telecom Italia</cp:lastModifiedBy>
  <cp:revision>551</cp:revision>
  <cp:lastPrinted>1999-04-27T06:51:51Z</cp:lastPrinted>
  <dcterms:created xsi:type="dcterms:W3CDTF">2002-03-19T14:05:12Z</dcterms:created>
  <dcterms:modified xsi:type="dcterms:W3CDTF">2013-09-23T18:36:50Z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