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8"/>
  </p:notesMasterIdLst>
  <p:handoutMasterIdLst>
    <p:handoutMasterId r:id="rId9"/>
  </p:handoutMasterIdLst>
  <p:sldIdLst>
    <p:sldId id="293" r:id="rId2"/>
    <p:sldId id="340" r:id="rId3"/>
    <p:sldId id="343" r:id="rId4"/>
    <p:sldId id="344" r:id="rId5"/>
    <p:sldId id="347" r:id="rId6"/>
    <p:sldId id="348" r:id="rId7"/>
  </p:sldIdLst>
  <p:sldSz cx="9363075" cy="7023100"/>
  <p:notesSz cx="6735763" cy="9866313"/>
  <p:kinsoku lang="ja-JP"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330066"/>
    <a:srgbClr val="FFFF99"/>
    <a:srgbClr val="FDB5C3"/>
    <a:srgbClr val="99FFCC"/>
    <a:srgbClr val="FFCCCC"/>
    <a:srgbClr val="FEEDCE"/>
    <a:srgbClr val="543800"/>
    <a:srgbClr val="00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56" autoAdjust="0"/>
    <p:restoredTop sz="87752" autoAdjust="0"/>
  </p:normalViewPr>
  <p:slideViewPr>
    <p:cSldViewPr>
      <p:cViewPr varScale="1">
        <p:scale>
          <a:sx n="92" d="100"/>
          <a:sy n="92" d="100"/>
        </p:scale>
        <p:origin x="-480" y="-96"/>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5" d="100"/>
          <a:sy n="55" d="100"/>
        </p:scale>
        <p:origin x="-1284" y="-90"/>
      </p:cViewPr>
      <p:guideLst>
        <p:guide orient="horz" pos="3108"/>
        <p:guide pos="2122"/>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58773693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898102" y="4703688"/>
            <a:ext cx="4939560" cy="4459717"/>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spect="1" noChangeArrowheads="1" noTextEdit="1"/>
          </p:cNvSpPr>
          <p:nvPr>
            <p:ph type="sldImg" idx="2"/>
          </p:nvPr>
        </p:nvSpPr>
        <p:spPr bwMode="auto">
          <a:xfrm>
            <a:off x="1063625" y="857250"/>
            <a:ext cx="4608513" cy="3457575"/>
          </a:xfrm>
          <a:prstGeom prst="rect">
            <a:avLst/>
          </a:prstGeom>
          <a:noFill/>
          <a:ln w="12700">
            <a:solidFill>
              <a:schemeClr val="tx1"/>
            </a:solidFill>
            <a:miter lim="800000"/>
            <a:headEnd/>
            <a:tailEnd/>
          </a:ln>
        </p:spPr>
      </p:sp>
    </p:spTree>
    <p:extLst>
      <p:ext uri="{BB962C8B-B14F-4D97-AF65-F5344CB8AC3E}">
        <p14:creationId xmlns:p14="http://schemas.microsoft.com/office/powerpoint/2010/main" xmlns="" val="257801420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Rot="1" noChangeAspect="1" noChangeArrowheads="1" noTextEdit="1"/>
          </p:cNvSpPr>
          <p:nvPr>
            <p:ph type="sldImg"/>
          </p:nvPr>
        </p:nvSpPr>
        <p:spPr>
          <a:ln/>
        </p:spPr>
      </p:sp>
      <p:sp>
        <p:nvSpPr>
          <p:cNvPr id="16386"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ChangeArrowheads="1" noTextEdit="1"/>
          </p:cNvSpPr>
          <p:nvPr>
            <p:ph type="sldImg"/>
          </p:nvPr>
        </p:nvSpPr>
        <p:spPr>
          <a:ln/>
        </p:spPr>
      </p:sp>
      <p:sp>
        <p:nvSpPr>
          <p:cNvPr id="18434" name="Rectangle 3"/>
          <p:cNvSpPr>
            <a:spLocks noGrp="1" noChangeArrowheads="1"/>
          </p:cNvSpPr>
          <p:nvPr>
            <p:ph type="body" idx="1"/>
          </p:nvPr>
        </p:nvSpPr>
        <p:spPr>
          <a:noFill/>
          <a:ln w="9525"/>
        </p:spPr>
        <p:txBody>
          <a:bodyPr/>
          <a:lstStyle/>
          <a:p>
            <a:endParaRPr lang="en-GB"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ChangeArrowheads="1" noTextEdit="1"/>
          </p:cNvSpPr>
          <p:nvPr>
            <p:ph type="sldImg"/>
          </p:nvPr>
        </p:nvSpPr>
        <p:spPr>
          <a:ln/>
        </p:spPr>
      </p:sp>
      <p:sp>
        <p:nvSpPr>
          <p:cNvPr id="18434" name="Rectangle 3"/>
          <p:cNvSpPr>
            <a:spLocks noGrp="1" noChangeArrowheads="1"/>
          </p:cNvSpPr>
          <p:nvPr>
            <p:ph type="body" idx="1"/>
          </p:nvPr>
        </p:nvSpPr>
        <p:spPr>
          <a:noFill/>
          <a:ln w="9525"/>
        </p:spPr>
        <p:txBody>
          <a:bodyPr/>
          <a:lstStyle/>
          <a:p>
            <a:endParaRPr lang="en-GB"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ChangeArrowheads="1" noTextEdit="1"/>
          </p:cNvSpPr>
          <p:nvPr>
            <p:ph type="sldImg"/>
          </p:nvPr>
        </p:nvSpPr>
        <p:spPr>
          <a:ln/>
        </p:spPr>
      </p:sp>
      <p:sp>
        <p:nvSpPr>
          <p:cNvPr id="18434" name="Rectangle 3"/>
          <p:cNvSpPr>
            <a:spLocks noGrp="1" noChangeArrowheads="1"/>
          </p:cNvSpPr>
          <p:nvPr>
            <p:ph type="body" idx="1"/>
          </p:nvPr>
        </p:nvSpPr>
        <p:spPr>
          <a:noFill/>
          <a:ln w="9525"/>
        </p:spPr>
        <p:txBody>
          <a:bodyPr/>
          <a:lstStyle/>
          <a:p>
            <a:endParaRPr lang="en-GB"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ChangeArrowheads="1" noTextEdit="1"/>
          </p:cNvSpPr>
          <p:nvPr>
            <p:ph type="sldImg"/>
          </p:nvPr>
        </p:nvSpPr>
        <p:spPr>
          <a:ln/>
        </p:spPr>
      </p:sp>
      <p:sp>
        <p:nvSpPr>
          <p:cNvPr id="18434" name="Rectangle 3"/>
          <p:cNvSpPr>
            <a:spLocks noGrp="1" noChangeArrowheads="1"/>
          </p:cNvSpPr>
          <p:nvPr>
            <p:ph type="body" idx="1"/>
          </p:nvPr>
        </p:nvSpPr>
        <p:spPr>
          <a:noFill/>
          <a:ln w="9525"/>
        </p:spPr>
        <p:txBody>
          <a:bodyPr/>
          <a:lstStyle/>
          <a:p>
            <a:endParaRPr lang="en-GB"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ChangeArrowheads="1" noTextEdit="1"/>
          </p:cNvSpPr>
          <p:nvPr>
            <p:ph type="sldImg"/>
          </p:nvPr>
        </p:nvSpPr>
        <p:spPr>
          <a:ln/>
        </p:spPr>
      </p:sp>
      <p:sp>
        <p:nvSpPr>
          <p:cNvPr id="18434" name="Rectangle 3"/>
          <p:cNvSpPr>
            <a:spLocks noGrp="1" noChangeArrowheads="1"/>
          </p:cNvSpPr>
          <p:nvPr>
            <p:ph type="body" idx="1"/>
          </p:nvPr>
        </p:nvSpPr>
        <p:spPr>
          <a:noFill/>
          <a:ln w="9525"/>
        </p:spPr>
        <p:txBody>
          <a:bodyPr/>
          <a:lstStyle/>
          <a:p>
            <a:endParaRPr lang="en-GB"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lIns="90488" tIns="44450" rIns="90488" bIns="4445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62" name="Picture 25" descr="oma bg_v3_2"/>
          <p:cNvPicPr>
            <a:picLocks noChangeAspect="1" noChangeArrowheads="1"/>
          </p:cNvPicPr>
          <p:nvPr userDrawn="1"/>
        </p:nvPicPr>
        <p:blipFill>
          <a:blip r:embed="rId13" cstate="print"/>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lIns="91434" tIns="45718" rIns="91434" bIns="45718"/>
          <a:lstStyle/>
          <a:p>
            <a:pPr defTabSz="912813" eaLnBrk="0" hangingPunct="0">
              <a:lnSpc>
                <a:spcPct val="90000"/>
              </a:lnSpc>
              <a:defRPr/>
            </a:pPr>
            <a:endParaRPr lang="en-GB" dirty="0"/>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eaLnBrk="0" hangingPunct="0">
              <a:lnSpc>
                <a:spcPct val="90000"/>
              </a:lnSpc>
              <a:defRPr/>
            </a:pPr>
            <a:endParaRPr lang="en-GB" dirty="0"/>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p:spPr>
        <p:txBody>
          <a:bodyPr wrap="none" lIns="91434" tIns="45718" rIns="91434" bIns="45718" anchor="ctr"/>
          <a:lstStyle/>
          <a:p>
            <a:pPr defTabSz="912813" eaLnBrk="0" hangingPunct="0">
              <a:lnSpc>
                <a:spcPct val="90000"/>
              </a:lnSpc>
              <a:defRPr/>
            </a:pPr>
            <a:endParaRPr lang="en-GB" dirty="0"/>
          </a:p>
        </p:txBody>
      </p:sp>
      <p:sp>
        <p:nvSpPr>
          <p:cNvPr id="186385" name="Rectangle 17"/>
          <p:cNvSpPr>
            <a:spLocks noChangeArrowheads="1"/>
          </p:cNvSpPr>
          <p:nvPr userDrawn="1"/>
        </p:nvSpPr>
        <p:spPr bwMode="auto">
          <a:xfrm>
            <a:off x="0" y="6629400"/>
            <a:ext cx="4800600" cy="347663"/>
          </a:xfrm>
          <a:prstGeom prst="rect">
            <a:avLst/>
          </a:prstGeom>
          <a:noFill/>
          <a:ln w="12700">
            <a:noFill/>
            <a:miter lim="800000"/>
            <a:headEnd/>
            <a:tailEnd/>
          </a:ln>
        </p:spPr>
        <p:txBody>
          <a:bodyPr lIns="90483" tIns="44447" rIns="90483" bIns="44447">
            <a:spAutoFit/>
          </a:bodyPr>
          <a:lstStyle/>
          <a:p>
            <a:pPr defTabSz="403225" eaLnBrk="0" hangingPunct="0">
              <a:lnSpc>
                <a:spcPct val="90000"/>
              </a:lnSpc>
              <a:tabLst>
                <a:tab pos="5372100" algn="ctr"/>
                <a:tab pos="9182100" algn="r"/>
              </a:tabLst>
              <a:defRPr/>
            </a:pPr>
            <a:r>
              <a:rPr lang="en-GB" sz="1000" b="1" dirty="0">
                <a:cs typeface="Times New Roman" pitchFamily="18" charset="0"/>
              </a:rPr>
              <a:t>© 2011 Open Mobile Alliance Ltd.  All Rights Reserved.</a:t>
            </a:r>
            <a:endParaRPr lang="en-US" sz="1000" b="1" dirty="0"/>
          </a:p>
          <a:p>
            <a:pPr defTabSz="403225" eaLnBrk="0" hangingPunct="0">
              <a:lnSpc>
                <a:spcPct val="90000"/>
              </a:lnSpc>
              <a:tabLst>
                <a:tab pos="5372100" algn="ctr"/>
                <a:tab pos="9182100" algn="r"/>
              </a:tabLst>
              <a:defRPr/>
            </a:pPr>
            <a:r>
              <a:rPr lang="en-US" sz="900" b="1" dirty="0">
                <a:latin typeface="Arial Narrow" pitchFamily="34" charset="0"/>
                <a:cs typeface="Times New Roman" pitchFamily="18"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userDrawn="1"/>
        </p:nvSpPr>
        <p:spPr bwMode="auto">
          <a:xfrm>
            <a:off x="4605337" y="6698438"/>
            <a:ext cx="3810000" cy="255961"/>
          </a:xfrm>
          <a:prstGeom prst="rect">
            <a:avLst/>
          </a:prstGeom>
          <a:noFill/>
          <a:ln w="12700">
            <a:noFill/>
            <a:miter lim="800000"/>
            <a:headEnd/>
            <a:tailEnd/>
          </a:ln>
        </p:spPr>
        <p:txBody>
          <a:bodyPr wrap="square" lIns="90483" tIns="44447" rIns="90483" bIns="44447">
            <a:spAutoFit/>
          </a:bodyPr>
          <a:lstStyle/>
          <a:p>
            <a:pPr algn="ctr" defTabSz="403225" eaLnBrk="0" hangingPunct="0">
              <a:lnSpc>
                <a:spcPct val="90000"/>
              </a:lnSpc>
              <a:tabLst>
                <a:tab pos="5372100" algn="ctr"/>
                <a:tab pos="9182100" algn="r"/>
              </a:tabLst>
            </a:pPr>
            <a:r>
              <a:rPr lang="pt-PT" altLang="ko-KR" sz="1200" dirty="0" smtClean="0"/>
              <a:t>OMA-CD-MobSocNet-2013-0036-INP_WiFi_Direct</a:t>
            </a:r>
            <a:endParaRPr lang="en-US" sz="1200" b="1" dirty="0">
              <a:latin typeface="Arial Narrow" pitchFamily="34" charset="0"/>
            </a:endParaRPr>
          </a:p>
        </p:txBody>
      </p:sp>
      <p:sp>
        <p:nvSpPr>
          <p:cNvPr id="186387" name="Rectangle 19"/>
          <p:cNvSpPr>
            <a:spLocks noChangeArrowheads="1"/>
          </p:cNvSpPr>
          <p:nvPr userDrawn="1"/>
        </p:nvSpPr>
        <p:spPr bwMode="auto">
          <a:xfrm>
            <a:off x="7653338" y="6629400"/>
            <a:ext cx="1709737" cy="404813"/>
          </a:xfrm>
          <a:prstGeom prst="rect">
            <a:avLst/>
          </a:prstGeom>
          <a:noFill/>
          <a:ln w="12700">
            <a:noFill/>
            <a:miter lim="800000"/>
            <a:headEnd/>
            <a:tailEnd/>
          </a:ln>
        </p:spPr>
        <p:txBody>
          <a:bodyPr lIns="90483" tIns="44447" rIns="90483" bIns="44447">
            <a:spAutoFit/>
          </a:bodyPr>
          <a:lstStyle/>
          <a:p>
            <a:pPr algn="r" defTabSz="403225" eaLnBrk="0" hangingPunct="0">
              <a:lnSpc>
                <a:spcPct val="90000"/>
              </a:lnSpc>
              <a:tabLst>
                <a:tab pos="5372100" algn="ctr"/>
                <a:tab pos="9182100" algn="r"/>
              </a:tabLst>
              <a:defRPr/>
            </a:pPr>
            <a:r>
              <a:rPr lang="en-US" sz="1800" b="1" dirty="0">
                <a:latin typeface="Arial Narrow" pitchFamily="34" charset="0"/>
              </a:rPr>
              <a:t>Slide #</a:t>
            </a:r>
            <a:fld id="{B4C8F82B-B31D-49CD-8D7A-B419C1C61F5D}" type="slidenum">
              <a:rPr lang="en-US" sz="1800" b="1">
                <a:latin typeface="Arial Narrow" pitchFamily="34" charset="0"/>
              </a:rPr>
              <a:pPr algn="r" defTabSz="403225" eaLnBrk="0" hangingPunct="0">
                <a:lnSpc>
                  <a:spcPct val="90000"/>
                </a:lnSpc>
                <a:tabLst>
                  <a:tab pos="5372100" algn="ctr"/>
                  <a:tab pos="9182100" algn="r"/>
                </a:tabLst>
                <a:defRPr/>
              </a:pPr>
              <a:t>‹#›</a:t>
            </a:fld>
            <a:r>
              <a:rPr lang="en-US" sz="1800" b="1" dirty="0">
                <a:latin typeface="Arial Narrow" pitchFamily="34" charset="0"/>
              </a:rPr>
              <a:t/>
            </a:r>
            <a:br>
              <a:rPr lang="en-US" sz="1800" b="1" dirty="0">
                <a:latin typeface="Arial Narrow" pitchFamily="34" charset="0"/>
              </a:rPr>
            </a:br>
            <a:r>
              <a:rPr lang="en-US" sz="500" dirty="0">
                <a:solidFill>
                  <a:srgbClr val="999999"/>
                </a:solidFill>
              </a:rPr>
              <a:t>[OMA-Template-WIDpresentation-20110101-I]</a:t>
            </a:r>
            <a:endParaRPr lang="en-US" sz="1800" b="1" dirty="0">
              <a:latin typeface="Arial Narrow" pitchFamily="34" charset="0"/>
            </a:endParaRPr>
          </a:p>
        </p:txBody>
      </p:sp>
      <p:sp>
        <p:nvSpPr>
          <p:cNvPr id="40969"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3" tIns="44447" rIns="90483" bIns="44447" numCol="1" anchor="ctr" anchorCtr="0" compatLnSpc="1">
            <a:prstTxWarp prst="textNoShape">
              <a:avLst/>
            </a:prstTxWarp>
          </a:bodyPr>
          <a:lstStyle/>
          <a:p>
            <a:pPr lvl="0"/>
            <a:endParaRPr lang="fr-FR" smtClean="0"/>
          </a:p>
        </p:txBody>
      </p:sp>
      <p:sp>
        <p:nvSpPr>
          <p:cNvPr id="40970"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3" tIns="44447" rIns="90483" bIns="44447"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p:txBody>
      </p:sp>
      <p:sp>
        <p:nvSpPr>
          <p:cNvPr id="17" name="txtFooterRight"/>
          <p:cNvSpPr txBox="1"/>
          <p:nvPr userDrawn="1"/>
        </p:nvSpPr>
        <p:spPr>
          <a:xfrm>
            <a:off x="6019800" y="6508750"/>
            <a:ext cx="2879725" cy="215900"/>
          </a:xfrm>
          <a:prstGeom prst="rect">
            <a:avLst/>
          </a:prstGeom>
          <a:noFill/>
        </p:spPr>
        <p:txBody>
          <a:bodyPr lIns="0" tIns="0" rIns="0" bIns="0">
            <a:spAutoFit/>
          </a:bodyPr>
          <a:lstStyle/>
          <a:p>
            <a:pPr algn="r" defTabSz="912813">
              <a:lnSpc>
                <a:spcPts val="1700"/>
              </a:lnSpc>
              <a:defRPr/>
            </a:pPr>
            <a:endParaRPr lang="it-IT" sz="1200">
              <a:solidFill>
                <a:srgbClr val="000000"/>
              </a:solidFill>
            </a:endParaRPr>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Lst>
  <p:hf sldNum="0" hdr="0" ftr="0" dt="0"/>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sz="2000">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51"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15362" name="Rectangle 26"/>
          <p:cNvSpPr>
            <a:spLocks noGrp="1" noChangeArrowheads="1"/>
          </p:cNvSpPr>
          <p:nvPr>
            <p:ph type="ctrTitle" idx="4294967295"/>
          </p:nvPr>
        </p:nvSpPr>
        <p:spPr>
          <a:xfrm>
            <a:off x="684213" y="158750"/>
            <a:ext cx="7996237" cy="1301750"/>
          </a:xfrm>
        </p:spPr>
        <p:txBody>
          <a:bodyPr anchor="t"/>
          <a:lstStyle/>
          <a:p>
            <a:r>
              <a:rPr lang="pt-PT" sz="1600" dirty="0" smtClean="0"/>
              <a:t>OMA-CD-MobSocNet-2014-0014-INP_SNEW_6_Authentication_in_WiFiP2P</a:t>
            </a:r>
            <a:r>
              <a:rPr lang="en-US" sz="1600" dirty="0" smtClean="0"/>
              <a:t/>
            </a:r>
            <a:br>
              <a:rPr lang="en-US" sz="1600" dirty="0" smtClean="0"/>
            </a:br>
            <a:r>
              <a:rPr lang="en-US" sz="3600" dirty="0" smtClean="0"/>
              <a:t>Social Network Web 1.1</a:t>
            </a:r>
            <a:br>
              <a:rPr lang="en-US" sz="3600" dirty="0" smtClean="0"/>
            </a:br>
            <a:r>
              <a:rPr lang="en-US" sz="3600" dirty="0" smtClean="0"/>
              <a:t>User Authentication in </a:t>
            </a:r>
            <a:r>
              <a:rPr lang="en-US" sz="3600" dirty="0" err="1" smtClean="0"/>
              <a:t>WiFi</a:t>
            </a:r>
            <a:r>
              <a:rPr lang="en-US" sz="3600" dirty="0" smtClean="0"/>
              <a:t> P2P</a:t>
            </a:r>
            <a:endParaRPr lang="en-US" sz="2800" dirty="0" smtClean="0"/>
          </a:p>
        </p:txBody>
      </p:sp>
      <p:sp>
        <p:nvSpPr>
          <p:cNvPr id="15363" name="Text Box 29"/>
          <p:cNvSpPr txBox="1">
            <a:spLocks noChangeArrowheads="1"/>
          </p:cNvSpPr>
          <p:nvPr/>
        </p:nvSpPr>
        <p:spPr bwMode="auto">
          <a:xfrm>
            <a:off x="2743200" y="2520950"/>
            <a:ext cx="287338"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r>
              <a:rPr lang="en-US" sz="1800" b="1">
                <a:solidFill>
                  <a:srgbClr val="800000"/>
                </a:solidFill>
                <a:latin typeface="Tahoma" pitchFamily="34" charset="0"/>
              </a:rPr>
              <a:t>X</a:t>
            </a:r>
          </a:p>
        </p:txBody>
      </p:sp>
      <p:sp>
        <p:nvSpPr>
          <p:cNvPr id="15364" name="Text Box 30"/>
          <p:cNvSpPr txBox="1">
            <a:spLocks noChangeArrowheads="1"/>
          </p:cNvSpPr>
          <p:nvPr/>
        </p:nvSpPr>
        <p:spPr bwMode="auto">
          <a:xfrm>
            <a:off x="4398963" y="2520950"/>
            <a:ext cx="288925"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endParaRPr lang="en-GB" sz="1800" b="1">
              <a:solidFill>
                <a:srgbClr val="800000"/>
              </a:solidFill>
              <a:latin typeface="Tahoma" pitchFamily="34" charset="0"/>
            </a:endParaRPr>
          </a:p>
        </p:txBody>
      </p:sp>
      <p:sp>
        <p:nvSpPr>
          <p:cNvPr id="15365" name="Text Box 57"/>
          <p:cNvSpPr txBox="1">
            <a:spLocks noChangeArrowheads="1"/>
          </p:cNvSpPr>
          <p:nvPr/>
        </p:nvSpPr>
        <p:spPr bwMode="auto">
          <a:xfrm>
            <a:off x="1295400" y="5003800"/>
            <a:ext cx="6781800" cy="633413"/>
          </a:xfrm>
          <a:prstGeom prst="rect">
            <a:avLst/>
          </a:prstGeom>
          <a:solidFill>
            <a:srgbClr val="EAEAEA"/>
          </a:solidFill>
          <a:ln w="6350">
            <a:solidFill>
              <a:schemeClr val="tx1"/>
            </a:solidFill>
            <a:miter lim="800000"/>
            <a:headEnd/>
            <a:tailEnd/>
          </a:ln>
        </p:spPr>
        <p:txBody>
          <a:bodyPr lIns="91434" tIns="45718" rIns="91434" bIns="45718">
            <a:spAutoFit/>
          </a:bodyPr>
          <a:lstStyle/>
          <a:p>
            <a:pPr defTabSz="762000" eaLnBrk="0" hangingPunct="0">
              <a:lnSpc>
                <a:spcPct val="90000"/>
              </a:lnSpc>
              <a:spcBef>
                <a:spcPct val="35000"/>
              </a:spcBef>
            </a:pPr>
            <a:r>
              <a:rPr lang="en-GB" sz="900">
                <a:cs typeface="Times New Roman" pitchFamily="18" charset="0"/>
              </a:rPr>
              <a:t>USE OF THIS DOCUMENT BY NON-OMA MEMBERS IS SUBJECT TO ALL OF THE TERMS AND CONDITIONS OF THE USE AGREEMENT (located at </a:t>
            </a:r>
            <a:r>
              <a:rPr lang="en-GB" sz="900">
                <a:cs typeface="Times New Roman" pitchFamily="18" charset="0"/>
                <a:hlinkClick r:id="rId4"/>
              </a:rPr>
              <a:t>http://www.openmobilealliance.org/UseAgreement.html</a:t>
            </a:r>
            <a:r>
              <a:rPr lang="en-GB" sz="900">
                <a:cs typeface="Times New Roman" pitchFamily="18" charset="0"/>
              </a:rPr>
              <a:t>) AND IF YOU HAVE NOT AGREED TO THE TERMS OF THE USE AGREEMENT, YOU DO NOT HAVE THE RIGHT TO USE, COPY OR DISTRIBUTE THIS DOCUMENT.</a:t>
            </a:r>
          </a:p>
          <a:p>
            <a:pPr defTabSz="762000" eaLnBrk="0" hangingPunct="0">
              <a:lnSpc>
                <a:spcPct val="90000"/>
              </a:lnSpc>
              <a:spcBef>
                <a:spcPct val="35000"/>
              </a:spcBef>
            </a:pPr>
            <a:r>
              <a:rPr lang="en-GB" sz="900">
                <a:cs typeface="Times New Roman" pitchFamily="18" charset="0"/>
              </a:rPr>
              <a:t>THIS DOCUMENT IS PROVIDED ON AN "AS IS" "AS AVAILABLE" AND "WITH ALL FAULTS" BASIS.</a:t>
            </a:r>
            <a:endParaRPr lang="en-GB" sz="900"/>
          </a:p>
        </p:txBody>
      </p:sp>
      <p:sp>
        <p:nvSpPr>
          <p:cNvPr id="1536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lIns="91434" tIns="45718" rIns="91434" bIns="45718">
            <a:spAutoFit/>
          </a:bodyPr>
          <a:lstStyle/>
          <a:p>
            <a:pPr algn="ctr" defTabSz="762000" eaLnBrk="0" hangingPunct="0">
              <a:lnSpc>
                <a:spcPct val="90000"/>
              </a:lnSpc>
              <a:spcBef>
                <a:spcPct val="35000"/>
              </a:spcBef>
            </a:pPr>
            <a:r>
              <a:rPr lang="en-GB" sz="900" b="1">
                <a:cs typeface="Times New Roman" pitchFamily="18" charset="0"/>
              </a:rPr>
              <a:t>Intellectual Property Rights</a:t>
            </a:r>
          </a:p>
          <a:p>
            <a:pPr defTabSz="762000" eaLnBrk="0" hangingPunct="0">
              <a:lnSpc>
                <a:spcPct val="90000"/>
              </a:lnSpc>
              <a:spcBef>
                <a:spcPct val="35000"/>
              </a:spcBef>
            </a:pPr>
            <a:r>
              <a:rPr lang="en-GB"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15367" name="Rectangle 27"/>
          <p:cNvSpPr>
            <a:spLocks noChangeArrowheads="1"/>
          </p:cNvSpPr>
          <p:nvPr/>
        </p:nvSpPr>
        <p:spPr bwMode="auto">
          <a:xfrm>
            <a:off x="642938" y="1682750"/>
            <a:ext cx="8077200" cy="2819400"/>
          </a:xfrm>
          <a:prstGeom prst="rect">
            <a:avLst/>
          </a:prstGeom>
          <a:noFill/>
          <a:ln w="12700">
            <a:noFill/>
            <a:miter lim="800000"/>
            <a:headEnd/>
            <a:tailEnd/>
          </a:ln>
        </p:spPr>
        <p:txBody>
          <a:bodyPr lIns="90483" tIns="44447" rIns="90483" bIns="44447"/>
          <a:lstStyle/>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Submitted To:	OMA </a:t>
            </a:r>
            <a:r>
              <a:rPr lang="en-US" altLang="zh-CN" b="1" dirty="0" smtClean="0">
                <a:latin typeface="Tahoma" pitchFamily="34" charset="0"/>
                <a:ea typeface="宋体"/>
                <a:cs typeface="宋体"/>
              </a:rPr>
              <a:t>CD SNEW</a:t>
            </a:r>
            <a:endParaRPr lang="en-US" altLang="zh-CN" b="1" dirty="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Date:	</a:t>
            </a:r>
            <a:r>
              <a:rPr lang="en-US" altLang="zh-CN" b="1" dirty="0" smtClean="0">
                <a:latin typeface="Tahoma" pitchFamily="34" charset="0"/>
                <a:ea typeface="宋体"/>
                <a:cs typeface="宋体"/>
              </a:rPr>
              <a:t>7 April 2014</a:t>
            </a:r>
            <a:r>
              <a:rPr lang="en-US" altLang="zh-CN" b="1" dirty="0">
                <a:latin typeface="Tahoma" pitchFamily="34" charset="0"/>
                <a:ea typeface="宋体"/>
                <a:cs typeface="宋体"/>
              </a:rPr>
              <a:t>	</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Availability:	      Public            OMA </a:t>
            </a:r>
            <a:r>
              <a:rPr lang="en-US" altLang="zh-CN" b="1" dirty="0" smtClean="0">
                <a:latin typeface="Tahoma" pitchFamily="34" charset="0"/>
                <a:ea typeface="宋体"/>
                <a:cs typeface="宋体"/>
              </a:rPr>
              <a:t>Confidential</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a:t>
            </a:r>
            <a:r>
              <a:rPr lang="en-US" altLang="zh-CN" b="1" dirty="0" smtClean="0">
                <a:latin typeface="Tahoma" pitchFamily="34" charset="0"/>
                <a:ea typeface="宋体"/>
                <a:cs typeface="宋体"/>
              </a:rPr>
              <a:t>         Contact</a:t>
            </a:r>
            <a:r>
              <a:rPr lang="en-US" altLang="zh-CN" b="1" dirty="0">
                <a:latin typeface="Tahoma" pitchFamily="34" charset="0"/>
                <a:ea typeface="宋体"/>
                <a:cs typeface="宋体"/>
              </a:rPr>
              <a:t>:	</a:t>
            </a:r>
            <a:r>
              <a:rPr lang="en-US" altLang="zh-CN" b="1" dirty="0" smtClean="0">
                <a:latin typeface="Tahoma" pitchFamily="34" charset="0"/>
                <a:ea typeface="宋体"/>
                <a:cs typeface="宋体"/>
              </a:rPr>
              <a:t> </a:t>
            </a:r>
            <a:r>
              <a:rPr lang="en-US" altLang="zh-CN" b="1" dirty="0" err="1">
                <a:latin typeface="Tahoma" pitchFamily="34" charset="0"/>
                <a:ea typeface="宋体"/>
                <a:cs typeface="宋体"/>
              </a:rPr>
              <a:t>Kookrae</a:t>
            </a:r>
            <a:r>
              <a:rPr lang="en-US" altLang="zh-CN" b="1" dirty="0">
                <a:latin typeface="Tahoma" pitchFamily="34" charset="0"/>
                <a:ea typeface="宋体"/>
                <a:cs typeface="宋体"/>
              </a:rPr>
              <a:t> Cho, DGIST, kookrae@dgist.ac.kr </a:t>
            </a:r>
            <a:r>
              <a:rPr lang="en-US" altLang="zh-CN" b="1" dirty="0" smtClean="0">
                <a:latin typeface="Tahoma" pitchFamily="34" charset="0"/>
                <a:ea typeface="宋体"/>
                <a:cs typeface="宋体"/>
              </a:rPr>
              <a:t>                                     </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a:t>
            </a:r>
            <a:r>
              <a:rPr lang="en-US" altLang="zh-CN" b="1" dirty="0" smtClean="0">
                <a:latin typeface="Tahoma" pitchFamily="34" charset="0"/>
                <a:ea typeface="宋体"/>
                <a:cs typeface="宋体"/>
              </a:rPr>
              <a:t>                        Jong-Wuk </a:t>
            </a:r>
            <a:r>
              <a:rPr lang="en-US" altLang="zh-CN" b="1" dirty="0">
                <a:latin typeface="Tahoma" pitchFamily="34" charset="0"/>
                <a:ea typeface="宋体"/>
                <a:cs typeface="宋体"/>
              </a:rPr>
              <a:t>Son, DGIST, </a:t>
            </a:r>
            <a:r>
              <a:rPr lang="en-US" altLang="zh-CN" b="1" dirty="0" smtClean="0">
                <a:latin typeface="Tahoma" pitchFamily="34" charset="0"/>
                <a:ea typeface="宋体"/>
                <a:cs typeface="宋体"/>
              </a:rPr>
              <a:t>jwson@dgist.ac.kr                         </a:t>
            </a:r>
            <a:endParaRPr lang="en-US" altLang="zh-CN" b="1" dirty="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b="1" dirty="0" smtClean="0">
                <a:latin typeface="Tahoma" pitchFamily="34" charset="0"/>
                <a:ea typeface="宋体"/>
                <a:cs typeface="宋体"/>
              </a:rPr>
              <a:t>                         Do </a:t>
            </a:r>
            <a:r>
              <a:rPr lang="en-US" altLang="zh-CN" b="1" dirty="0" err="1" smtClean="0">
                <a:latin typeface="Tahoma" pitchFamily="34" charset="0"/>
                <a:ea typeface="宋体"/>
                <a:cs typeface="宋体"/>
              </a:rPr>
              <a:t>Hyoung</a:t>
            </a:r>
            <a:r>
              <a:rPr lang="en-US" altLang="zh-CN" b="1" dirty="0" smtClean="0">
                <a:latin typeface="Tahoma" pitchFamily="34" charset="0"/>
                <a:ea typeface="宋体"/>
                <a:cs typeface="宋体"/>
              </a:rPr>
              <a:t> </a:t>
            </a:r>
            <a:r>
              <a:rPr lang="en-US" altLang="zh-CN" b="1" dirty="0">
                <a:latin typeface="Tahoma" pitchFamily="34" charset="0"/>
                <a:ea typeface="宋体"/>
                <a:cs typeface="宋体"/>
              </a:rPr>
              <a:t>Kim, ETRI, kimdh@etri.re.kr</a:t>
            </a:r>
          </a:p>
          <a:p>
            <a:pPr defTabSz="762000" eaLnBrk="0" hangingPunct="0">
              <a:lnSpc>
                <a:spcPct val="95000"/>
              </a:lnSpc>
              <a:spcAft>
                <a:spcPct val="35000"/>
              </a:spcAft>
              <a:tabLst>
                <a:tab pos="1827213" algn="r"/>
                <a:tab pos="1939925" algn="l"/>
              </a:tabLst>
            </a:pPr>
            <a:r>
              <a:rPr lang="en-US" altLang="zh-CN" b="1" dirty="0" smtClean="0">
                <a:latin typeface="Tahoma" pitchFamily="34" charset="0"/>
                <a:ea typeface="宋体"/>
                <a:cs typeface="宋体"/>
              </a:rPr>
              <a:t>                         </a:t>
            </a:r>
            <a:r>
              <a:rPr lang="en-US" altLang="zh-CN" b="1" dirty="0" err="1" smtClean="0">
                <a:latin typeface="Tahoma" pitchFamily="34" charset="0"/>
                <a:ea typeface="宋体"/>
                <a:cs typeface="宋体"/>
              </a:rPr>
              <a:t>Duk</a:t>
            </a:r>
            <a:r>
              <a:rPr lang="en-US" altLang="zh-CN" b="1" dirty="0" smtClean="0">
                <a:latin typeface="Tahoma" pitchFamily="34" charset="0"/>
                <a:ea typeface="宋体"/>
                <a:cs typeface="宋体"/>
              </a:rPr>
              <a:t> </a:t>
            </a:r>
            <a:r>
              <a:rPr lang="en-US" altLang="zh-CN" b="1" dirty="0" err="1">
                <a:latin typeface="Tahoma" pitchFamily="34" charset="0"/>
                <a:ea typeface="宋体"/>
                <a:cs typeface="宋体"/>
              </a:rPr>
              <a:t>ki</a:t>
            </a:r>
            <a:r>
              <a:rPr lang="en-US" altLang="zh-CN" b="1" dirty="0">
                <a:latin typeface="Tahoma" pitchFamily="34" charset="0"/>
                <a:ea typeface="宋体"/>
                <a:cs typeface="宋体"/>
              </a:rPr>
              <a:t> Hong, KWISA, </a:t>
            </a:r>
            <a:r>
              <a:rPr lang="en-US" altLang="zh-CN" b="1" dirty="0" smtClean="0">
                <a:latin typeface="Tahoma" pitchFamily="34" charset="0"/>
                <a:ea typeface="宋体"/>
                <a:cs typeface="宋体"/>
              </a:rPr>
              <a:t>kwisa@kwisa.org</a:t>
            </a:r>
            <a:endParaRPr lang="en-US" altLang="zh-CN" sz="1400" b="1" dirty="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a:t>
            </a:r>
            <a:r>
              <a:rPr lang="en-US" altLang="zh-CN" b="1" dirty="0" smtClean="0">
                <a:latin typeface="Tahoma" pitchFamily="34" charset="0"/>
                <a:ea typeface="宋体"/>
                <a:cs typeface="宋体"/>
              </a:rPr>
              <a:t>            Source</a:t>
            </a:r>
            <a:r>
              <a:rPr lang="en-US" altLang="zh-CN" b="1" dirty="0">
                <a:latin typeface="Tahoma" pitchFamily="34" charset="0"/>
                <a:ea typeface="宋体"/>
                <a:cs typeface="宋体"/>
              </a:rPr>
              <a:t>:	</a:t>
            </a:r>
            <a:r>
              <a:rPr lang="en-US" altLang="zh-CN" b="1" dirty="0" smtClean="0">
                <a:latin typeface="Tahoma" pitchFamily="34" charset="0"/>
                <a:ea typeface="宋体"/>
                <a:cs typeface="宋体"/>
              </a:rPr>
              <a:t>DGIST, ETRI, KWISA</a:t>
            </a:r>
            <a:endParaRPr lang="en-US" altLang="zh-CN" b="1" dirty="0">
              <a:latin typeface="Tahoma" pitchFamily="34" charset="0"/>
              <a:ea typeface="宋体"/>
              <a:cs typeface="宋体"/>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6"/>
          <p:cNvSpPr>
            <a:spLocks noGrp="1" noChangeArrowheads="1"/>
          </p:cNvSpPr>
          <p:nvPr>
            <p:ph type="title"/>
          </p:nvPr>
        </p:nvSpPr>
        <p:spPr/>
        <p:txBody>
          <a:bodyPr/>
          <a:lstStyle/>
          <a:p>
            <a:r>
              <a:rPr lang="en-GB" dirty="0" smtClean="0"/>
              <a:t>P2P Authentication </a:t>
            </a:r>
            <a:br>
              <a:rPr lang="en-GB" dirty="0" smtClean="0"/>
            </a:br>
            <a:r>
              <a:rPr lang="en-GB" dirty="0" smtClean="0"/>
              <a:t>between GO and Group member</a:t>
            </a:r>
            <a:endParaRPr lang="en-GB" dirty="0" smtClean="0"/>
          </a:p>
        </p:txBody>
      </p:sp>
      <p:sp>
        <p:nvSpPr>
          <p:cNvPr id="17410" name="Rectangle 7"/>
          <p:cNvSpPr>
            <a:spLocks noGrp="1" noChangeArrowheads="1"/>
          </p:cNvSpPr>
          <p:nvPr>
            <p:ph type="body" idx="1"/>
          </p:nvPr>
        </p:nvSpPr>
        <p:spPr>
          <a:xfrm>
            <a:off x="292100" y="1225550"/>
            <a:ext cx="8885237" cy="5181600"/>
          </a:xfrm>
        </p:spPr>
        <p:txBody>
          <a:bodyPr>
            <a:normAutofit/>
          </a:bodyPr>
          <a:lstStyle/>
          <a:p>
            <a:r>
              <a:rPr lang="en-GB" sz="2400" dirty="0" smtClean="0"/>
              <a:t>Key </a:t>
            </a:r>
            <a:r>
              <a:rPr lang="en-GB" sz="2400" dirty="0" smtClean="0"/>
              <a:t>setup</a:t>
            </a:r>
          </a:p>
          <a:p>
            <a:r>
              <a:rPr lang="en-GB" sz="2400" dirty="0" smtClean="0"/>
              <a:t>Procedure for </a:t>
            </a:r>
            <a:r>
              <a:rPr lang="en-GB" sz="2400" dirty="0" smtClean="0"/>
              <a:t>GO to authenticate </a:t>
            </a:r>
            <a:r>
              <a:rPr lang="en-GB" sz="2400" dirty="0" smtClean="0"/>
              <a:t>a group </a:t>
            </a:r>
            <a:r>
              <a:rPr lang="en-GB" sz="2400" dirty="0" smtClean="0"/>
              <a:t>member</a:t>
            </a:r>
          </a:p>
          <a:p>
            <a:pPr lvl="1"/>
            <a:r>
              <a:rPr lang="en-GB" sz="2000" dirty="0" smtClean="0"/>
              <a:t>Authentication of a group member to GO </a:t>
            </a:r>
          </a:p>
          <a:p>
            <a:r>
              <a:rPr lang="en-GB" sz="2400" dirty="0" smtClean="0"/>
              <a:t>Procedure for a group member to authenticate GO</a:t>
            </a:r>
          </a:p>
          <a:p>
            <a:pPr lvl="1"/>
            <a:r>
              <a:rPr lang="en-GB" sz="2000" dirty="0" smtClean="0">
                <a:ea typeface="Times New Roman" pitchFamily="18" charset="0"/>
                <a:cs typeface="Arial" charset="0"/>
              </a:rPr>
              <a:t>Authentication of GO to a group member</a:t>
            </a:r>
            <a:endParaRPr lang="en-GB" sz="2000" dirty="0" smtClean="0">
              <a:ea typeface="Times New Roman" pitchFamily="18" charset="0"/>
              <a:cs typeface="Arial" charset="0"/>
            </a:endParaRPr>
          </a:p>
        </p:txBody>
      </p:sp>
    </p:spTree>
    <p:extLst>
      <p:ext uri="{BB962C8B-B14F-4D97-AF65-F5344CB8AC3E}">
        <p14:creationId xmlns:p14="http://schemas.microsoft.com/office/powerpoint/2010/main" xmlns="" val="40899064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6"/>
          <p:cNvSpPr>
            <a:spLocks noGrp="1" noChangeArrowheads="1"/>
          </p:cNvSpPr>
          <p:nvPr>
            <p:ph type="title"/>
          </p:nvPr>
        </p:nvSpPr>
        <p:spPr/>
        <p:txBody>
          <a:bodyPr/>
          <a:lstStyle/>
          <a:p>
            <a:r>
              <a:rPr lang="en-GB" dirty="0" smtClean="0"/>
              <a:t>Key Setup</a:t>
            </a:r>
            <a:endParaRPr lang="en-GB" dirty="0" smtClean="0"/>
          </a:p>
        </p:txBody>
      </p:sp>
      <p:pic>
        <p:nvPicPr>
          <p:cNvPr id="1030" name="Picture 6"/>
          <p:cNvPicPr>
            <a:picLocks noChangeAspect="1" noChangeArrowheads="1"/>
          </p:cNvPicPr>
          <p:nvPr/>
        </p:nvPicPr>
        <p:blipFill>
          <a:blip r:embed="rId3"/>
          <a:srcRect/>
          <a:stretch>
            <a:fillRect/>
          </a:stretch>
        </p:blipFill>
        <p:spPr bwMode="auto">
          <a:xfrm>
            <a:off x="224673" y="1225534"/>
            <a:ext cx="9001188" cy="4572300"/>
          </a:xfrm>
          <a:prstGeom prst="rect">
            <a:avLst/>
          </a:prstGeom>
          <a:noFill/>
          <a:ln w="9525">
            <a:noFill/>
            <a:miter lim="800000"/>
            <a:headEnd/>
            <a:tailEnd/>
          </a:ln>
          <a:effectLst/>
        </p:spPr>
      </p:pic>
    </p:spTree>
    <p:extLst>
      <p:ext uri="{BB962C8B-B14F-4D97-AF65-F5344CB8AC3E}">
        <p14:creationId xmlns:p14="http://schemas.microsoft.com/office/powerpoint/2010/main" xmlns="" val="408990641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6"/>
          <p:cNvSpPr>
            <a:spLocks noGrp="1" noChangeArrowheads="1"/>
          </p:cNvSpPr>
          <p:nvPr>
            <p:ph type="title"/>
          </p:nvPr>
        </p:nvSpPr>
        <p:spPr/>
        <p:txBody>
          <a:bodyPr/>
          <a:lstStyle/>
          <a:p>
            <a:r>
              <a:rPr lang="en-GB" dirty="0" smtClean="0"/>
              <a:t>Authentication of a group member to GO</a:t>
            </a:r>
            <a:endParaRPr lang="en-GB" dirty="0" smtClean="0"/>
          </a:p>
        </p:txBody>
      </p:sp>
      <p:pic>
        <p:nvPicPr>
          <p:cNvPr id="2052" name="Picture 4"/>
          <p:cNvPicPr>
            <a:picLocks noChangeAspect="1" noChangeArrowheads="1"/>
          </p:cNvPicPr>
          <p:nvPr/>
        </p:nvPicPr>
        <p:blipFill>
          <a:blip r:embed="rId3"/>
          <a:srcRect/>
          <a:stretch>
            <a:fillRect/>
          </a:stretch>
        </p:blipFill>
        <p:spPr bwMode="auto">
          <a:xfrm>
            <a:off x="637563" y="1082658"/>
            <a:ext cx="8187378" cy="4929222"/>
          </a:xfrm>
          <a:prstGeom prst="rect">
            <a:avLst/>
          </a:prstGeom>
          <a:noFill/>
          <a:ln w="9525">
            <a:noFill/>
            <a:miter lim="800000"/>
            <a:headEnd/>
            <a:tailEnd/>
          </a:ln>
          <a:effectLst/>
        </p:spPr>
      </p:pic>
    </p:spTree>
    <p:extLst>
      <p:ext uri="{BB962C8B-B14F-4D97-AF65-F5344CB8AC3E}">
        <p14:creationId xmlns:p14="http://schemas.microsoft.com/office/powerpoint/2010/main" xmlns="" val="408990641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6"/>
          <p:cNvSpPr>
            <a:spLocks noGrp="1" noChangeArrowheads="1"/>
          </p:cNvSpPr>
          <p:nvPr>
            <p:ph type="title"/>
          </p:nvPr>
        </p:nvSpPr>
        <p:spPr/>
        <p:txBody>
          <a:bodyPr/>
          <a:lstStyle/>
          <a:p>
            <a:r>
              <a:rPr lang="en-GB" dirty="0" smtClean="0"/>
              <a:t>Authentication of a group member to GO</a:t>
            </a:r>
            <a:endParaRPr lang="ko-KR" altLang="en-US" dirty="0" smtClean="0"/>
          </a:p>
        </p:txBody>
      </p:sp>
      <p:sp>
        <p:nvSpPr>
          <p:cNvPr id="17410" name="Rectangle 7"/>
          <p:cNvSpPr>
            <a:spLocks noGrp="1" noChangeArrowheads="1"/>
          </p:cNvSpPr>
          <p:nvPr>
            <p:ph type="body" idx="1"/>
          </p:nvPr>
        </p:nvSpPr>
        <p:spPr>
          <a:xfrm>
            <a:off x="292100" y="1225550"/>
            <a:ext cx="8885237" cy="5181600"/>
          </a:xfrm>
        </p:spPr>
        <p:txBody>
          <a:bodyPr>
            <a:normAutofit/>
          </a:bodyPr>
          <a:lstStyle/>
          <a:p>
            <a:r>
              <a:rPr lang="en-US" altLang="ko-KR" sz="2400" dirty="0" smtClean="0"/>
              <a:t>Only </a:t>
            </a:r>
            <a:r>
              <a:rPr lang="en-US" altLang="ko-KR" sz="2400" dirty="0" smtClean="0"/>
              <a:t>SS2 can decrypt the </a:t>
            </a:r>
            <a:r>
              <a:rPr lang="en-US" altLang="ko-KR" sz="2400" dirty="0" err="1" smtClean="0"/>
              <a:t>ciphertext</a:t>
            </a:r>
            <a:r>
              <a:rPr lang="en-US" altLang="ko-KR" sz="2400" dirty="0" smtClean="0"/>
              <a:t> C and extract SC2's global ID.</a:t>
            </a:r>
            <a:endParaRPr lang="ko-KR" altLang="en-US" sz="2400" dirty="0" smtClean="0"/>
          </a:p>
          <a:p>
            <a:r>
              <a:rPr lang="en-US" altLang="ko-KR" sz="2400" dirty="0" smtClean="0"/>
              <a:t>SS2 can verify the signature Sig1 with its private key.</a:t>
            </a:r>
            <a:endParaRPr lang="ko-KR" altLang="en-US" sz="2400" dirty="0" smtClean="0"/>
          </a:p>
          <a:p>
            <a:endParaRPr lang="ko-KR" altLang="en-US" sz="2400" dirty="0" smtClean="0"/>
          </a:p>
          <a:p>
            <a:r>
              <a:rPr lang="en-US" altLang="ko-KR" sz="2400" dirty="0" smtClean="0"/>
              <a:t>Any attacker who wants to find out the SC2_ID will fail </a:t>
            </a:r>
            <a:endParaRPr lang="en-US" altLang="ko-KR" sz="2400" dirty="0" smtClean="0"/>
          </a:p>
          <a:p>
            <a:pPr lvl="1"/>
            <a:r>
              <a:rPr lang="en-US" altLang="ko-KR" sz="2000" dirty="0" smtClean="0"/>
              <a:t>because </a:t>
            </a:r>
            <a:r>
              <a:rPr lang="en-US" altLang="ko-KR" sz="2000" dirty="0" smtClean="0"/>
              <a:t>it does not know the </a:t>
            </a:r>
            <a:r>
              <a:rPr lang="en-US" altLang="ko-KR" sz="2000" dirty="0" smtClean="0"/>
              <a:t>private </a:t>
            </a:r>
            <a:r>
              <a:rPr lang="en-US" altLang="ko-KR" sz="2000" dirty="0" smtClean="0"/>
              <a:t>key SS2_pri of SNEW Server 2.</a:t>
            </a:r>
            <a:endParaRPr lang="ko-KR" altLang="en-US" sz="2000" dirty="0" smtClean="0"/>
          </a:p>
          <a:p>
            <a:r>
              <a:rPr lang="en-US" altLang="ko-KR" sz="2400" dirty="0" smtClean="0"/>
              <a:t>Any attacker who wants to make a fake digital signature on SC2_ID will fail </a:t>
            </a:r>
            <a:endParaRPr lang="en-US" altLang="ko-KR" sz="2400" dirty="0" smtClean="0"/>
          </a:p>
          <a:p>
            <a:pPr lvl="1"/>
            <a:r>
              <a:rPr lang="en-US" altLang="ko-KR" sz="2000" dirty="0" smtClean="0"/>
              <a:t>because </a:t>
            </a:r>
            <a:r>
              <a:rPr lang="en-US" altLang="ko-KR" sz="2000" dirty="0" smtClean="0"/>
              <a:t>it does not know the </a:t>
            </a:r>
            <a:r>
              <a:rPr lang="en-US" altLang="ko-KR" sz="2000" dirty="0" smtClean="0"/>
              <a:t>private </a:t>
            </a:r>
            <a:r>
              <a:rPr lang="en-US" altLang="ko-KR" sz="2000" dirty="0" smtClean="0"/>
              <a:t>key SC2_pri of SNEW Client 2.</a:t>
            </a:r>
            <a:endParaRPr lang="ko-KR" altLang="en-US" sz="2000" dirty="0" smtClean="0"/>
          </a:p>
          <a:p>
            <a:endParaRPr lang="ko-KR" altLang="en-US" sz="2400" dirty="0" smtClean="0"/>
          </a:p>
          <a:p>
            <a:r>
              <a:rPr lang="en-US" altLang="ko-KR" sz="2400" dirty="0" smtClean="0"/>
              <a:t>Since the SC2's global ID is encrypted with SS2's public key, GO cannot see the SC2's global ID. </a:t>
            </a:r>
            <a:endParaRPr lang="ko-KR" altLang="en-US" sz="2400" dirty="0" smtClean="0"/>
          </a:p>
          <a:p>
            <a:pPr lvl="1"/>
            <a:r>
              <a:rPr lang="en-US" altLang="ko-KR" sz="2000" dirty="0" smtClean="0"/>
              <a:t>So, SC2 can decide whether to open its global ID to GO or not (optional)</a:t>
            </a:r>
            <a:endParaRPr lang="en-GB" sz="2000" dirty="0" smtClean="0"/>
          </a:p>
        </p:txBody>
      </p:sp>
    </p:spTree>
    <p:extLst>
      <p:ext uri="{BB962C8B-B14F-4D97-AF65-F5344CB8AC3E}">
        <p14:creationId xmlns:p14="http://schemas.microsoft.com/office/powerpoint/2010/main" xmlns="" val="40899064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6"/>
          <p:cNvSpPr>
            <a:spLocks noGrp="1" noChangeArrowheads="1"/>
          </p:cNvSpPr>
          <p:nvPr>
            <p:ph type="title"/>
          </p:nvPr>
        </p:nvSpPr>
        <p:spPr/>
        <p:txBody>
          <a:bodyPr/>
          <a:lstStyle/>
          <a:p>
            <a:r>
              <a:rPr lang="en-GB" dirty="0" smtClean="0"/>
              <a:t>Authentication of </a:t>
            </a:r>
            <a:r>
              <a:rPr lang="en-GB" dirty="0" smtClean="0"/>
              <a:t>GO to </a:t>
            </a:r>
            <a:r>
              <a:rPr lang="en-GB" dirty="0" smtClean="0"/>
              <a:t>a group member </a:t>
            </a:r>
            <a:endParaRPr lang="en-GB" dirty="0" smtClean="0"/>
          </a:p>
        </p:txBody>
      </p:sp>
      <p:pic>
        <p:nvPicPr>
          <p:cNvPr id="3074" name="Picture 2"/>
          <p:cNvPicPr>
            <a:picLocks noChangeAspect="1" noChangeArrowheads="1"/>
          </p:cNvPicPr>
          <p:nvPr/>
        </p:nvPicPr>
        <p:blipFill>
          <a:blip r:embed="rId3"/>
          <a:srcRect/>
          <a:stretch>
            <a:fillRect/>
          </a:stretch>
        </p:blipFill>
        <p:spPr bwMode="auto">
          <a:xfrm>
            <a:off x="566741" y="1088821"/>
            <a:ext cx="8401076" cy="3780051"/>
          </a:xfrm>
          <a:prstGeom prst="rect">
            <a:avLst/>
          </a:prstGeom>
          <a:noFill/>
          <a:ln w="9525">
            <a:noFill/>
            <a:miter lim="800000"/>
            <a:headEnd/>
            <a:tailEnd/>
          </a:ln>
          <a:effectLst/>
        </p:spPr>
      </p:pic>
      <p:sp>
        <p:nvSpPr>
          <p:cNvPr id="6" name="Rectangle 7"/>
          <p:cNvSpPr txBox="1">
            <a:spLocks noChangeArrowheads="1"/>
          </p:cNvSpPr>
          <p:nvPr/>
        </p:nvSpPr>
        <p:spPr bwMode="auto">
          <a:xfrm>
            <a:off x="292100" y="4940310"/>
            <a:ext cx="8885237" cy="1785950"/>
          </a:xfrm>
          <a:prstGeom prst="rect">
            <a:avLst/>
          </a:prstGeom>
          <a:noFill/>
          <a:ln w="12700">
            <a:noFill/>
            <a:miter lim="800000"/>
            <a:headEnd/>
            <a:tailEnd/>
          </a:ln>
        </p:spPr>
        <p:txBody>
          <a:bodyPr vert="horz" wrap="square" lIns="90483" tIns="44447" rIns="90483" bIns="44447" numCol="1" anchor="t" anchorCtr="0" compatLnSpc="1">
            <a:prstTxWarp prst="textNoShape">
              <a:avLst/>
            </a:prstTxWarp>
            <a:normAutofit fontScale="85000" lnSpcReduction="20000"/>
          </a:bodyPr>
          <a:lstStyle/>
          <a:p>
            <a:pPr marL="111125" lvl="0" indent="-111125" defTabSz="1584325" eaLnBrk="0" hangingPunct="0">
              <a:spcBef>
                <a:spcPct val="25000"/>
              </a:spcBef>
              <a:buClr>
                <a:schemeClr val="tx1"/>
              </a:buClr>
              <a:buSzPct val="80000"/>
              <a:buFontTx/>
              <a:buChar char="•"/>
            </a:pPr>
            <a:r>
              <a:rPr lang="en-US" sz="2400" kern="0" dirty="0" smtClean="0">
                <a:solidFill>
                  <a:srgbClr val="000066"/>
                </a:solidFill>
                <a:latin typeface="+mn-lt"/>
              </a:rPr>
              <a:t>Only </a:t>
            </a:r>
            <a:r>
              <a:rPr lang="en-US" sz="2400" kern="0" dirty="0" smtClean="0">
                <a:solidFill>
                  <a:srgbClr val="000066"/>
                </a:solidFill>
                <a:latin typeface="+mn-lt"/>
              </a:rPr>
              <a:t>SNEW Server 2 can make a legitimate digital signature on </a:t>
            </a:r>
            <a:r>
              <a:rPr lang="en-US" sz="2400" kern="0" dirty="0" err="1" smtClean="0">
                <a:solidFill>
                  <a:srgbClr val="000066"/>
                </a:solidFill>
                <a:latin typeface="+mn-lt"/>
              </a:rPr>
              <a:t>GO_ID:nonce</a:t>
            </a:r>
            <a:r>
              <a:rPr lang="en-US" sz="2400" kern="0" dirty="0" smtClean="0">
                <a:solidFill>
                  <a:srgbClr val="000066"/>
                </a:solidFill>
                <a:latin typeface="+mn-lt"/>
              </a:rPr>
              <a:t> </a:t>
            </a:r>
            <a:r>
              <a:rPr lang="en-US" sz="2400" kern="0" dirty="0" smtClean="0">
                <a:solidFill>
                  <a:srgbClr val="000066"/>
                </a:solidFill>
                <a:latin typeface="+mn-lt"/>
              </a:rPr>
              <a:t>using </a:t>
            </a:r>
            <a:r>
              <a:rPr lang="en-US" sz="2400" kern="0" dirty="0" smtClean="0">
                <a:solidFill>
                  <a:srgbClr val="000066"/>
                </a:solidFill>
                <a:latin typeface="+mn-lt"/>
              </a:rPr>
              <a:t>its private key SS2_pri.</a:t>
            </a:r>
          </a:p>
          <a:p>
            <a:pPr marL="111125" lvl="0" indent="-111125" defTabSz="1584325" eaLnBrk="0" hangingPunct="0">
              <a:spcBef>
                <a:spcPct val="25000"/>
              </a:spcBef>
              <a:buClr>
                <a:schemeClr val="tx1"/>
              </a:buClr>
              <a:buSzPct val="80000"/>
              <a:buFontTx/>
              <a:buChar char="•"/>
            </a:pPr>
            <a:r>
              <a:rPr lang="en-US" sz="2400" kern="0" dirty="0" smtClean="0">
                <a:solidFill>
                  <a:srgbClr val="000066"/>
                </a:solidFill>
                <a:latin typeface="+mn-lt"/>
              </a:rPr>
              <a:t>SNEW Client 2 can verify the signature Sig1 with the SS2's public key SS2_pub.</a:t>
            </a:r>
          </a:p>
          <a:p>
            <a:pPr marL="111125" lvl="0" indent="-111125" defTabSz="1584325" eaLnBrk="0" hangingPunct="0">
              <a:spcBef>
                <a:spcPct val="25000"/>
              </a:spcBef>
              <a:buClr>
                <a:schemeClr val="tx1"/>
              </a:buClr>
              <a:buSzPct val="80000"/>
              <a:buFontTx/>
              <a:buChar char="•"/>
            </a:pPr>
            <a:endParaRPr lang="en-US" sz="700" kern="0" dirty="0" smtClean="0">
              <a:solidFill>
                <a:srgbClr val="000066"/>
              </a:solidFill>
              <a:latin typeface="+mn-lt"/>
            </a:endParaRPr>
          </a:p>
          <a:p>
            <a:pPr marL="111125" lvl="0" indent="-111125" defTabSz="1584325" eaLnBrk="0" hangingPunct="0">
              <a:spcBef>
                <a:spcPct val="25000"/>
              </a:spcBef>
              <a:buClr>
                <a:schemeClr val="tx1"/>
              </a:buClr>
              <a:buSzPct val="80000"/>
              <a:buFontTx/>
              <a:buChar char="•"/>
            </a:pPr>
            <a:r>
              <a:rPr lang="en-US" sz="2400" kern="0" dirty="0" smtClean="0">
                <a:solidFill>
                  <a:srgbClr val="000066"/>
                </a:solidFill>
                <a:latin typeface="+mn-lt"/>
              </a:rPr>
              <a:t>Any attacker who wants to make a fake digital signature on </a:t>
            </a:r>
            <a:r>
              <a:rPr lang="en-US" sz="2400" kern="0" dirty="0" err="1" smtClean="0">
                <a:solidFill>
                  <a:srgbClr val="000066"/>
                </a:solidFill>
                <a:latin typeface="+mn-lt"/>
              </a:rPr>
              <a:t>GO_ID:nonce</a:t>
            </a:r>
            <a:r>
              <a:rPr lang="en-US" sz="2400" kern="0" dirty="0" smtClean="0">
                <a:solidFill>
                  <a:srgbClr val="000066"/>
                </a:solidFill>
                <a:latin typeface="+mn-lt"/>
              </a:rPr>
              <a:t> will fail </a:t>
            </a:r>
            <a:endParaRPr lang="en-US" sz="2400" kern="0" dirty="0" smtClean="0">
              <a:solidFill>
                <a:srgbClr val="000066"/>
              </a:solidFill>
              <a:latin typeface="+mn-lt"/>
            </a:endParaRPr>
          </a:p>
          <a:p>
            <a:pPr marL="568325" lvl="1" indent="-111125" defTabSz="1584325" eaLnBrk="0" hangingPunct="0">
              <a:spcBef>
                <a:spcPct val="25000"/>
              </a:spcBef>
              <a:buClr>
                <a:schemeClr val="tx1"/>
              </a:buClr>
              <a:buSzPct val="80000"/>
              <a:buFontTx/>
              <a:buChar char="•"/>
            </a:pPr>
            <a:r>
              <a:rPr lang="en-US" sz="2400" dirty="0" smtClean="0">
                <a:solidFill>
                  <a:srgbClr val="480024"/>
                </a:solidFill>
                <a:latin typeface="+mn-lt"/>
              </a:rPr>
              <a:t>because it does not know the </a:t>
            </a:r>
            <a:r>
              <a:rPr lang="en-US" sz="2400" dirty="0" smtClean="0">
                <a:solidFill>
                  <a:srgbClr val="480024"/>
                </a:solidFill>
                <a:latin typeface="+mn-lt"/>
              </a:rPr>
              <a:t>private </a:t>
            </a:r>
            <a:r>
              <a:rPr lang="en-US" sz="2400" dirty="0" smtClean="0">
                <a:solidFill>
                  <a:srgbClr val="480024"/>
                </a:solidFill>
                <a:latin typeface="+mn-lt"/>
              </a:rPr>
              <a:t>key SS2_pri of SNEW Server 2.</a:t>
            </a:r>
            <a:endParaRPr lang="en-GB" sz="2400" dirty="0" smtClean="0">
              <a:solidFill>
                <a:srgbClr val="480024"/>
              </a:solidFill>
              <a:latin typeface="+mn-lt"/>
            </a:endParaRPr>
          </a:p>
        </p:txBody>
      </p:sp>
    </p:spTree>
    <p:extLst>
      <p:ext uri="{BB962C8B-B14F-4D97-AF65-F5344CB8AC3E}">
        <p14:creationId xmlns:p14="http://schemas.microsoft.com/office/powerpoint/2010/main" xmlns="" val="4089906411"/>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13802</TotalTime>
  <Pages>15</Pages>
  <Words>427</Words>
  <Application>Microsoft Office PowerPoint</Application>
  <PresentationFormat>사용자 지정</PresentationFormat>
  <Paragraphs>39</Paragraphs>
  <Slides>6</Slides>
  <Notes>6</Notes>
  <HiddenSlides>0</HiddenSlides>
  <MMClips>0</MMClips>
  <ScaleCrop>false</ScaleCrop>
  <HeadingPairs>
    <vt:vector size="4" baseType="variant">
      <vt:variant>
        <vt:lpstr>테마</vt:lpstr>
      </vt:variant>
      <vt:variant>
        <vt:i4>1</vt:i4>
      </vt:variant>
      <vt:variant>
        <vt:lpstr>슬라이드 제목</vt:lpstr>
      </vt:variant>
      <vt:variant>
        <vt:i4>6</vt:i4>
      </vt:variant>
    </vt:vector>
  </HeadingPairs>
  <TitlesOfParts>
    <vt:vector size="7" baseType="lpstr">
      <vt:lpstr>OMA Template</vt:lpstr>
      <vt:lpstr>OMA-CD-MobSocNet-2014-0014-INP_SNEW_6_Authentication_in_WiFiP2P Social Network Web 1.1 User Authentication in WiFi P2P</vt:lpstr>
      <vt:lpstr>P2P Authentication  between GO and Group member</vt:lpstr>
      <vt:lpstr>Key Setup</vt:lpstr>
      <vt:lpstr>Authentication of a group member to GO</vt:lpstr>
      <vt:lpstr>Authentication of a group member to GO</vt:lpstr>
      <vt:lpstr>Authentication of GO to a group member </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creator>Henrique Costa</dc:creator>
  <dc:description>Rev PA1</dc:description>
  <cp:lastModifiedBy>Owner</cp:lastModifiedBy>
  <cp:revision>523</cp:revision>
  <cp:lastPrinted>1999-04-27T06:51:51Z</cp:lastPrinted>
  <dcterms:created xsi:type="dcterms:W3CDTF">2002-03-19T14:05:12Z</dcterms:created>
  <dcterms:modified xsi:type="dcterms:W3CDTF">2014-04-05T06:13:02Z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x">
    <vt:lpwstr>1</vt:lpwstr>
  </property>
  <property fmtid="{D5CDD505-2E9C-101B-9397-08002B2CF9AE}" pid="3" name="SecurityClass">
    <vt:lpwstr>Confidential</vt:lpwstr>
  </property>
  <property fmtid="{D5CDD505-2E9C-101B-9397-08002B2CF9AE}" pid="4" name="Prepared">
    <vt:lpwstr/>
  </property>
  <property fmtid="{D5CDD505-2E9C-101B-9397-08002B2CF9AE}" pid="5" name="Checked">
    <vt:lpwstr/>
  </property>
  <property fmtid="{D5CDD505-2E9C-101B-9397-08002B2CF9AE}" pid="6" name="Date">
    <vt:lpwstr>2011-02-09</vt:lpwstr>
  </property>
  <property fmtid="{D5CDD505-2E9C-101B-9397-08002B2CF9AE}" pid="7" name="Revision">
    <vt:lpwstr>PA1</vt:lpwstr>
  </property>
  <property fmtid="{D5CDD505-2E9C-101B-9397-08002B2CF9AE}" pid="8" name="Title">
    <vt:lpwstr/>
  </property>
  <property fmtid="{D5CDD505-2E9C-101B-9397-08002B2CF9AE}" pid="9" name="DocName">
    <vt:lpwstr/>
  </property>
  <property fmtid="{D5CDD505-2E9C-101B-9397-08002B2CF9AE}" pid="10" name="DocNo">
    <vt:lpwstr> </vt:lpwstr>
  </property>
  <property fmtid="{D5CDD505-2E9C-101B-9397-08002B2CF9AE}" pid="11" name="ApprovedBy">
    <vt:lpwstr/>
  </property>
  <property fmtid="{D5CDD505-2E9C-101B-9397-08002B2CF9AE}" pid="12" name="Reference">
    <vt:lpwstr/>
  </property>
  <property fmtid="{D5CDD505-2E9C-101B-9397-08002B2CF9AE}" pid="13" name="Keyword">
    <vt:lpwstr/>
  </property>
  <property fmtid="{D5CDD505-2E9C-101B-9397-08002B2CF9AE}" pid="14" name="LeftFooterField">
    <vt:lpwstr>DocNo</vt:lpwstr>
  </property>
  <property fmtid="{D5CDD505-2E9C-101B-9397-08002B2CF9AE}" pid="15" name="RightFooterField">
    <vt:lpwstr/>
  </property>
  <property fmtid="{D5CDD505-2E9C-101B-9397-08002B2CF9AE}" pid="16" name="MiddleFooterField">
    <vt:lpwstr>Date</vt:lpwstr>
  </property>
  <property fmtid="{D5CDD505-2E9C-101B-9397-08002B2CF9AE}" pid="17" name="SecClassViewType">
    <vt:lpwstr>False</vt:lpwstr>
  </property>
  <property fmtid="{D5CDD505-2E9C-101B-9397-08002B2CF9AE}" pid="18" name="FooterType">
    <vt:lpwstr>CVL</vt:lpwstr>
  </property>
  <property fmtid="{D5CDD505-2E9C-101B-9397-08002B2CF9AE}" pid="19" name="DocumentType">
    <vt:lpwstr>EnOHLogoNew2001</vt:lpwstr>
  </property>
  <property fmtid="{D5CDD505-2E9C-101B-9397-08002B2CF9AE}" pid="20" name="TemplateName">
    <vt:lpwstr>EN/FAD 109 0015/8</vt:lpwstr>
  </property>
  <property fmtid="{D5CDD505-2E9C-101B-9397-08002B2CF9AE}" pid="21" name="TemplateVersion">
    <vt:lpwstr>R1A</vt:lpwstr>
  </property>
  <property fmtid="{D5CDD505-2E9C-101B-9397-08002B2CF9AE}" pid="22" name="TotalNumb">
    <vt:lpwstr> </vt:lpwstr>
  </property>
</Properties>
</file>