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2"/>
  </p:notesMasterIdLst>
  <p:handoutMasterIdLst>
    <p:handoutMasterId r:id="rId13"/>
  </p:handoutMasterIdLst>
  <p:sldIdLst>
    <p:sldId id="293" r:id="rId2"/>
    <p:sldId id="322" r:id="rId3"/>
    <p:sldId id="323" r:id="rId4"/>
    <p:sldId id="326" r:id="rId5"/>
    <p:sldId id="324" r:id="rId6"/>
    <p:sldId id="325" r:id="rId7"/>
    <p:sldId id="329" r:id="rId8"/>
    <p:sldId id="321" r:id="rId9"/>
    <p:sldId id="327" r:id="rId10"/>
    <p:sldId id="328" r:id="rId11"/>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660"/>
  </p:normalViewPr>
  <p:slideViewPr>
    <p:cSldViewPr>
      <p:cViewPr varScale="1">
        <p:scale>
          <a:sx n="72" d="100"/>
          <a:sy n="72" d="100"/>
        </p:scale>
        <p:origin x="-930" y="-8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1" d="100"/>
          <a:sy n="81" d="100"/>
        </p:scale>
        <p:origin x="-2088" y="-8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291" name="Rectangle 3"/>
          <p:cNvSpPr>
            <a:spLocks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a:ln w="9525">
            <a:noFill/>
            <a:miter lim="800000"/>
            <a:headEnd/>
            <a:tailEnd/>
          </a:ln>
        </p:spPr>
      </p:pic>
      <p:sp>
        <p:nvSpPr>
          <p:cNvPr id="1027"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ltLang="zh-CN">
              <a:ea typeface="宋体"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a:defRPr/>
            </a:pPr>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anchor="ctr"/>
          <a:lstStyle/>
          <a:p>
            <a:pPr>
              <a:defRPr/>
            </a:pPr>
            <a:endParaRPr lang="en-GB" altLang="zh-CN">
              <a:ea typeface="宋体"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w="12700">
            <a:noFill/>
            <a:miter lim="800000"/>
            <a:headEnd/>
            <a:tailEnd/>
          </a:ln>
        </p:spPr>
        <p:txBody>
          <a:bodyPr lIns="90488" tIns="44450" rIns="90488" bIns="44450">
            <a:spAutoFit/>
          </a:bodyPr>
          <a:lstStyle/>
          <a:p>
            <a:pPr defTabSz="403225">
              <a:tabLst>
                <a:tab pos="5372100" algn="ctr"/>
                <a:tab pos="9182100" algn="r"/>
              </a:tabLst>
              <a:defRPr/>
            </a:pPr>
            <a:r>
              <a:rPr lang="en-GB" altLang="zh-CN" sz="1000" b="1">
                <a:ea typeface="宋体" pitchFamily="2" charset="-122"/>
                <a:cs typeface="Times New Roman" pitchFamily="18" charset="0"/>
              </a:rPr>
              <a:t>© 2014 Open Mobile Alliance Ltd.  All Rights Reserved.</a:t>
            </a:r>
            <a:endParaRPr lang="en-US" altLang="zh-CN" sz="1000" b="1">
              <a:ea typeface="宋体" pitchFamily="2" charset="-122"/>
            </a:endParaRPr>
          </a:p>
          <a:p>
            <a:pPr defTabSz="403225">
              <a:tabLst>
                <a:tab pos="5372100" algn="ctr"/>
                <a:tab pos="9182100" algn="r"/>
              </a:tabLst>
              <a:defRPr/>
            </a:pPr>
            <a:r>
              <a:rPr lang="en-US" altLang="zh-CN" sz="900" b="1">
                <a:latin typeface="Arial Narrow" pitchFamily="34" charset="0"/>
                <a:ea typeface="宋体" pitchFamily="2"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pitchFamily="2" charset="-122"/>
            </a:endParaRPr>
          </a:p>
        </p:txBody>
      </p:sp>
      <p:sp>
        <p:nvSpPr>
          <p:cNvPr id="1031" name="Rectangle 18"/>
          <p:cNvSpPr>
            <a:spLocks noChangeArrowheads="1"/>
          </p:cNvSpPr>
          <p:nvPr userDrawn="1"/>
        </p:nvSpPr>
        <p:spPr bwMode="auto">
          <a:xfrm>
            <a:off x="4724400" y="6629400"/>
            <a:ext cx="3352800" cy="339067"/>
          </a:xfrm>
          <a:prstGeom prst="rect">
            <a:avLst/>
          </a:prstGeom>
          <a:noFill/>
          <a:ln w="12700">
            <a:noFill/>
            <a:miter lim="800000"/>
            <a:headEnd/>
            <a:tailEnd/>
          </a:ln>
        </p:spPr>
        <p:txBody>
          <a:bodyPr lIns="90488" tIns="44450" rIns="90488" bIns="44450">
            <a:spAutoFit/>
          </a:bodyPr>
          <a:lstStyle/>
          <a:p>
            <a:pPr algn="ctr" defTabSz="403225">
              <a:tabLst>
                <a:tab pos="5372100" algn="ctr"/>
                <a:tab pos="9182100" algn="r"/>
              </a:tabLst>
              <a:defRPr/>
            </a:pPr>
            <a:r>
              <a:rPr lang="en-US" altLang="zh-CN" sz="1800" b="1" dirty="0" smtClean="0">
                <a:latin typeface="Arial Narrow" pitchFamily="34" charset="0"/>
                <a:ea typeface="宋体" charset="-122"/>
              </a:rPr>
              <a:t>OMA-CD-MobSocNet-2014-0018</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p>
            <a:pPr algn="r" defTabSz="403225">
              <a:tabLst>
                <a:tab pos="5372100" algn="ctr"/>
                <a:tab pos="9182100" algn="r"/>
              </a:tabLst>
              <a:defRPr/>
            </a:pPr>
            <a:r>
              <a:rPr lang="en-US" altLang="zh-CN" sz="1800" b="1">
                <a:latin typeface="Arial Narrow" pitchFamily="34" charset="0"/>
                <a:ea typeface="宋体" pitchFamily="2" charset="-122"/>
              </a:rPr>
              <a:t>Slide #</a:t>
            </a:r>
            <a:fld id="{F9660424-6122-4250-B44E-D482AFE62AA1}" type="slidenum">
              <a:rPr lang="en-US" altLang="zh-CN" sz="1800" b="1">
                <a:latin typeface="Arial Narrow" pitchFamily="34" charset="0"/>
                <a:ea typeface="宋体" pitchFamily="2" charset="-122"/>
              </a:rPr>
              <a:pPr algn="r" defTabSz="403225">
                <a:tabLst>
                  <a:tab pos="5372100" algn="ctr"/>
                  <a:tab pos="9182100" algn="r"/>
                </a:tabLst>
                <a:defRPr/>
              </a:pPr>
              <a:t>‹N›</a:t>
            </a:fld>
            <a:r>
              <a:rPr lang="en-US" altLang="zh-CN" sz="1800" b="1">
                <a:latin typeface="Arial Narrow" pitchFamily="34" charset="0"/>
                <a:ea typeface="宋体" pitchFamily="2" charset="-122"/>
              </a:rPr>
              <a:t/>
            </a:r>
            <a:br>
              <a:rPr lang="en-US" altLang="zh-CN" sz="1800" b="1">
                <a:latin typeface="Arial Narrow" pitchFamily="34" charset="0"/>
                <a:ea typeface="宋体" pitchFamily="2" charset="-122"/>
              </a:rPr>
            </a:br>
            <a:r>
              <a:rPr lang="en-US" altLang="zh-CN" sz="500">
                <a:solidFill>
                  <a:srgbClr val="999999"/>
                </a:solidFill>
                <a:ea typeface="宋体" pitchFamily="2" charset="-122"/>
              </a:rPr>
              <a:t>[OMA-Template-SlideDeck-20140101-I]</a:t>
            </a:r>
            <a:endParaRPr lang="en-US" altLang="zh-CN" sz="1800" b="1">
              <a:latin typeface="Arial Narrow" pitchFamily="34" charset="0"/>
              <a:ea typeface="宋体"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b="1" dirty="0">
                <a:latin typeface="Tahoma" pitchFamily="34" charset="0"/>
                <a:ea typeface="SimSun" pitchFamily="2" charset="-122"/>
              </a:rPr>
              <a:t>	Submitted To:	OMA CD</a:t>
            </a:r>
          </a:p>
          <a:p>
            <a:pPr defTabSz="762000">
              <a:lnSpc>
                <a:spcPct val="95000"/>
              </a:lnSpc>
              <a:spcAft>
                <a:spcPct val="35000"/>
              </a:spcAft>
              <a:tabLst>
                <a:tab pos="1827213" algn="r"/>
                <a:tab pos="1939925" algn="l"/>
              </a:tabLs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09 May 2014</a:t>
            </a:r>
            <a:r>
              <a:rPr lang="en-US" altLang="zh-CN" b="1" dirty="0">
                <a:latin typeface="Tahoma" pitchFamily="34" charset="0"/>
                <a:ea typeface="SimSun" pitchFamily="2" charset="-122"/>
              </a:rPr>
              <a:t>	</a:t>
            </a:r>
          </a:p>
          <a:p>
            <a:pPr defTabSz="762000">
              <a:lnSpc>
                <a:spcPct val="95000"/>
              </a:lnSpc>
              <a:spcAft>
                <a:spcPct val="35000"/>
              </a:spcAft>
              <a:tabLst>
                <a:tab pos="1827213" algn="r"/>
                <a:tab pos="1939925" algn="l"/>
              </a:tabLst>
            </a:pPr>
            <a:r>
              <a:rPr lang="en-US" altLang="zh-CN" b="1" dirty="0">
                <a:latin typeface="Tahoma" pitchFamily="34" charset="0"/>
                <a:ea typeface="SimSun" pitchFamily="2" charset="-122"/>
              </a:rPr>
              <a:t>	Availability:	      Public            OMA Confidential</a:t>
            </a:r>
          </a:p>
          <a:p>
            <a:pPr defTabSz="762000">
              <a:lnSpc>
                <a:spcPct val="95000"/>
              </a:lnSpc>
              <a:spcAft>
                <a:spcPct val="35000"/>
              </a:spcAft>
              <a:tabLst>
                <a:tab pos="1827213" algn="r"/>
                <a:tab pos="1939925" algn="l"/>
              </a:tabLst>
            </a:pPr>
            <a:r>
              <a:rPr lang="en-US" altLang="zh-CN" b="1" dirty="0">
                <a:latin typeface="Tahoma" pitchFamily="34" charset="0"/>
                <a:ea typeface="SimSun" pitchFamily="2" charset="-122"/>
              </a:rPr>
              <a:t>	Contact:	Laurent Walter Goix, Francesco Arenella</a:t>
            </a:r>
          </a:p>
          <a:p>
            <a:pPr defTabSz="762000">
              <a:lnSpc>
                <a:spcPct val="95000"/>
              </a:lnSpc>
              <a:spcAft>
                <a:spcPct val="35000"/>
              </a:spcAft>
              <a:tabLst>
                <a:tab pos="1827213" algn="r"/>
                <a:tab pos="1939925" algn="l"/>
              </a:tabLst>
            </a:pPr>
            <a:r>
              <a:rPr lang="en-US" altLang="zh-CN" b="1" dirty="0">
                <a:latin typeface="Tahoma" pitchFamily="34" charset="0"/>
                <a:ea typeface="SimSun" pitchFamily="2" charset="-122"/>
              </a:rPr>
              <a:t>	Source:	Telecom Italia</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fr-FR" sz="2000" dirty="0" smtClean="0"/>
              <a:t>OMA-CD-</a:t>
            </a:r>
            <a:r>
              <a:rPr lang="fr-FR" sz="2000" dirty="0" err="1" smtClean="0"/>
              <a:t>MobSocNet</a:t>
            </a:r>
            <a:r>
              <a:rPr lang="fr-FR" sz="2000" dirty="0" smtClean="0"/>
              <a:t>-2014-0018-INP_SNEW_P2P_Group_Discovery</a:t>
            </a:r>
            <a:r>
              <a:rPr lang="en-US" altLang="zh-CN" sz="2000" dirty="0" smtClean="0">
                <a:ea typeface="SimSun" pitchFamily="2" charset="-122"/>
              </a:rPr>
              <a:t/>
            </a:r>
            <a:br>
              <a:rPr lang="en-US" altLang="zh-CN" sz="2000" dirty="0" smtClean="0">
                <a:ea typeface="SimSun" pitchFamily="2" charset="-122"/>
              </a:rPr>
            </a:br>
            <a:r>
              <a:rPr lang="en-US" altLang="zh-CN" sz="1400" dirty="0" smtClean="0">
                <a:ea typeface="SimSun" pitchFamily="2" charset="-122"/>
              </a:rPr>
              <a:t/>
            </a:r>
            <a:br>
              <a:rPr lang="en-US" altLang="zh-CN" sz="1400" dirty="0" smtClean="0">
                <a:ea typeface="SimSun" pitchFamily="2" charset="-122"/>
              </a:rPr>
            </a:br>
            <a:r>
              <a:rPr lang="en-US" altLang="zh-CN" dirty="0" err="1" smtClean="0">
                <a:ea typeface="SimSun" pitchFamily="2" charset="-122"/>
              </a:rPr>
              <a:t>SNeW</a:t>
            </a:r>
            <a:r>
              <a:rPr lang="en-US" altLang="zh-CN" dirty="0" smtClean="0">
                <a:ea typeface="SimSun" pitchFamily="2" charset="-122"/>
              </a:rPr>
              <a:t> P2P (Groups) discovery</a:t>
            </a:r>
            <a:br>
              <a:rPr lang="en-US" altLang="zh-CN" dirty="0" smtClean="0">
                <a:ea typeface="SimSun" pitchFamily="2" charset="-122"/>
              </a:rPr>
            </a:br>
            <a:endParaRPr lang="en-US" altLang="zh-CN" sz="1800" dirty="0" smtClean="0">
              <a:ea typeface="SimSun"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SimSun"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a:solidFill>
                <a:srgbClr val="800000"/>
              </a:solidFill>
              <a:latin typeface="Tahoma" pitchFamily="34" charset="0"/>
              <a:ea typeface="SimSun"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3"/>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SimSun" pitchFamily="2" charset="-122"/>
                <a:cs typeface="Times New Roman" pitchFamily="18" charset="0"/>
              </a:rPr>
              <a:t>Intellectual Property Rights</a:t>
            </a:r>
          </a:p>
          <a:p>
            <a:pPr defTabSz="762000">
              <a:spcBef>
                <a:spcPct val="35000"/>
              </a:spcBef>
            </a:pPr>
            <a:r>
              <a:rPr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p:txBody>
          <a:bodyPr/>
          <a:lstStyle/>
          <a:p>
            <a:r>
              <a:rPr lang="it-IT" smtClean="0"/>
              <a:t>Proposal summary (II/II)</a:t>
            </a:r>
            <a:endParaRPr lang="fr-FR" smtClean="0"/>
          </a:p>
        </p:txBody>
      </p:sp>
      <p:sp>
        <p:nvSpPr>
          <p:cNvPr id="11267" name="Segnaposto contenuto 2"/>
          <p:cNvSpPr>
            <a:spLocks noGrp="1"/>
          </p:cNvSpPr>
          <p:nvPr>
            <p:ph idx="1"/>
          </p:nvPr>
        </p:nvSpPr>
        <p:spPr/>
        <p:txBody>
          <a:bodyPr/>
          <a:lstStyle/>
          <a:p>
            <a:r>
              <a:rPr lang="it-IT" dirty="0" err="1" smtClean="0"/>
              <a:t>Evaluate</a:t>
            </a:r>
            <a:r>
              <a:rPr lang="it-IT" dirty="0" smtClean="0"/>
              <a:t> the </a:t>
            </a:r>
            <a:r>
              <a:rPr lang="it-IT" dirty="0" err="1" smtClean="0"/>
              <a:t>extension</a:t>
            </a:r>
            <a:r>
              <a:rPr lang="it-IT" dirty="0" smtClean="0"/>
              <a:t> of the SNEW-1 interface</a:t>
            </a:r>
          </a:p>
          <a:p>
            <a:pPr lvl="1"/>
            <a:r>
              <a:rPr lang="it-IT" dirty="0" err="1" smtClean="0"/>
              <a:t>To</a:t>
            </a:r>
            <a:r>
              <a:rPr lang="it-IT" dirty="0" smtClean="0"/>
              <a:t> </a:t>
            </a:r>
            <a:r>
              <a:rPr lang="it-IT" dirty="0" err="1" smtClean="0"/>
              <a:t>retrieve</a:t>
            </a:r>
            <a:r>
              <a:rPr lang="it-IT" dirty="0" smtClean="0"/>
              <a:t> </a:t>
            </a:r>
            <a:r>
              <a:rPr lang="it-IT" dirty="0" smtClean="0"/>
              <a:t>(</a:t>
            </a:r>
            <a:r>
              <a:rPr lang="it-IT" dirty="0" err="1" smtClean="0"/>
              <a:t>opaque</a:t>
            </a:r>
            <a:r>
              <a:rPr lang="it-IT" dirty="0" smtClean="0"/>
              <a:t>) </a:t>
            </a:r>
            <a:r>
              <a:rPr lang="it-IT" dirty="0" err="1" smtClean="0"/>
              <a:t>id</a:t>
            </a:r>
            <a:r>
              <a:rPr lang="it-IT" dirty="0" smtClean="0"/>
              <a:t> and </a:t>
            </a:r>
            <a:r>
              <a:rPr lang="it-IT" dirty="0" err="1" smtClean="0"/>
              <a:t>expiration</a:t>
            </a:r>
            <a:r>
              <a:rPr lang="it-IT" dirty="0" smtClean="0"/>
              <a:t> information of a </a:t>
            </a:r>
            <a:r>
              <a:rPr lang="it-IT" dirty="0" err="1" smtClean="0"/>
              <a:t>user</a:t>
            </a:r>
            <a:r>
              <a:rPr lang="it-IT" dirty="0" smtClean="0"/>
              <a:t> </a:t>
            </a:r>
            <a:r>
              <a:rPr lang="it-IT" dirty="0" err="1" smtClean="0"/>
              <a:t>profile</a:t>
            </a:r>
            <a:r>
              <a:rPr lang="it-IT" dirty="0" smtClean="0"/>
              <a:t> (the </a:t>
            </a:r>
            <a:r>
              <a:rPr lang="it-IT" dirty="0" err="1" smtClean="0"/>
              <a:t>reference</a:t>
            </a:r>
            <a:r>
              <a:rPr lang="it-IT" dirty="0" smtClean="0"/>
              <a:t> </a:t>
            </a:r>
            <a:r>
              <a:rPr lang="it-IT" dirty="0" err="1" smtClean="0"/>
              <a:t>user</a:t>
            </a:r>
            <a:r>
              <a:rPr lang="it-IT" dirty="0" smtClean="0"/>
              <a:t> and/or </a:t>
            </a:r>
            <a:r>
              <a:rPr lang="it-IT" dirty="0" err="1" smtClean="0"/>
              <a:t>her</a:t>
            </a:r>
            <a:r>
              <a:rPr lang="it-IT" dirty="0" smtClean="0"/>
              <a:t> </a:t>
            </a:r>
            <a:r>
              <a:rPr lang="it-IT" dirty="0" err="1" smtClean="0"/>
              <a:t>friends</a:t>
            </a:r>
            <a:r>
              <a:rPr lang="it-IT" dirty="0" smtClean="0"/>
              <a:t>) </a:t>
            </a:r>
            <a:r>
              <a:rPr lang="it-IT" dirty="0" err="1" smtClean="0"/>
              <a:t>to</a:t>
            </a:r>
            <a:r>
              <a:rPr lang="it-IT" dirty="0" smtClean="0"/>
              <a:t> </a:t>
            </a:r>
            <a:r>
              <a:rPr lang="it-IT" dirty="0" err="1" smtClean="0"/>
              <a:t>be</a:t>
            </a:r>
            <a:r>
              <a:rPr lang="it-IT" dirty="0" smtClean="0"/>
              <a:t> </a:t>
            </a:r>
            <a:r>
              <a:rPr lang="it-IT" dirty="0" err="1" smtClean="0"/>
              <a:t>advertised</a:t>
            </a:r>
            <a:r>
              <a:rPr lang="it-IT" dirty="0" smtClean="0"/>
              <a:t>/</a:t>
            </a:r>
            <a:r>
              <a:rPr lang="it-IT" dirty="0" err="1" smtClean="0"/>
              <a:t>monitored</a:t>
            </a:r>
            <a:r>
              <a:rPr lang="it-IT" dirty="0" smtClean="0"/>
              <a:t> in </a:t>
            </a:r>
            <a:r>
              <a:rPr lang="it-IT" dirty="0" err="1" smtClean="0"/>
              <a:t>proximity</a:t>
            </a:r>
            <a:endParaRPr lang="it-IT" dirty="0" smtClean="0"/>
          </a:p>
          <a:p>
            <a:pPr lvl="1"/>
            <a:r>
              <a:rPr lang="it-IT" dirty="0" err="1" smtClean="0"/>
              <a:t>To</a:t>
            </a:r>
            <a:r>
              <a:rPr lang="it-IT" dirty="0" smtClean="0"/>
              <a:t> </a:t>
            </a:r>
            <a:r>
              <a:rPr lang="it-IT" dirty="0" err="1" smtClean="0"/>
              <a:t>resolve</a:t>
            </a:r>
            <a:r>
              <a:rPr lang="it-IT" dirty="0" smtClean="0"/>
              <a:t> the </a:t>
            </a:r>
            <a:r>
              <a:rPr lang="it-IT" dirty="0" err="1" smtClean="0"/>
              <a:t>categorized</a:t>
            </a:r>
            <a:r>
              <a:rPr lang="it-IT" dirty="0" smtClean="0"/>
              <a:t> </a:t>
            </a:r>
            <a:r>
              <a:rPr lang="it-IT" dirty="0" err="1" smtClean="0"/>
              <a:t>id</a:t>
            </a:r>
            <a:r>
              <a:rPr lang="it-IT" dirty="0" smtClean="0"/>
              <a:t> of </a:t>
            </a:r>
            <a:r>
              <a:rPr lang="it-IT" dirty="0" err="1" smtClean="0"/>
              <a:t>local</a:t>
            </a:r>
            <a:r>
              <a:rPr lang="it-IT" dirty="0" smtClean="0"/>
              <a:t> </a:t>
            </a:r>
            <a:r>
              <a:rPr lang="it-IT" dirty="0" err="1" smtClean="0"/>
              <a:t>businesses</a:t>
            </a:r>
            <a:r>
              <a:rPr lang="it-IT" dirty="0" smtClean="0"/>
              <a:t> (</a:t>
            </a:r>
            <a:r>
              <a:rPr lang="it-IT" dirty="0" err="1" smtClean="0"/>
              <a:t>as</a:t>
            </a:r>
            <a:r>
              <a:rPr lang="it-IT" dirty="0" smtClean="0"/>
              <a:t> </a:t>
            </a:r>
            <a:r>
              <a:rPr lang="it-IT" dirty="0" err="1" smtClean="0"/>
              <a:t>user</a:t>
            </a:r>
            <a:r>
              <a:rPr lang="it-IT" dirty="0" smtClean="0"/>
              <a:t> </a:t>
            </a:r>
            <a:r>
              <a:rPr lang="it-IT" dirty="0" err="1" smtClean="0"/>
              <a:t>profile</a:t>
            </a:r>
            <a:r>
              <a:rPr lang="it-IT" dirty="0" smtClean="0"/>
              <a:t>)</a:t>
            </a:r>
          </a:p>
          <a:p>
            <a:r>
              <a:rPr lang="it-IT" dirty="0" err="1" smtClean="0"/>
              <a:t>Evaluate</a:t>
            </a:r>
            <a:r>
              <a:rPr lang="it-IT" dirty="0" smtClean="0"/>
              <a:t> the </a:t>
            </a:r>
            <a:r>
              <a:rPr lang="it-IT" dirty="0" err="1" smtClean="0"/>
              <a:t>dependency</a:t>
            </a:r>
            <a:r>
              <a:rPr lang="it-IT" dirty="0" smtClean="0"/>
              <a:t> </a:t>
            </a:r>
            <a:r>
              <a:rPr lang="it-IT" dirty="0" err="1" smtClean="0"/>
              <a:t>to</a:t>
            </a:r>
            <a:r>
              <a:rPr lang="it-IT" dirty="0" smtClean="0"/>
              <a:t> external </a:t>
            </a:r>
            <a:r>
              <a:rPr lang="it-IT" dirty="0" err="1" smtClean="0"/>
              <a:t>services</a:t>
            </a:r>
            <a:endParaRPr lang="it-IT" dirty="0" smtClean="0"/>
          </a:p>
          <a:p>
            <a:pPr lvl="1"/>
            <a:r>
              <a:rPr lang="it-IT" dirty="0" smtClean="0"/>
              <a:t>OMA MC </a:t>
            </a:r>
            <a:r>
              <a:rPr lang="it-IT" dirty="0" err="1" smtClean="0"/>
              <a:t>enabler</a:t>
            </a:r>
            <a:r>
              <a:rPr lang="it-IT" dirty="0" smtClean="0"/>
              <a:t> (MC server </a:t>
            </a:r>
            <a:r>
              <a:rPr lang="it-IT" dirty="0" err="1" smtClean="0"/>
              <a:t>to</a:t>
            </a:r>
            <a:r>
              <a:rPr lang="it-IT" dirty="0" smtClean="0"/>
              <a:t> </a:t>
            </a:r>
            <a:r>
              <a:rPr lang="it-IT" dirty="0" err="1" smtClean="0"/>
              <a:t>resolve</a:t>
            </a:r>
            <a:r>
              <a:rPr lang="it-IT" dirty="0" smtClean="0"/>
              <a:t> </a:t>
            </a:r>
            <a:r>
              <a:rPr lang="it-IT" dirty="0" err="1" smtClean="0"/>
              <a:t>indirect</a:t>
            </a:r>
            <a:r>
              <a:rPr lang="it-IT" dirty="0" smtClean="0"/>
              <a:t> </a:t>
            </a:r>
            <a:r>
              <a:rPr lang="it-IT" dirty="0" err="1" smtClean="0"/>
              <a:t>categorized</a:t>
            </a:r>
            <a:r>
              <a:rPr lang="it-IT" dirty="0" smtClean="0"/>
              <a:t> </a:t>
            </a:r>
            <a:r>
              <a:rPr lang="it-IT" dirty="0" err="1" smtClean="0"/>
              <a:t>ids</a:t>
            </a:r>
            <a:r>
              <a:rPr lang="it-IT" dirty="0" smtClean="0"/>
              <a:t>)</a:t>
            </a:r>
          </a:p>
          <a:p>
            <a:pPr lvl="1"/>
            <a:r>
              <a:rPr lang="it-IT" dirty="0" smtClean="0"/>
              <a:t>GSMA ACR </a:t>
            </a:r>
            <a:r>
              <a:rPr lang="it-IT" dirty="0" err="1" smtClean="0"/>
              <a:t>RESTful</a:t>
            </a:r>
            <a:r>
              <a:rPr lang="it-IT" dirty="0" smtClean="0"/>
              <a:t> </a:t>
            </a:r>
            <a:r>
              <a:rPr lang="it-IT" dirty="0" err="1" smtClean="0"/>
              <a:t>endpoint</a:t>
            </a:r>
            <a:r>
              <a:rPr lang="it-IT" dirty="0" smtClean="0"/>
              <a:t> </a:t>
            </a:r>
            <a:r>
              <a:rPr lang="it-IT" dirty="0" err="1" smtClean="0"/>
              <a:t>to</a:t>
            </a:r>
            <a:r>
              <a:rPr lang="it-IT" dirty="0" smtClean="0"/>
              <a:t> </a:t>
            </a:r>
            <a:r>
              <a:rPr lang="it-IT" dirty="0" err="1" smtClean="0"/>
              <a:t>retrieve</a:t>
            </a:r>
            <a:r>
              <a:rPr lang="it-IT" dirty="0" smtClean="0"/>
              <a:t> </a:t>
            </a:r>
            <a:r>
              <a:rPr lang="it-IT" dirty="0" err="1" smtClean="0"/>
              <a:t>an</a:t>
            </a:r>
            <a:r>
              <a:rPr lang="it-IT" dirty="0" smtClean="0"/>
              <a:t> </a:t>
            </a:r>
            <a:r>
              <a:rPr lang="it-IT" dirty="0" err="1" smtClean="0"/>
              <a:t>opaque</a:t>
            </a:r>
            <a:r>
              <a:rPr lang="it-IT" dirty="0" smtClean="0"/>
              <a:t> </a:t>
            </a:r>
            <a:r>
              <a:rPr lang="it-IT" dirty="0" err="1" smtClean="0"/>
              <a:t>id</a:t>
            </a:r>
            <a:r>
              <a:rPr lang="it-IT" dirty="0" smtClean="0"/>
              <a:t> </a:t>
            </a:r>
            <a:r>
              <a:rPr lang="it-IT" dirty="0" err="1" smtClean="0"/>
              <a:t>for</a:t>
            </a:r>
            <a:r>
              <a:rPr lang="it-IT" dirty="0" smtClean="0"/>
              <a:t> the </a:t>
            </a:r>
            <a:r>
              <a:rPr lang="it-IT" dirty="0" err="1" smtClean="0"/>
              <a:t>reference</a:t>
            </a:r>
            <a:r>
              <a:rPr lang="it-IT" dirty="0" smtClean="0"/>
              <a:t> </a:t>
            </a:r>
            <a:r>
              <a:rPr lang="it-IT" dirty="0" err="1" smtClean="0"/>
              <a:t>user</a:t>
            </a:r>
            <a:r>
              <a:rPr lang="it-IT" dirty="0" smtClean="0"/>
              <a:t> </a:t>
            </a:r>
            <a:r>
              <a:rPr lang="it-IT" dirty="0" err="1" smtClean="0"/>
              <a:t>to</a:t>
            </a:r>
            <a:r>
              <a:rPr lang="it-IT" dirty="0" smtClean="0"/>
              <a:t> </a:t>
            </a:r>
            <a:r>
              <a:rPr lang="it-IT" dirty="0" err="1" smtClean="0"/>
              <a:t>be</a:t>
            </a:r>
            <a:r>
              <a:rPr lang="it-IT" dirty="0" smtClean="0"/>
              <a:t> </a:t>
            </a:r>
            <a:r>
              <a:rPr lang="it-IT" dirty="0" err="1" smtClean="0"/>
              <a:t>advertised</a:t>
            </a:r>
            <a:r>
              <a:rPr lang="it-IT" dirty="0" smtClean="0"/>
              <a:t> in </a:t>
            </a:r>
            <a:r>
              <a:rPr lang="it-IT" dirty="0" err="1" smtClean="0"/>
              <a:t>proximity</a:t>
            </a:r>
            <a:endParaRPr lang="fr-FR"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olo 1"/>
          <p:cNvSpPr>
            <a:spLocks noGrp="1"/>
          </p:cNvSpPr>
          <p:nvPr>
            <p:ph type="title"/>
          </p:nvPr>
        </p:nvSpPr>
        <p:spPr/>
        <p:txBody>
          <a:bodyPr/>
          <a:lstStyle/>
          <a:p>
            <a:r>
              <a:rPr lang="it-IT" smtClean="0"/>
              <a:t>Main scenarios</a:t>
            </a:r>
            <a:endParaRPr lang="fr-FR" smtClean="0"/>
          </a:p>
        </p:txBody>
      </p:sp>
      <p:sp>
        <p:nvSpPr>
          <p:cNvPr id="3075" name="Segnaposto contenuto 2"/>
          <p:cNvSpPr>
            <a:spLocks noGrp="1"/>
          </p:cNvSpPr>
          <p:nvPr>
            <p:ph idx="1"/>
          </p:nvPr>
        </p:nvSpPr>
        <p:spPr/>
        <p:txBody>
          <a:bodyPr/>
          <a:lstStyle/>
          <a:p>
            <a:pPr marL="514350" indent="-514350">
              <a:buFont typeface="Tahoma" pitchFamily="34" charset="0"/>
              <a:buAutoNum type="arabicPeriod"/>
            </a:pPr>
            <a:r>
              <a:rPr lang="it-IT" smtClean="0"/>
              <a:t>Proximity advertising of local businesses (&amp; matching)</a:t>
            </a:r>
          </a:p>
          <a:p>
            <a:pPr marL="514350" indent="-514350">
              <a:buFont typeface="Tahoma" pitchFamily="34" charset="0"/>
              <a:buAutoNum type="arabicPeriod"/>
            </a:pPr>
            <a:r>
              <a:rPr lang="it-IT" smtClean="0"/>
              <a:t>Proximity friend discovery</a:t>
            </a:r>
          </a:p>
          <a:p>
            <a:pPr marL="514350" indent="-514350">
              <a:buFont typeface="Tahoma" pitchFamily="34" charset="0"/>
              <a:buAutoNum type="arabicPeriod"/>
            </a:pPr>
            <a:r>
              <a:rPr lang="it-IT" smtClean="0"/>
              <a:t>Social interest matching</a:t>
            </a:r>
          </a:p>
          <a:p>
            <a:pPr marL="514350" indent="-514350">
              <a:buFont typeface="Tahoma" pitchFamily="34" charset="0"/>
              <a:buAutoNum type="arabicPeriod"/>
            </a:pPr>
            <a:r>
              <a:rPr lang="it-IT" smtClean="0"/>
              <a:t>Social profile for proximity interaction</a:t>
            </a:r>
          </a:p>
          <a:p>
            <a:pPr marL="514350" indent="-514350">
              <a:buFont typeface="Tahoma" pitchFamily="34" charset="0"/>
              <a:buAutoNum type="arabicPeriod"/>
            </a:pPr>
            <a:r>
              <a:rPr lang="it-IT" smtClean="0"/>
              <a:t>Group discovery</a:t>
            </a:r>
          </a:p>
          <a:p>
            <a:pPr marL="514350" indent="-514350">
              <a:buFont typeface="Tahoma" pitchFamily="34" charset="0"/>
              <a:buAutoNum type="arabicPeriod"/>
            </a:pPr>
            <a:endParaRPr lang="fr-FR"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olo 1"/>
          <p:cNvSpPr>
            <a:spLocks noGrp="1"/>
          </p:cNvSpPr>
          <p:nvPr>
            <p:ph type="title"/>
          </p:nvPr>
        </p:nvSpPr>
        <p:spPr/>
        <p:txBody>
          <a:bodyPr/>
          <a:lstStyle/>
          <a:p>
            <a:r>
              <a:rPr lang="it-IT" smtClean="0"/>
              <a:t>1. Proximity advertising of local businesses (&amp; matching) (I/II)</a:t>
            </a:r>
            <a:endParaRPr lang="fr-FR" smtClean="0"/>
          </a:p>
        </p:txBody>
      </p:sp>
      <p:sp>
        <p:nvSpPr>
          <p:cNvPr id="4099" name="Segnaposto contenuto 2"/>
          <p:cNvSpPr>
            <a:spLocks noGrp="1"/>
          </p:cNvSpPr>
          <p:nvPr>
            <p:ph idx="1"/>
          </p:nvPr>
        </p:nvSpPr>
        <p:spPr>
          <a:xfrm>
            <a:off x="292100" y="1169988"/>
            <a:ext cx="8809038" cy="5383212"/>
          </a:xfrm>
        </p:spPr>
        <p:txBody>
          <a:bodyPr/>
          <a:lstStyle/>
          <a:p>
            <a:r>
              <a:rPr lang="it-IT" smtClean="0"/>
              <a:t>LTE-Direct “Open Discovery”-type of scenario</a:t>
            </a:r>
          </a:p>
          <a:p>
            <a:pPr lvl="1"/>
            <a:r>
              <a:rPr lang="it-IT" smtClean="0"/>
              <a:t>Local business advertises a “pilot” signal with a “categorized id” formatted according to a tree-based structure</a:t>
            </a:r>
          </a:p>
          <a:p>
            <a:pPr lvl="1"/>
            <a:r>
              <a:rPr lang="it-IT" smtClean="0"/>
              <a:t>User “monitors” a specific category (at any level) via a sort of longest prefix match</a:t>
            </a:r>
          </a:p>
          <a:p>
            <a:endParaRPr lang="it-IT" smtClean="0"/>
          </a:p>
          <a:p>
            <a:endParaRPr lang="it-IT" smtClean="0"/>
          </a:p>
          <a:p>
            <a:endParaRPr lang="it-IT" smtClean="0"/>
          </a:p>
          <a:p>
            <a:endParaRPr lang="it-IT" smtClean="0"/>
          </a:p>
        </p:txBody>
      </p:sp>
      <p:pic>
        <p:nvPicPr>
          <p:cNvPr id="18434" name="Picture 2"/>
          <p:cNvPicPr>
            <a:picLocks noChangeAspect="1" noChangeArrowheads="1"/>
          </p:cNvPicPr>
          <p:nvPr/>
        </p:nvPicPr>
        <p:blipFill>
          <a:blip r:embed="rId2"/>
          <a:srcRect/>
          <a:stretch>
            <a:fillRect/>
          </a:stretch>
        </p:blipFill>
        <p:spPr bwMode="auto">
          <a:xfrm>
            <a:off x="569913" y="3054350"/>
            <a:ext cx="8378825" cy="3124200"/>
          </a:xfrm>
          <a:prstGeom prst="rect">
            <a:avLst/>
          </a:prstGeom>
          <a:noFill/>
          <a:ln w="12700" cap="flat" cmpd="sng">
            <a:solidFill>
              <a:srgbClr val="00B0F0"/>
            </a:solidFill>
            <a:prstDash val="solid"/>
            <a:miter lim="800000"/>
            <a:headEnd/>
            <a:tailEnd/>
          </a:ln>
          <a:effectLst>
            <a:prstShdw prst="shdw17" dist="17961" dir="2700000">
              <a:schemeClr val="accent1">
                <a:gamma/>
                <a:shade val="60000"/>
                <a:invGamma/>
              </a:schemeClr>
            </a:prst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olo 1"/>
          <p:cNvSpPr>
            <a:spLocks noGrp="1"/>
          </p:cNvSpPr>
          <p:nvPr>
            <p:ph type="title"/>
          </p:nvPr>
        </p:nvSpPr>
        <p:spPr/>
        <p:txBody>
          <a:bodyPr/>
          <a:lstStyle/>
          <a:p>
            <a:r>
              <a:rPr lang="it-IT" smtClean="0"/>
              <a:t>1. Proximity advertising of local businesses (&amp; matching) (II/II)</a:t>
            </a:r>
            <a:endParaRPr lang="fr-FR" smtClean="0"/>
          </a:p>
        </p:txBody>
      </p:sp>
      <p:sp>
        <p:nvSpPr>
          <p:cNvPr id="5123" name="Segnaposto contenuto 2"/>
          <p:cNvSpPr>
            <a:spLocks noGrp="1"/>
          </p:cNvSpPr>
          <p:nvPr>
            <p:ph idx="1"/>
          </p:nvPr>
        </p:nvSpPr>
        <p:spPr>
          <a:xfrm>
            <a:off x="292100" y="1169988"/>
            <a:ext cx="8809038" cy="5383212"/>
          </a:xfrm>
        </p:spPr>
        <p:txBody>
          <a:bodyPr/>
          <a:lstStyle/>
          <a:p>
            <a:r>
              <a:rPr lang="it-IT" smtClean="0"/>
              <a:t>SNEW requirements</a:t>
            </a:r>
          </a:p>
          <a:p>
            <a:pPr lvl="1"/>
            <a:r>
              <a:rPr lang="it-IT" smtClean="0"/>
              <a:t>“snew” WiFi-Direct service needs to advertise this “categorized” id, e.g. in a generic “id” field with a specific type of URI (e.g. a URN) that includes the category tree</a:t>
            </a:r>
          </a:p>
          <a:p>
            <a:pPr lvl="2"/>
            <a:r>
              <a:rPr lang="it-IT" smtClean="0"/>
              <a:t>TBV the reuse of OMA MC indirect code format</a:t>
            </a:r>
          </a:p>
          <a:p>
            <a:pPr lvl="1"/>
            <a:r>
              <a:rPr lang="it-IT" smtClean="0"/>
              <a:t>Additional profile information may be “directly” advertised (e.g. avatar, address, display name)</a:t>
            </a:r>
          </a:p>
          <a:p>
            <a:pPr lvl="1"/>
            <a:r>
              <a:rPr lang="it-IT" smtClean="0"/>
              <a:t>SNEW-1 may serve as resolution endpoint to access the “social profile” of that categorized id</a:t>
            </a:r>
          </a:p>
          <a:p>
            <a:pPr lvl="2"/>
            <a:r>
              <a:rPr lang="it-IT" smtClean="0"/>
              <a:t>TBV the reuse of OMA MC Server</a:t>
            </a:r>
          </a:p>
          <a:p>
            <a:pPr lvl="2"/>
            <a:endParaRPr lang="fr-FR"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olo 1"/>
          <p:cNvSpPr>
            <a:spLocks noGrp="1"/>
          </p:cNvSpPr>
          <p:nvPr>
            <p:ph type="title"/>
          </p:nvPr>
        </p:nvSpPr>
        <p:spPr/>
        <p:txBody>
          <a:bodyPr/>
          <a:lstStyle/>
          <a:p>
            <a:r>
              <a:rPr lang="it-IT" smtClean="0"/>
              <a:t>2. Proximity friend discovery</a:t>
            </a:r>
            <a:endParaRPr lang="fr-FR" smtClean="0"/>
          </a:p>
        </p:txBody>
      </p:sp>
      <p:sp>
        <p:nvSpPr>
          <p:cNvPr id="6147" name="Segnaposto contenuto 2"/>
          <p:cNvSpPr>
            <a:spLocks noGrp="1"/>
          </p:cNvSpPr>
          <p:nvPr>
            <p:ph idx="1"/>
          </p:nvPr>
        </p:nvSpPr>
        <p:spPr/>
        <p:txBody>
          <a:bodyPr/>
          <a:lstStyle/>
          <a:p>
            <a:r>
              <a:rPr lang="it-IT" smtClean="0"/>
              <a:t>Discover nearby friends</a:t>
            </a:r>
          </a:p>
          <a:p>
            <a:pPr lvl="1"/>
            <a:r>
              <a:rPr lang="it-IT" smtClean="0"/>
              <a:t>Discovery relies on (temporary) opaque user identifiers to avoid privacy leaks</a:t>
            </a:r>
          </a:p>
          <a:p>
            <a:pPr lvl="1"/>
            <a:r>
              <a:rPr lang="it-IT" smtClean="0"/>
              <a:t>SNEW Server provides these identifiers to the user &amp; her friends </a:t>
            </a:r>
          </a:p>
          <a:p>
            <a:endParaRPr lang="it-IT" smtClean="0"/>
          </a:p>
          <a:p>
            <a:r>
              <a:rPr lang="it-IT" smtClean="0"/>
              <a:t>SNEW requirements</a:t>
            </a:r>
          </a:p>
          <a:p>
            <a:pPr lvl="1"/>
            <a:r>
              <a:rPr lang="it-IT" smtClean="0"/>
              <a:t>“snew” WiFi-Direct service needs to advertise this “opaque” user id, e.g. in a generic “id” field with a specific type of URI (e.g. an ACR) that can include the service provider (server) information</a:t>
            </a:r>
          </a:p>
          <a:p>
            <a:pPr lvl="1"/>
            <a:r>
              <a:rPr lang="it-IT" smtClean="0"/>
              <a:t>SNEW-1 interface needs to be updated to add</a:t>
            </a:r>
          </a:p>
          <a:p>
            <a:pPr lvl="2"/>
            <a:r>
              <a:rPr lang="it-IT" smtClean="0"/>
              <a:t>Friend opaque Ids (and expiration) when retrieving the list of friends</a:t>
            </a:r>
          </a:p>
          <a:p>
            <a:pPr lvl="2"/>
            <a:r>
              <a:rPr lang="it-IT" smtClean="0"/>
              <a:t>User opaque Id (and expiration) when retrieving her own profile and/or via a GSMA ACR-compliant RESTful endpoint provided (indirectly) by the SNEW Server.</a:t>
            </a:r>
            <a:endParaRPr lang="fr-FR"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olo 1"/>
          <p:cNvSpPr>
            <a:spLocks noGrp="1"/>
          </p:cNvSpPr>
          <p:nvPr>
            <p:ph type="title"/>
          </p:nvPr>
        </p:nvSpPr>
        <p:spPr/>
        <p:txBody>
          <a:bodyPr/>
          <a:lstStyle/>
          <a:p>
            <a:r>
              <a:rPr lang="it-IT" smtClean="0"/>
              <a:t>3. Social interest matching</a:t>
            </a:r>
            <a:endParaRPr lang="fr-FR" smtClean="0"/>
          </a:p>
        </p:txBody>
      </p:sp>
      <p:sp>
        <p:nvSpPr>
          <p:cNvPr id="7171" name="Segnaposto contenuto 2"/>
          <p:cNvSpPr>
            <a:spLocks noGrp="1"/>
          </p:cNvSpPr>
          <p:nvPr>
            <p:ph idx="1"/>
          </p:nvPr>
        </p:nvSpPr>
        <p:spPr/>
        <p:txBody>
          <a:bodyPr/>
          <a:lstStyle/>
          <a:p>
            <a:r>
              <a:rPr lang="it-IT" dirty="0" err="1" smtClean="0"/>
              <a:t>Discover</a:t>
            </a:r>
            <a:r>
              <a:rPr lang="it-IT" dirty="0" smtClean="0"/>
              <a:t> NEW </a:t>
            </a:r>
            <a:r>
              <a:rPr lang="it-IT" dirty="0" err="1" smtClean="0"/>
              <a:t>friends</a:t>
            </a:r>
            <a:r>
              <a:rPr lang="it-IT" dirty="0" smtClean="0"/>
              <a:t> (</a:t>
            </a:r>
            <a:r>
              <a:rPr lang="it-IT" dirty="0" err="1" smtClean="0"/>
              <a:t>without</a:t>
            </a:r>
            <a:r>
              <a:rPr lang="it-IT" dirty="0" smtClean="0"/>
              <a:t> </a:t>
            </a:r>
            <a:r>
              <a:rPr lang="it-IT" dirty="0" err="1" smtClean="0"/>
              <a:t>connecting</a:t>
            </a:r>
            <a:r>
              <a:rPr lang="it-IT" dirty="0" smtClean="0"/>
              <a:t>)</a:t>
            </a:r>
          </a:p>
          <a:p>
            <a:pPr lvl="1"/>
            <a:r>
              <a:rPr lang="it-IT" dirty="0" err="1" smtClean="0"/>
              <a:t>Users</a:t>
            </a:r>
            <a:r>
              <a:rPr lang="it-IT" dirty="0" smtClean="0"/>
              <a:t> </a:t>
            </a:r>
            <a:r>
              <a:rPr lang="it-IT" dirty="0" err="1" smtClean="0"/>
              <a:t>publicly</a:t>
            </a:r>
            <a:r>
              <a:rPr lang="it-IT" dirty="0" smtClean="0"/>
              <a:t> </a:t>
            </a:r>
            <a:r>
              <a:rPr lang="it-IT" dirty="0" err="1" smtClean="0"/>
              <a:t>advertise</a:t>
            </a:r>
            <a:r>
              <a:rPr lang="it-IT" dirty="0" smtClean="0"/>
              <a:t> </a:t>
            </a:r>
            <a:r>
              <a:rPr lang="it-IT" dirty="0" err="1" smtClean="0"/>
              <a:t>their</a:t>
            </a:r>
            <a:r>
              <a:rPr lang="it-IT" dirty="0" smtClean="0"/>
              <a:t> </a:t>
            </a:r>
            <a:r>
              <a:rPr lang="it-IT" dirty="0" err="1" smtClean="0"/>
              <a:t>interests</a:t>
            </a:r>
            <a:r>
              <a:rPr lang="it-IT" dirty="0" smtClean="0"/>
              <a:t> (</a:t>
            </a:r>
            <a:r>
              <a:rPr lang="it-IT" dirty="0" err="1" smtClean="0"/>
              <a:t>associated</a:t>
            </a:r>
            <a:r>
              <a:rPr lang="it-IT" dirty="0" smtClean="0"/>
              <a:t> </a:t>
            </a:r>
            <a:r>
              <a:rPr lang="it-IT" dirty="0" err="1" smtClean="0"/>
              <a:t>to</a:t>
            </a:r>
            <a:r>
              <a:rPr lang="it-IT" dirty="0" smtClean="0"/>
              <a:t> a public/</a:t>
            </a:r>
            <a:r>
              <a:rPr lang="it-IT" dirty="0" err="1" smtClean="0"/>
              <a:t>opaque</a:t>
            </a:r>
            <a:r>
              <a:rPr lang="it-IT" dirty="0" smtClean="0"/>
              <a:t> </a:t>
            </a:r>
            <a:r>
              <a:rPr lang="it-IT" dirty="0" err="1" smtClean="0"/>
              <a:t>id</a:t>
            </a:r>
            <a:r>
              <a:rPr lang="it-IT" dirty="0" smtClean="0"/>
              <a:t>) and/or  </a:t>
            </a:r>
            <a:r>
              <a:rPr lang="it-IT" dirty="0" err="1" smtClean="0"/>
              <a:t>related</a:t>
            </a:r>
            <a:r>
              <a:rPr lang="it-IT" dirty="0" smtClean="0"/>
              <a:t> </a:t>
            </a:r>
            <a:r>
              <a:rPr lang="it-IT" dirty="0" err="1" smtClean="0"/>
              <a:t>profile</a:t>
            </a:r>
            <a:r>
              <a:rPr lang="it-IT" dirty="0" smtClean="0"/>
              <a:t> information</a:t>
            </a:r>
          </a:p>
          <a:p>
            <a:pPr lvl="2"/>
            <a:r>
              <a:rPr lang="it-IT" dirty="0" smtClean="0"/>
              <a:t>Information </a:t>
            </a:r>
            <a:r>
              <a:rPr lang="it-IT" dirty="0" err="1" smtClean="0"/>
              <a:t>may</a:t>
            </a:r>
            <a:r>
              <a:rPr lang="it-IT" dirty="0" smtClean="0"/>
              <a:t> </a:t>
            </a:r>
            <a:r>
              <a:rPr lang="it-IT" dirty="0" err="1" smtClean="0"/>
              <a:t>represent</a:t>
            </a:r>
            <a:r>
              <a:rPr lang="it-IT" dirty="0" smtClean="0"/>
              <a:t> </a:t>
            </a:r>
            <a:r>
              <a:rPr lang="it-IT" dirty="0" err="1" smtClean="0"/>
              <a:t>variants</a:t>
            </a:r>
            <a:r>
              <a:rPr lang="it-IT" dirty="0" smtClean="0"/>
              <a:t> of the </a:t>
            </a:r>
            <a:r>
              <a:rPr lang="it-IT" dirty="0" err="1" smtClean="0"/>
              <a:t>official</a:t>
            </a:r>
            <a:r>
              <a:rPr lang="it-IT" dirty="0" smtClean="0"/>
              <a:t>/</a:t>
            </a:r>
            <a:r>
              <a:rPr lang="it-IT" dirty="0" err="1" smtClean="0"/>
              <a:t>actual</a:t>
            </a:r>
            <a:r>
              <a:rPr lang="it-IT" dirty="0" smtClean="0"/>
              <a:t> </a:t>
            </a:r>
            <a:r>
              <a:rPr lang="it-IT" dirty="0" err="1" smtClean="0"/>
              <a:t>user</a:t>
            </a:r>
            <a:r>
              <a:rPr lang="it-IT" dirty="0" smtClean="0"/>
              <a:t> information</a:t>
            </a:r>
          </a:p>
          <a:p>
            <a:pPr lvl="1"/>
            <a:r>
              <a:rPr lang="it-IT" dirty="0" err="1" smtClean="0"/>
              <a:t>Other</a:t>
            </a:r>
            <a:r>
              <a:rPr lang="it-IT" dirty="0" smtClean="0"/>
              <a:t> </a:t>
            </a:r>
            <a:r>
              <a:rPr lang="it-IT" dirty="0" err="1" smtClean="0"/>
              <a:t>users</a:t>
            </a:r>
            <a:r>
              <a:rPr lang="it-IT" dirty="0" smtClean="0"/>
              <a:t> “monitor” a </a:t>
            </a:r>
            <a:r>
              <a:rPr lang="it-IT" dirty="0" err="1" smtClean="0"/>
              <a:t>specific</a:t>
            </a:r>
            <a:r>
              <a:rPr lang="it-IT" dirty="0" smtClean="0"/>
              <a:t> (list of) interest(s</a:t>
            </a:r>
            <a:r>
              <a:rPr lang="it-IT" dirty="0" smtClean="0"/>
              <a:t>)</a:t>
            </a:r>
            <a:endParaRPr lang="it-IT" dirty="0" smtClean="0"/>
          </a:p>
          <a:p>
            <a:endParaRPr lang="it-IT" dirty="0" smtClean="0"/>
          </a:p>
          <a:p>
            <a:r>
              <a:rPr lang="it-IT" dirty="0" smtClean="0"/>
              <a:t>SNEW </a:t>
            </a:r>
            <a:r>
              <a:rPr lang="it-IT" dirty="0" err="1" smtClean="0"/>
              <a:t>requirements</a:t>
            </a:r>
            <a:endParaRPr lang="it-IT" dirty="0" smtClean="0"/>
          </a:p>
          <a:p>
            <a:pPr lvl="1"/>
            <a:r>
              <a:rPr lang="it-IT" dirty="0" smtClean="0"/>
              <a:t>“</a:t>
            </a:r>
            <a:r>
              <a:rPr lang="it-IT" dirty="0" err="1" smtClean="0"/>
              <a:t>snew</a:t>
            </a:r>
            <a:r>
              <a:rPr lang="it-IT" dirty="0" smtClean="0"/>
              <a:t>” </a:t>
            </a:r>
            <a:r>
              <a:rPr lang="it-IT" dirty="0" err="1" smtClean="0"/>
              <a:t>WiFi-Direct</a:t>
            </a:r>
            <a:r>
              <a:rPr lang="it-IT" dirty="0" smtClean="0"/>
              <a:t> service </a:t>
            </a:r>
            <a:r>
              <a:rPr lang="it-IT" dirty="0" err="1" smtClean="0"/>
              <a:t>needs</a:t>
            </a:r>
            <a:r>
              <a:rPr lang="it-IT" dirty="0" smtClean="0"/>
              <a:t> </a:t>
            </a:r>
            <a:r>
              <a:rPr lang="it-IT" dirty="0" err="1" smtClean="0"/>
              <a:t>to</a:t>
            </a:r>
            <a:r>
              <a:rPr lang="it-IT" dirty="0" smtClean="0"/>
              <a:t> </a:t>
            </a:r>
            <a:r>
              <a:rPr lang="it-IT" dirty="0" err="1" smtClean="0"/>
              <a:t>advertise</a:t>
            </a:r>
            <a:r>
              <a:rPr lang="it-IT" dirty="0" smtClean="0"/>
              <a:t> a list of </a:t>
            </a:r>
            <a:r>
              <a:rPr lang="it-IT" dirty="0" err="1" smtClean="0"/>
              <a:t>interests</a:t>
            </a:r>
            <a:r>
              <a:rPr lang="it-IT" dirty="0" smtClean="0"/>
              <a:t>, e.g. in a </a:t>
            </a:r>
            <a:r>
              <a:rPr lang="it-IT" dirty="0" err="1" smtClean="0"/>
              <a:t>generic</a:t>
            </a:r>
            <a:r>
              <a:rPr lang="it-IT" dirty="0" smtClean="0"/>
              <a:t> “</a:t>
            </a:r>
            <a:r>
              <a:rPr lang="it-IT" dirty="0" err="1" smtClean="0"/>
              <a:t>interests</a:t>
            </a:r>
            <a:r>
              <a:rPr lang="it-IT" dirty="0" smtClean="0"/>
              <a:t>” </a:t>
            </a:r>
            <a:r>
              <a:rPr lang="it-IT" dirty="0" err="1" smtClean="0"/>
              <a:t>field</a:t>
            </a:r>
            <a:r>
              <a:rPr lang="it-IT" dirty="0" smtClean="0"/>
              <a:t> </a:t>
            </a:r>
            <a:r>
              <a:rPr lang="it-IT" dirty="0" err="1" smtClean="0"/>
              <a:t>with</a:t>
            </a:r>
            <a:r>
              <a:rPr lang="it-IT" dirty="0" smtClean="0"/>
              <a:t> a </a:t>
            </a:r>
            <a:r>
              <a:rPr lang="it-IT" dirty="0" err="1" smtClean="0"/>
              <a:t>specific</a:t>
            </a:r>
            <a:r>
              <a:rPr lang="it-IT" dirty="0" smtClean="0"/>
              <a:t> format (e.g. CSV)</a:t>
            </a:r>
          </a:p>
          <a:p>
            <a:pPr lvl="1"/>
            <a:r>
              <a:rPr lang="it-IT" dirty="0" err="1" smtClean="0"/>
              <a:t>Additional</a:t>
            </a:r>
            <a:r>
              <a:rPr lang="it-IT" dirty="0" smtClean="0"/>
              <a:t> </a:t>
            </a:r>
            <a:r>
              <a:rPr lang="it-IT" dirty="0" err="1" smtClean="0"/>
              <a:t>profile</a:t>
            </a:r>
            <a:r>
              <a:rPr lang="it-IT" dirty="0" smtClean="0"/>
              <a:t> information </a:t>
            </a:r>
            <a:r>
              <a:rPr lang="it-IT" dirty="0" err="1" smtClean="0"/>
              <a:t>may</a:t>
            </a:r>
            <a:r>
              <a:rPr lang="it-IT" dirty="0" smtClean="0"/>
              <a:t> </a:t>
            </a:r>
            <a:r>
              <a:rPr lang="it-IT" dirty="0" err="1" smtClean="0"/>
              <a:t>be</a:t>
            </a:r>
            <a:r>
              <a:rPr lang="it-IT" dirty="0" smtClean="0"/>
              <a:t> </a:t>
            </a:r>
            <a:r>
              <a:rPr lang="it-IT" dirty="0" err="1" smtClean="0"/>
              <a:t>advertised</a:t>
            </a:r>
            <a:r>
              <a:rPr lang="it-IT" dirty="0" smtClean="0"/>
              <a:t> (e.g. avatar, gender, </a:t>
            </a:r>
            <a:r>
              <a:rPr lang="it-IT" dirty="0" err="1" smtClean="0"/>
              <a:t>age</a:t>
            </a:r>
            <a:r>
              <a:rPr lang="it-IT" dirty="0" smtClean="0"/>
              <a:t>, display </a:t>
            </a:r>
            <a:r>
              <a:rPr lang="it-IT" dirty="0" err="1" smtClean="0"/>
              <a:t>name</a:t>
            </a:r>
            <a:r>
              <a:rPr lang="it-IT" dirty="0" smtClean="0"/>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olo 1"/>
          <p:cNvSpPr>
            <a:spLocks noGrp="1"/>
          </p:cNvSpPr>
          <p:nvPr>
            <p:ph type="title"/>
          </p:nvPr>
        </p:nvSpPr>
        <p:spPr/>
        <p:txBody>
          <a:bodyPr/>
          <a:lstStyle/>
          <a:p>
            <a:r>
              <a:rPr lang="it-IT" smtClean="0"/>
              <a:t>4. Social profile for proximity interaction</a:t>
            </a:r>
            <a:endParaRPr lang="fr-FR" smtClean="0"/>
          </a:p>
        </p:txBody>
      </p:sp>
      <p:sp>
        <p:nvSpPr>
          <p:cNvPr id="8195" name="Segnaposto contenuto 2"/>
          <p:cNvSpPr>
            <a:spLocks noGrp="1"/>
          </p:cNvSpPr>
          <p:nvPr>
            <p:ph idx="1"/>
          </p:nvPr>
        </p:nvSpPr>
        <p:spPr>
          <a:xfrm>
            <a:off x="292100" y="996950"/>
            <a:ext cx="8778875" cy="5383213"/>
          </a:xfrm>
        </p:spPr>
        <p:txBody>
          <a:bodyPr/>
          <a:lstStyle/>
          <a:p>
            <a:r>
              <a:rPr lang="it-IT" dirty="0" err="1" smtClean="0"/>
              <a:t>Objects</a:t>
            </a:r>
            <a:r>
              <a:rPr lang="it-IT" dirty="0" smtClean="0"/>
              <a:t> (e.g. </a:t>
            </a:r>
            <a:r>
              <a:rPr lang="it-IT" dirty="0" err="1" smtClean="0"/>
              <a:t>Displays</a:t>
            </a:r>
            <a:r>
              <a:rPr lang="it-IT" dirty="0" smtClean="0"/>
              <a:t>) can </a:t>
            </a:r>
            <a:r>
              <a:rPr lang="it-IT" dirty="0" err="1" smtClean="0"/>
              <a:t>request</a:t>
            </a:r>
            <a:r>
              <a:rPr lang="it-IT" dirty="0" smtClean="0"/>
              <a:t> </a:t>
            </a:r>
            <a:r>
              <a:rPr lang="it-IT" dirty="0" err="1" smtClean="0"/>
              <a:t>to</a:t>
            </a:r>
            <a:r>
              <a:rPr lang="it-IT" dirty="0" smtClean="0"/>
              <a:t> </a:t>
            </a:r>
            <a:r>
              <a:rPr lang="it-IT" dirty="0" err="1" smtClean="0"/>
              <a:t>access</a:t>
            </a:r>
            <a:r>
              <a:rPr lang="it-IT" dirty="0" smtClean="0"/>
              <a:t> social </a:t>
            </a:r>
            <a:r>
              <a:rPr lang="it-IT" dirty="0" err="1" smtClean="0"/>
              <a:t>profile</a:t>
            </a:r>
            <a:r>
              <a:rPr lang="it-IT" dirty="0" smtClean="0"/>
              <a:t> in </a:t>
            </a:r>
            <a:r>
              <a:rPr lang="it-IT" dirty="0" err="1" smtClean="0"/>
              <a:t>proximity</a:t>
            </a:r>
            <a:r>
              <a:rPr lang="it-IT" dirty="0" smtClean="0"/>
              <a:t> </a:t>
            </a:r>
            <a:r>
              <a:rPr lang="it-IT" dirty="0" err="1" smtClean="0"/>
              <a:t>for</a:t>
            </a:r>
            <a:r>
              <a:rPr lang="it-IT" dirty="0" smtClean="0"/>
              <a:t> </a:t>
            </a:r>
            <a:r>
              <a:rPr lang="it-IT" dirty="0" err="1" smtClean="0"/>
              <a:t>personalization</a:t>
            </a:r>
            <a:endParaRPr lang="it-IT" dirty="0" smtClean="0"/>
          </a:p>
          <a:p>
            <a:pPr lvl="1"/>
            <a:r>
              <a:rPr lang="it-IT" dirty="0" err="1" smtClean="0"/>
              <a:t>Users</a:t>
            </a:r>
            <a:r>
              <a:rPr lang="it-IT" dirty="0" smtClean="0"/>
              <a:t> do </a:t>
            </a:r>
            <a:r>
              <a:rPr lang="it-IT" dirty="0" err="1" smtClean="0"/>
              <a:t>not</a:t>
            </a:r>
            <a:r>
              <a:rPr lang="it-IT" dirty="0" smtClean="0"/>
              <a:t> </a:t>
            </a:r>
            <a:r>
              <a:rPr lang="it-IT" dirty="0" err="1" smtClean="0"/>
              <a:t>want</a:t>
            </a:r>
            <a:r>
              <a:rPr lang="it-IT" dirty="0" smtClean="0"/>
              <a:t> </a:t>
            </a:r>
            <a:r>
              <a:rPr lang="it-IT" dirty="0" err="1" smtClean="0"/>
              <a:t>to</a:t>
            </a:r>
            <a:r>
              <a:rPr lang="it-IT" dirty="0" smtClean="0"/>
              <a:t> </a:t>
            </a:r>
            <a:r>
              <a:rPr lang="it-IT" dirty="0" err="1" smtClean="0"/>
              <a:t>publicly</a:t>
            </a:r>
            <a:r>
              <a:rPr lang="it-IT" dirty="0" smtClean="0"/>
              <a:t> </a:t>
            </a:r>
            <a:r>
              <a:rPr lang="it-IT" dirty="0" err="1" smtClean="0"/>
              <a:t>advertise</a:t>
            </a:r>
            <a:r>
              <a:rPr lang="it-IT" dirty="0" smtClean="0"/>
              <a:t> </a:t>
            </a:r>
            <a:r>
              <a:rPr lang="it-IT" dirty="0" err="1" smtClean="0"/>
              <a:t>their</a:t>
            </a:r>
            <a:r>
              <a:rPr lang="it-IT" dirty="0" smtClean="0"/>
              <a:t> </a:t>
            </a:r>
            <a:r>
              <a:rPr lang="it-IT" dirty="0" err="1" smtClean="0"/>
              <a:t>profile</a:t>
            </a:r>
            <a:r>
              <a:rPr lang="it-IT" dirty="0" smtClean="0"/>
              <a:t> information (</a:t>
            </a:r>
            <a:r>
              <a:rPr lang="it-IT" dirty="0" err="1" smtClean="0"/>
              <a:t>unlike</a:t>
            </a:r>
            <a:r>
              <a:rPr lang="it-IT" dirty="0" smtClean="0"/>
              <a:t> scenario 3)</a:t>
            </a:r>
          </a:p>
          <a:p>
            <a:pPr lvl="1"/>
            <a:r>
              <a:rPr lang="it-IT" dirty="0" err="1" smtClean="0"/>
              <a:t>Users</a:t>
            </a:r>
            <a:r>
              <a:rPr lang="it-IT" dirty="0" smtClean="0"/>
              <a:t> </a:t>
            </a:r>
            <a:r>
              <a:rPr lang="it-IT" dirty="0" err="1" smtClean="0"/>
              <a:t>advertise</a:t>
            </a:r>
            <a:r>
              <a:rPr lang="it-IT" dirty="0" smtClean="0"/>
              <a:t> the “</a:t>
            </a:r>
            <a:r>
              <a:rPr lang="it-IT" dirty="0" err="1" smtClean="0"/>
              <a:t>snew</a:t>
            </a:r>
            <a:r>
              <a:rPr lang="it-IT" dirty="0" smtClean="0"/>
              <a:t>” service </a:t>
            </a:r>
            <a:r>
              <a:rPr lang="it-IT" dirty="0" err="1" smtClean="0"/>
              <a:t>together</a:t>
            </a:r>
            <a:r>
              <a:rPr lang="it-IT" dirty="0" smtClean="0"/>
              <a:t> </a:t>
            </a:r>
            <a:r>
              <a:rPr lang="it-IT" dirty="0" err="1" smtClean="0"/>
              <a:t>with</a:t>
            </a:r>
            <a:r>
              <a:rPr lang="it-IT" dirty="0" smtClean="0"/>
              <a:t> a list of (</a:t>
            </a:r>
            <a:r>
              <a:rPr lang="it-IT" dirty="0" err="1" smtClean="0"/>
              <a:t>snew-related</a:t>
            </a:r>
            <a:r>
              <a:rPr lang="it-IT" dirty="0" smtClean="0"/>
              <a:t>) </a:t>
            </a:r>
            <a:r>
              <a:rPr lang="it-IT" dirty="0" err="1" smtClean="0"/>
              <a:t>applications</a:t>
            </a:r>
            <a:r>
              <a:rPr lang="it-IT" dirty="0" smtClean="0"/>
              <a:t> on </a:t>
            </a:r>
            <a:r>
              <a:rPr lang="it-IT" dirty="0" err="1" smtClean="0"/>
              <a:t>their</a:t>
            </a:r>
            <a:r>
              <a:rPr lang="it-IT" dirty="0" smtClean="0"/>
              <a:t> </a:t>
            </a:r>
            <a:r>
              <a:rPr lang="it-IT" dirty="0" err="1" smtClean="0"/>
              <a:t>device</a:t>
            </a:r>
            <a:r>
              <a:rPr lang="it-IT" dirty="0" smtClean="0"/>
              <a:t>. </a:t>
            </a:r>
            <a:r>
              <a:rPr lang="it-IT" dirty="0" err="1" smtClean="0"/>
              <a:t>By</a:t>
            </a:r>
            <a:r>
              <a:rPr lang="it-IT" dirty="0" smtClean="0"/>
              <a:t> default, </a:t>
            </a:r>
            <a:r>
              <a:rPr lang="it-IT" dirty="0" err="1" smtClean="0"/>
              <a:t>this</a:t>
            </a:r>
            <a:r>
              <a:rPr lang="it-IT" dirty="0" smtClean="0"/>
              <a:t> </a:t>
            </a:r>
            <a:r>
              <a:rPr lang="it-IT" dirty="0" err="1" smtClean="0"/>
              <a:t>advertisement</a:t>
            </a:r>
            <a:r>
              <a:rPr lang="it-IT" dirty="0" smtClean="0"/>
              <a:t> </a:t>
            </a:r>
            <a:r>
              <a:rPr lang="it-IT" dirty="0" err="1" smtClean="0"/>
              <a:t>implies</a:t>
            </a:r>
            <a:r>
              <a:rPr lang="it-IT" dirty="0" smtClean="0"/>
              <a:t> </a:t>
            </a:r>
            <a:r>
              <a:rPr lang="it-IT" dirty="0" err="1" smtClean="0"/>
              <a:t>that</a:t>
            </a:r>
            <a:r>
              <a:rPr lang="it-IT" dirty="0" smtClean="0"/>
              <a:t> a </a:t>
            </a:r>
            <a:r>
              <a:rPr lang="it-IT" dirty="0" err="1" smtClean="0"/>
              <a:t>local</a:t>
            </a:r>
            <a:r>
              <a:rPr lang="it-IT" dirty="0" smtClean="0"/>
              <a:t> SNEW </a:t>
            </a:r>
            <a:r>
              <a:rPr lang="it-IT" dirty="0" err="1" smtClean="0"/>
              <a:t>profile</a:t>
            </a:r>
            <a:r>
              <a:rPr lang="it-IT" dirty="0" smtClean="0"/>
              <a:t> server </a:t>
            </a:r>
            <a:r>
              <a:rPr lang="it-IT" dirty="0" err="1" smtClean="0"/>
              <a:t>is</a:t>
            </a:r>
            <a:r>
              <a:rPr lang="it-IT" dirty="0" smtClean="0"/>
              <a:t> </a:t>
            </a:r>
            <a:r>
              <a:rPr lang="it-IT" dirty="0" err="1" smtClean="0"/>
              <a:t>exposed</a:t>
            </a:r>
            <a:r>
              <a:rPr lang="it-IT" dirty="0" smtClean="0"/>
              <a:t> </a:t>
            </a:r>
            <a:r>
              <a:rPr lang="it-IT" dirty="0" err="1" smtClean="0"/>
              <a:t>by</a:t>
            </a:r>
            <a:r>
              <a:rPr lang="it-IT" dirty="0" smtClean="0"/>
              <a:t> the </a:t>
            </a:r>
            <a:r>
              <a:rPr lang="it-IT" dirty="0" err="1" smtClean="0"/>
              <a:t>device</a:t>
            </a:r>
            <a:r>
              <a:rPr lang="it-IT" dirty="0" smtClean="0"/>
              <a:t> </a:t>
            </a:r>
            <a:r>
              <a:rPr lang="it-IT" dirty="0" err="1" smtClean="0"/>
              <a:t>that</a:t>
            </a:r>
            <a:r>
              <a:rPr lang="it-IT" dirty="0" smtClean="0"/>
              <a:t> can </a:t>
            </a:r>
            <a:r>
              <a:rPr lang="it-IT" dirty="0" err="1" smtClean="0"/>
              <a:t>be</a:t>
            </a:r>
            <a:r>
              <a:rPr lang="it-IT" dirty="0" smtClean="0"/>
              <a:t> </a:t>
            </a:r>
            <a:r>
              <a:rPr lang="it-IT" dirty="0" err="1" smtClean="0"/>
              <a:t>remotely</a:t>
            </a:r>
            <a:r>
              <a:rPr lang="it-IT" dirty="0" smtClean="0"/>
              <a:t> </a:t>
            </a:r>
            <a:r>
              <a:rPr lang="it-IT" dirty="0" err="1" smtClean="0"/>
              <a:t>accessed</a:t>
            </a:r>
            <a:r>
              <a:rPr lang="it-IT" dirty="0" smtClean="0"/>
              <a:t> </a:t>
            </a:r>
            <a:r>
              <a:rPr lang="it-IT" dirty="0" err="1" smtClean="0"/>
              <a:t>upon</a:t>
            </a:r>
            <a:r>
              <a:rPr lang="it-IT" dirty="0" smtClean="0"/>
              <a:t> </a:t>
            </a:r>
            <a:r>
              <a:rPr lang="it-IT" dirty="0" err="1" smtClean="0"/>
              <a:t>WiFi-Direct</a:t>
            </a:r>
            <a:r>
              <a:rPr lang="it-IT" dirty="0" smtClean="0"/>
              <a:t> connection.</a:t>
            </a:r>
          </a:p>
          <a:p>
            <a:pPr lvl="1"/>
            <a:endParaRPr lang="it-IT" dirty="0" smtClean="0"/>
          </a:p>
          <a:p>
            <a:r>
              <a:rPr lang="it-IT" dirty="0" smtClean="0"/>
              <a:t>SNEW </a:t>
            </a:r>
            <a:r>
              <a:rPr lang="it-IT" dirty="0" err="1" smtClean="0"/>
              <a:t>requirements</a:t>
            </a:r>
            <a:endParaRPr lang="it-IT" dirty="0" smtClean="0"/>
          </a:p>
          <a:p>
            <a:pPr lvl="1"/>
            <a:r>
              <a:rPr lang="it-IT" dirty="0" err="1" smtClean="0"/>
              <a:t>Devices</a:t>
            </a:r>
            <a:r>
              <a:rPr lang="it-IT" dirty="0" smtClean="0"/>
              <a:t> </a:t>
            </a:r>
            <a:r>
              <a:rPr lang="it-IT" dirty="0" err="1" smtClean="0"/>
              <a:t>need</a:t>
            </a:r>
            <a:r>
              <a:rPr lang="it-IT" dirty="0" smtClean="0"/>
              <a:t> </a:t>
            </a:r>
            <a:r>
              <a:rPr lang="it-IT" dirty="0" err="1" smtClean="0"/>
              <a:t>to</a:t>
            </a:r>
            <a:r>
              <a:rPr lang="it-IT" dirty="0" smtClean="0"/>
              <a:t> </a:t>
            </a:r>
            <a:r>
              <a:rPr lang="it-IT" dirty="0" err="1" smtClean="0"/>
              <a:t>expose</a:t>
            </a:r>
            <a:r>
              <a:rPr lang="it-IT" dirty="0" smtClean="0"/>
              <a:t> a OpenSocial People Service </a:t>
            </a:r>
            <a:r>
              <a:rPr lang="it-IT" dirty="0" err="1" smtClean="0"/>
              <a:t>endpoint</a:t>
            </a:r>
            <a:r>
              <a:rPr lang="it-IT" dirty="0" smtClean="0"/>
              <a:t> </a:t>
            </a:r>
            <a:r>
              <a:rPr lang="it-IT" dirty="0" err="1" smtClean="0"/>
              <a:t>over</a:t>
            </a:r>
            <a:r>
              <a:rPr lang="it-IT" dirty="0" smtClean="0"/>
              <a:t> SNEW-6</a:t>
            </a:r>
            <a:endParaRPr lang="fr-FR"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olo 3"/>
          <p:cNvSpPr>
            <a:spLocks noGrp="1"/>
          </p:cNvSpPr>
          <p:nvPr>
            <p:ph type="title"/>
          </p:nvPr>
        </p:nvSpPr>
        <p:spPr/>
        <p:txBody>
          <a:bodyPr/>
          <a:lstStyle/>
          <a:p>
            <a:r>
              <a:rPr lang="it-IT" dirty="0" smtClean="0"/>
              <a:t>5. Group </a:t>
            </a:r>
            <a:r>
              <a:rPr lang="it-IT" dirty="0" err="1" smtClean="0"/>
              <a:t>discovery</a:t>
            </a:r>
            <a:endParaRPr lang="fr-FR" dirty="0" smtClean="0"/>
          </a:p>
        </p:txBody>
      </p:sp>
      <p:sp>
        <p:nvSpPr>
          <p:cNvPr id="9219" name="Segnaposto contenuto 4"/>
          <p:cNvSpPr>
            <a:spLocks noGrp="1"/>
          </p:cNvSpPr>
          <p:nvPr>
            <p:ph idx="1"/>
          </p:nvPr>
        </p:nvSpPr>
        <p:spPr>
          <a:xfrm>
            <a:off x="292100" y="1073150"/>
            <a:ext cx="8885238" cy="5383213"/>
          </a:xfrm>
        </p:spPr>
        <p:txBody>
          <a:bodyPr/>
          <a:lstStyle/>
          <a:p>
            <a:r>
              <a:rPr lang="it-IT" dirty="0" err="1" smtClean="0"/>
              <a:t>Discover</a:t>
            </a:r>
            <a:r>
              <a:rPr lang="it-IT" dirty="0" smtClean="0"/>
              <a:t> </a:t>
            </a:r>
            <a:r>
              <a:rPr lang="it-IT" dirty="0" err="1" smtClean="0"/>
              <a:t>nearby</a:t>
            </a:r>
            <a:r>
              <a:rPr lang="it-IT" dirty="0" smtClean="0"/>
              <a:t> </a:t>
            </a:r>
            <a:r>
              <a:rPr lang="it-IT" dirty="0" err="1" smtClean="0"/>
              <a:t>groups</a:t>
            </a:r>
            <a:r>
              <a:rPr lang="it-IT" dirty="0" smtClean="0"/>
              <a:t> (</a:t>
            </a:r>
            <a:r>
              <a:rPr lang="it-IT" dirty="0" err="1" smtClean="0"/>
              <a:t>names</a:t>
            </a:r>
            <a:r>
              <a:rPr lang="it-IT" dirty="0" smtClean="0"/>
              <a:t>/</a:t>
            </a:r>
            <a:r>
              <a:rPr lang="it-IT" dirty="0" err="1" smtClean="0"/>
              <a:t>topics</a:t>
            </a:r>
            <a:r>
              <a:rPr lang="it-IT" dirty="0" smtClean="0"/>
              <a:t>)</a:t>
            </a:r>
          </a:p>
          <a:p>
            <a:pPr lvl="1"/>
            <a:r>
              <a:rPr lang="it-IT" dirty="0" smtClean="0"/>
              <a:t>Some </a:t>
            </a:r>
            <a:r>
              <a:rPr lang="it-IT" dirty="0" err="1" smtClean="0"/>
              <a:t>groups</a:t>
            </a:r>
            <a:r>
              <a:rPr lang="it-IT" dirty="0" smtClean="0"/>
              <a:t> </a:t>
            </a:r>
            <a:r>
              <a:rPr lang="it-IT" dirty="0" err="1" smtClean="0"/>
              <a:t>may</a:t>
            </a:r>
            <a:r>
              <a:rPr lang="it-IT" dirty="0" smtClean="0"/>
              <a:t> </a:t>
            </a:r>
            <a:r>
              <a:rPr lang="it-IT" dirty="0" err="1" smtClean="0"/>
              <a:t>be</a:t>
            </a:r>
            <a:r>
              <a:rPr lang="it-IT" dirty="0" smtClean="0"/>
              <a:t> “private” (</a:t>
            </a:r>
            <a:r>
              <a:rPr lang="it-IT" dirty="0" err="1" smtClean="0"/>
              <a:t>invitation</a:t>
            </a:r>
            <a:r>
              <a:rPr lang="it-IT" dirty="0" smtClean="0"/>
              <a:t> </a:t>
            </a:r>
            <a:r>
              <a:rPr lang="it-IT" dirty="0" err="1" smtClean="0"/>
              <a:t>only</a:t>
            </a:r>
            <a:r>
              <a:rPr lang="it-IT" dirty="0" smtClean="0"/>
              <a:t>) and </a:t>
            </a:r>
            <a:r>
              <a:rPr lang="it-IT" dirty="0" err="1" smtClean="0"/>
              <a:t>thus</a:t>
            </a:r>
            <a:r>
              <a:rPr lang="it-IT" dirty="0" smtClean="0"/>
              <a:t> </a:t>
            </a:r>
            <a:r>
              <a:rPr lang="it-IT" dirty="0" err="1" smtClean="0"/>
              <a:t>not</a:t>
            </a:r>
            <a:r>
              <a:rPr lang="it-IT" dirty="0" smtClean="0"/>
              <a:t> </a:t>
            </a:r>
            <a:r>
              <a:rPr lang="it-IT" dirty="0" err="1" smtClean="0"/>
              <a:t>discoverable</a:t>
            </a:r>
            <a:endParaRPr lang="it-IT" dirty="0" smtClean="0"/>
          </a:p>
          <a:p>
            <a:pPr lvl="1"/>
            <a:r>
              <a:rPr lang="it-IT" dirty="0" smtClean="0"/>
              <a:t>In </a:t>
            </a:r>
            <a:r>
              <a:rPr lang="it-IT" dirty="0" smtClean="0"/>
              <a:t>case of “public” </a:t>
            </a:r>
            <a:r>
              <a:rPr lang="it-IT" dirty="0" err="1" smtClean="0"/>
              <a:t>groups</a:t>
            </a:r>
            <a:r>
              <a:rPr lang="it-IT" dirty="0" smtClean="0"/>
              <a:t>, </a:t>
            </a:r>
            <a:r>
              <a:rPr lang="it-IT" dirty="0" err="1" smtClean="0"/>
              <a:t>members</a:t>
            </a:r>
            <a:r>
              <a:rPr lang="it-IT" dirty="0" smtClean="0"/>
              <a:t> </a:t>
            </a:r>
            <a:r>
              <a:rPr lang="it-IT" dirty="0" err="1" smtClean="0"/>
              <a:t>may</a:t>
            </a:r>
            <a:r>
              <a:rPr lang="it-IT" dirty="0" smtClean="0"/>
              <a:t> </a:t>
            </a:r>
            <a:r>
              <a:rPr lang="it-IT" dirty="0" err="1" smtClean="0"/>
              <a:t>advertise</a:t>
            </a:r>
            <a:r>
              <a:rPr lang="it-IT" dirty="0" smtClean="0"/>
              <a:t> the </a:t>
            </a:r>
            <a:r>
              <a:rPr lang="it-IT" dirty="0" err="1" smtClean="0"/>
              <a:t>id</a:t>
            </a:r>
            <a:r>
              <a:rPr lang="it-IT" dirty="0" smtClean="0"/>
              <a:t> of the GO </a:t>
            </a:r>
            <a:r>
              <a:rPr lang="it-IT" dirty="0" err="1" smtClean="0"/>
              <a:t>they</a:t>
            </a:r>
            <a:r>
              <a:rPr lang="it-IT" dirty="0" smtClean="0"/>
              <a:t> are </a:t>
            </a:r>
            <a:r>
              <a:rPr lang="it-IT" dirty="0" err="1" smtClean="0"/>
              <a:t>connected</a:t>
            </a:r>
            <a:r>
              <a:rPr lang="it-IT" dirty="0" smtClean="0"/>
              <a:t> </a:t>
            </a:r>
            <a:r>
              <a:rPr lang="it-IT" dirty="0" err="1" smtClean="0"/>
              <a:t>to</a:t>
            </a:r>
            <a:endParaRPr lang="it-IT" dirty="0" smtClean="0"/>
          </a:p>
          <a:p>
            <a:pPr lvl="1"/>
            <a:r>
              <a:rPr lang="it-IT" dirty="0" smtClean="0"/>
              <a:t>Members </a:t>
            </a:r>
            <a:r>
              <a:rPr lang="it-IT" dirty="0" err="1" smtClean="0"/>
              <a:t>may</a:t>
            </a:r>
            <a:r>
              <a:rPr lang="it-IT" dirty="0" smtClean="0"/>
              <a:t> </a:t>
            </a:r>
            <a:r>
              <a:rPr lang="it-IT" dirty="0" err="1" smtClean="0"/>
              <a:t>also</a:t>
            </a:r>
            <a:r>
              <a:rPr lang="it-IT" dirty="0" smtClean="0"/>
              <a:t> </a:t>
            </a:r>
            <a:r>
              <a:rPr lang="it-IT" dirty="0" err="1" smtClean="0"/>
              <a:t>advertise</a:t>
            </a:r>
            <a:r>
              <a:rPr lang="it-IT" dirty="0" smtClean="0"/>
              <a:t> a</a:t>
            </a:r>
            <a:r>
              <a:rPr lang="en-US" dirty="0" smtClean="0"/>
              <a:t>n indicator to state that she is involved/connected to a group *without* revealing which one / who is the GO (and so the "</a:t>
            </a:r>
            <a:r>
              <a:rPr lang="en-US" dirty="0" err="1" smtClean="0"/>
              <a:t>go_id</a:t>
            </a:r>
            <a:r>
              <a:rPr lang="en-US" dirty="0" smtClean="0"/>
              <a:t>" field may not be transmitted, for example in case of "private" groups)</a:t>
            </a:r>
          </a:p>
          <a:p>
            <a:r>
              <a:rPr lang="it-IT" dirty="0" smtClean="0"/>
              <a:t>SNEW </a:t>
            </a:r>
            <a:r>
              <a:rPr lang="it-IT" dirty="0" err="1" smtClean="0"/>
              <a:t>requirements</a:t>
            </a:r>
            <a:endParaRPr lang="it-IT" dirty="0" smtClean="0"/>
          </a:p>
          <a:p>
            <a:pPr lvl="1"/>
            <a:r>
              <a:rPr lang="it-IT" dirty="0" smtClean="0"/>
              <a:t>“</a:t>
            </a:r>
            <a:r>
              <a:rPr lang="it-IT" dirty="0" err="1" smtClean="0"/>
              <a:t>snew</a:t>
            </a:r>
            <a:r>
              <a:rPr lang="it-IT" dirty="0" smtClean="0"/>
              <a:t>” </a:t>
            </a:r>
            <a:r>
              <a:rPr lang="it-IT" dirty="0" err="1" smtClean="0"/>
              <a:t>WiFi-Direct</a:t>
            </a:r>
            <a:r>
              <a:rPr lang="it-IT" dirty="0" smtClean="0"/>
              <a:t> service </a:t>
            </a:r>
            <a:r>
              <a:rPr lang="it-IT" dirty="0" err="1" smtClean="0"/>
              <a:t>needs</a:t>
            </a:r>
            <a:r>
              <a:rPr lang="it-IT" dirty="0" smtClean="0"/>
              <a:t> </a:t>
            </a:r>
            <a:r>
              <a:rPr lang="it-IT" dirty="0" err="1" smtClean="0"/>
              <a:t>to</a:t>
            </a:r>
            <a:r>
              <a:rPr lang="it-IT" dirty="0" smtClean="0"/>
              <a:t> </a:t>
            </a:r>
            <a:r>
              <a:rPr lang="it-IT" dirty="0" err="1" smtClean="0"/>
              <a:t>advertise</a:t>
            </a:r>
            <a:r>
              <a:rPr lang="it-IT" dirty="0" smtClean="0"/>
              <a:t> </a:t>
            </a:r>
            <a:r>
              <a:rPr lang="it-IT" dirty="0" err="1" smtClean="0"/>
              <a:t>one</a:t>
            </a:r>
            <a:r>
              <a:rPr lang="it-IT" dirty="0" smtClean="0"/>
              <a:t> or more “</a:t>
            </a:r>
            <a:r>
              <a:rPr lang="it-IT" dirty="0" err="1" smtClean="0"/>
              <a:t>topics</a:t>
            </a:r>
            <a:r>
              <a:rPr lang="it-IT" dirty="0" smtClean="0"/>
              <a:t>” and the GO </a:t>
            </a:r>
            <a:r>
              <a:rPr lang="it-IT" dirty="0" err="1" smtClean="0"/>
              <a:t>id</a:t>
            </a:r>
            <a:endParaRPr lang="fr-FR" dirty="0" smtClean="0"/>
          </a:p>
          <a:p>
            <a:pPr lvl="1"/>
            <a:r>
              <a:rPr lang="it-IT" dirty="0" err="1" smtClean="0"/>
              <a:t>Devices</a:t>
            </a:r>
            <a:r>
              <a:rPr lang="it-IT" dirty="0" smtClean="0"/>
              <a:t> (</a:t>
            </a:r>
            <a:r>
              <a:rPr lang="it-IT" dirty="0" err="1" smtClean="0"/>
              <a:t>when</a:t>
            </a:r>
            <a:r>
              <a:rPr lang="it-IT" dirty="0" smtClean="0"/>
              <a:t> </a:t>
            </a:r>
            <a:r>
              <a:rPr lang="it-IT" dirty="0" err="1" smtClean="0"/>
              <a:t>acting</a:t>
            </a:r>
            <a:r>
              <a:rPr lang="it-IT" dirty="0" smtClean="0"/>
              <a:t> </a:t>
            </a:r>
            <a:r>
              <a:rPr lang="it-IT" dirty="0" err="1" smtClean="0"/>
              <a:t>as</a:t>
            </a:r>
            <a:r>
              <a:rPr lang="it-IT" dirty="0" smtClean="0"/>
              <a:t> GO) </a:t>
            </a:r>
            <a:r>
              <a:rPr lang="it-IT" dirty="0" err="1" smtClean="0"/>
              <a:t>need</a:t>
            </a:r>
            <a:r>
              <a:rPr lang="it-IT" dirty="0" smtClean="0"/>
              <a:t> </a:t>
            </a:r>
            <a:r>
              <a:rPr lang="it-IT" dirty="0" err="1" smtClean="0"/>
              <a:t>to</a:t>
            </a:r>
            <a:r>
              <a:rPr lang="it-IT" dirty="0" smtClean="0"/>
              <a:t> </a:t>
            </a:r>
            <a:r>
              <a:rPr lang="it-IT" dirty="0" err="1" smtClean="0"/>
              <a:t>expose</a:t>
            </a:r>
            <a:r>
              <a:rPr lang="it-IT" dirty="0" smtClean="0"/>
              <a:t> a OpenSocial Group Service </a:t>
            </a:r>
            <a:r>
              <a:rPr lang="it-IT" dirty="0" err="1" smtClean="0"/>
              <a:t>endpoint</a:t>
            </a:r>
            <a:r>
              <a:rPr lang="it-IT" dirty="0" smtClean="0"/>
              <a:t> </a:t>
            </a:r>
            <a:r>
              <a:rPr lang="it-IT" dirty="0" err="1" smtClean="0"/>
              <a:t>over</a:t>
            </a:r>
            <a:r>
              <a:rPr lang="it-IT" dirty="0" smtClean="0"/>
              <a:t> SNEW-6, e.g. </a:t>
            </a:r>
            <a:r>
              <a:rPr lang="it-IT" dirty="0" err="1" smtClean="0"/>
              <a:t>to</a:t>
            </a:r>
            <a:r>
              <a:rPr lang="it-IT" dirty="0" smtClean="0"/>
              <a:t> </a:t>
            </a:r>
            <a:r>
              <a:rPr lang="it-IT" dirty="0" err="1" smtClean="0"/>
              <a:t>retrieve</a:t>
            </a:r>
            <a:r>
              <a:rPr lang="it-IT" dirty="0" smtClean="0"/>
              <a:t> o</a:t>
            </a:r>
            <a:r>
              <a:rPr lang="en-US" dirty="0" err="1" smtClean="0"/>
              <a:t>ther</a:t>
            </a:r>
            <a:r>
              <a:rPr lang="en-US" dirty="0" smtClean="0"/>
              <a:t> information such as group location/period etc after being connected to the GO.</a:t>
            </a:r>
            <a:endParaRPr lang="it-IT"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olo 1"/>
          <p:cNvSpPr>
            <a:spLocks noGrp="1"/>
          </p:cNvSpPr>
          <p:nvPr>
            <p:ph type="title"/>
          </p:nvPr>
        </p:nvSpPr>
        <p:spPr/>
        <p:txBody>
          <a:bodyPr/>
          <a:lstStyle/>
          <a:p>
            <a:r>
              <a:rPr lang="it-IT" smtClean="0"/>
              <a:t>Proposal summary (I/II)</a:t>
            </a:r>
            <a:endParaRPr lang="fr-FR" smtClean="0"/>
          </a:p>
        </p:txBody>
      </p:sp>
      <p:sp>
        <p:nvSpPr>
          <p:cNvPr id="10243" name="Segnaposto contenuto 2"/>
          <p:cNvSpPr>
            <a:spLocks noGrp="1"/>
          </p:cNvSpPr>
          <p:nvPr>
            <p:ph idx="1"/>
          </p:nvPr>
        </p:nvSpPr>
        <p:spPr/>
        <p:txBody>
          <a:bodyPr/>
          <a:lstStyle/>
          <a:p>
            <a:r>
              <a:rPr lang="it-IT" dirty="0" smtClean="0"/>
              <a:t>As a </a:t>
            </a:r>
            <a:r>
              <a:rPr lang="it-IT" dirty="0" err="1" smtClean="0"/>
              <a:t>summary</a:t>
            </a:r>
            <a:r>
              <a:rPr lang="it-IT" dirty="0" smtClean="0"/>
              <a:t> </a:t>
            </a:r>
            <a:r>
              <a:rPr lang="it-IT" dirty="0" err="1" smtClean="0"/>
              <a:t>to</a:t>
            </a:r>
            <a:r>
              <a:rPr lang="it-IT" dirty="0" smtClean="0"/>
              <a:t> cover the </a:t>
            </a:r>
            <a:r>
              <a:rPr lang="it-IT" dirty="0" err="1" smtClean="0"/>
              <a:t>previous</a:t>
            </a:r>
            <a:r>
              <a:rPr lang="it-IT" dirty="0" smtClean="0"/>
              <a:t> </a:t>
            </a:r>
            <a:r>
              <a:rPr lang="it-IT" dirty="0" err="1" smtClean="0"/>
              <a:t>scenarios</a:t>
            </a:r>
            <a:r>
              <a:rPr lang="it-IT" dirty="0" smtClean="0"/>
              <a:t> the </a:t>
            </a:r>
            <a:r>
              <a:rPr lang="it-IT" dirty="0" err="1" smtClean="0"/>
              <a:t>following</a:t>
            </a:r>
            <a:r>
              <a:rPr lang="it-IT" dirty="0" smtClean="0"/>
              <a:t> </a:t>
            </a:r>
            <a:r>
              <a:rPr lang="it-IT" dirty="0" err="1" smtClean="0"/>
              <a:t>next</a:t>
            </a:r>
            <a:r>
              <a:rPr lang="it-IT" dirty="0" smtClean="0"/>
              <a:t> </a:t>
            </a:r>
            <a:r>
              <a:rPr lang="it-IT" dirty="0" err="1" smtClean="0"/>
              <a:t>steps</a:t>
            </a:r>
            <a:r>
              <a:rPr lang="it-IT" dirty="0" smtClean="0"/>
              <a:t> are </a:t>
            </a:r>
            <a:r>
              <a:rPr lang="it-IT" dirty="0" err="1" smtClean="0"/>
              <a:t>proposed</a:t>
            </a:r>
            <a:endParaRPr lang="it-IT" dirty="0" smtClean="0"/>
          </a:p>
          <a:p>
            <a:r>
              <a:rPr lang="it-IT" dirty="0" err="1" smtClean="0"/>
              <a:t>Define</a:t>
            </a:r>
            <a:r>
              <a:rPr lang="it-IT" dirty="0" smtClean="0"/>
              <a:t> a set of key </a:t>
            </a:r>
            <a:r>
              <a:rPr lang="it-IT" dirty="0" err="1" smtClean="0"/>
              <a:t>properties</a:t>
            </a:r>
            <a:r>
              <a:rPr lang="it-IT" dirty="0" smtClean="0"/>
              <a:t> </a:t>
            </a:r>
            <a:r>
              <a:rPr lang="it-IT" dirty="0" err="1" smtClean="0"/>
              <a:t>for</a:t>
            </a:r>
            <a:r>
              <a:rPr lang="it-IT" dirty="0" smtClean="0"/>
              <a:t> the “</a:t>
            </a:r>
            <a:r>
              <a:rPr lang="it-IT" dirty="0" err="1" smtClean="0"/>
              <a:t>snew</a:t>
            </a:r>
            <a:r>
              <a:rPr lang="it-IT" dirty="0" smtClean="0"/>
              <a:t> “ </a:t>
            </a:r>
            <a:r>
              <a:rPr lang="it-IT" dirty="0" err="1" smtClean="0"/>
              <a:t>wifi-direct</a:t>
            </a:r>
            <a:r>
              <a:rPr lang="it-IT" dirty="0" smtClean="0"/>
              <a:t> service TXT record</a:t>
            </a:r>
          </a:p>
          <a:p>
            <a:pPr lvl="1"/>
            <a:r>
              <a:rPr lang="it-IT" dirty="0" err="1" smtClean="0"/>
              <a:t>Id</a:t>
            </a:r>
            <a:endParaRPr lang="it-IT" dirty="0" smtClean="0"/>
          </a:p>
          <a:p>
            <a:pPr lvl="1"/>
            <a:r>
              <a:rPr lang="it-IT" dirty="0" err="1" smtClean="0"/>
              <a:t>Interests</a:t>
            </a:r>
            <a:endParaRPr lang="it-IT" dirty="0" smtClean="0"/>
          </a:p>
          <a:p>
            <a:pPr lvl="1"/>
            <a:r>
              <a:rPr lang="it-IT" dirty="0" err="1" smtClean="0"/>
              <a:t>Topics</a:t>
            </a:r>
            <a:r>
              <a:rPr lang="it-IT" dirty="0" smtClean="0"/>
              <a:t> </a:t>
            </a:r>
            <a:r>
              <a:rPr lang="it-IT" dirty="0" smtClean="0"/>
              <a:t>(</a:t>
            </a:r>
            <a:r>
              <a:rPr lang="it-IT" dirty="0" err="1" smtClean="0"/>
              <a:t>for</a:t>
            </a:r>
            <a:r>
              <a:rPr lang="it-IT" dirty="0" smtClean="0"/>
              <a:t> Group </a:t>
            </a:r>
            <a:r>
              <a:rPr lang="it-IT" dirty="0" err="1" smtClean="0"/>
              <a:t>Owners</a:t>
            </a:r>
            <a:r>
              <a:rPr lang="it-IT" dirty="0" smtClean="0"/>
              <a:t>)</a:t>
            </a:r>
          </a:p>
          <a:p>
            <a:pPr lvl="1"/>
            <a:r>
              <a:rPr lang="it-IT" dirty="0" err="1" smtClean="0"/>
              <a:t>GO_Id</a:t>
            </a:r>
            <a:r>
              <a:rPr lang="it-IT" dirty="0" smtClean="0"/>
              <a:t> (</a:t>
            </a:r>
            <a:r>
              <a:rPr lang="it-IT" dirty="0" err="1" smtClean="0"/>
              <a:t>for</a:t>
            </a:r>
            <a:r>
              <a:rPr lang="it-IT" dirty="0" smtClean="0"/>
              <a:t> Group </a:t>
            </a:r>
            <a:r>
              <a:rPr lang="it-IT" dirty="0" err="1" smtClean="0"/>
              <a:t>members</a:t>
            </a:r>
            <a:r>
              <a:rPr lang="it-IT" dirty="0" smtClean="0"/>
              <a:t>)</a:t>
            </a:r>
          </a:p>
          <a:p>
            <a:pPr lvl="1"/>
            <a:r>
              <a:rPr lang="it-IT" dirty="0" smtClean="0"/>
              <a:t>(Avatar, </a:t>
            </a:r>
            <a:r>
              <a:rPr lang="it-IT" dirty="0" err="1" smtClean="0"/>
              <a:t>Address</a:t>
            </a:r>
            <a:r>
              <a:rPr lang="it-IT" dirty="0" smtClean="0"/>
              <a:t>, </a:t>
            </a:r>
            <a:r>
              <a:rPr lang="it-IT" dirty="0" err="1" smtClean="0"/>
              <a:t>DisplayName</a:t>
            </a:r>
            <a:r>
              <a:rPr lang="it-IT" dirty="0" smtClean="0"/>
              <a:t>, Gender, </a:t>
            </a:r>
            <a:r>
              <a:rPr lang="it-IT" dirty="0" err="1" smtClean="0"/>
              <a:t>Age</a:t>
            </a:r>
            <a:r>
              <a:rPr lang="it-IT" dirty="0" smtClean="0"/>
              <a:t>, …)</a:t>
            </a:r>
            <a:endParaRPr lang="fr-FR" dirty="0" smtClean="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13098</TotalTime>
  <Pages>15</Pages>
  <Words>1010</Words>
  <Application>Microsoft PowerPoint 4.0</Application>
  <PresentationFormat>Personalizzato</PresentationFormat>
  <Paragraphs>79</Paragraphs>
  <Slides>10</Slides>
  <Notes>0</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10</vt:i4>
      </vt:variant>
    </vt:vector>
  </HeadingPairs>
  <TitlesOfParts>
    <vt:vector size="16" baseType="lpstr">
      <vt:lpstr>Arial</vt:lpstr>
      <vt:lpstr>Tahoma</vt:lpstr>
      <vt:lpstr>Arial Narrow</vt:lpstr>
      <vt:lpstr>SimSun</vt:lpstr>
      <vt:lpstr>Times New Roman</vt:lpstr>
      <vt:lpstr>OMA Template</vt:lpstr>
      <vt:lpstr>OMA-CD-MobSocNet-2014-0018-INP_SNEW_P2P_Group_Discovery  SNeW P2P (Groups) discovery </vt:lpstr>
      <vt:lpstr>Main scenarios</vt:lpstr>
      <vt:lpstr>1. Proximity advertising of local businesses (&amp; matching) (I/II)</vt:lpstr>
      <vt:lpstr>1. Proximity advertising of local businesses (&amp; matching) (II/II)</vt:lpstr>
      <vt:lpstr>2. Proximity friend discovery</vt:lpstr>
      <vt:lpstr>3. Social interest matching</vt:lpstr>
      <vt:lpstr>4. Social profile for proximity interaction</vt:lpstr>
      <vt:lpstr>5. Group discovery</vt:lpstr>
      <vt:lpstr>Proposal summary (I/II)</vt:lpstr>
      <vt:lpstr>Proposal summary (II/II)</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Laurent-Walter Goix, TI</cp:lastModifiedBy>
  <cp:revision>286</cp:revision>
  <cp:lastPrinted>1999-04-27T06:51:51Z</cp:lastPrinted>
  <dcterms:created xsi:type="dcterms:W3CDTF">2002-03-19T14:05:12Z</dcterms:created>
  <dcterms:modified xsi:type="dcterms:W3CDTF">2014-05-09T16:49:51Z</dcterms:modified>
</cp:coreProperties>
</file>