
<file path=[Content_Types].xml><?xml version="1.0" encoding="utf-8"?>
<Types xmlns="http://schemas.openxmlformats.org/package/2006/content-types">
  <Default Extension="xlsm" ContentType="application/vnd.ms-excel.sheet.macroEnabled.12"/>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7"/>
  </p:notesMasterIdLst>
  <p:handoutMasterIdLst>
    <p:handoutMasterId r:id="rId18"/>
  </p:handoutMasterIdLst>
  <p:sldIdLst>
    <p:sldId id="293" r:id="rId2"/>
    <p:sldId id="333" r:id="rId3"/>
    <p:sldId id="336" r:id="rId4"/>
    <p:sldId id="337" r:id="rId5"/>
    <p:sldId id="338" r:id="rId6"/>
    <p:sldId id="319" r:id="rId7"/>
    <p:sldId id="339" r:id="rId8"/>
    <p:sldId id="320" r:id="rId9"/>
    <p:sldId id="323" r:id="rId10"/>
    <p:sldId id="335" r:id="rId11"/>
    <p:sldId id="329" r:id="rId12"/>
    <p:sldId id="330" r:id="rId13"/>
    <p:sldId id="325" r:id="rId14"/>
    <p:sldId id="327" r:id="rId15"/>
    <p:sldId id="331" r:id="rId1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4745" autoAdjust="0"/>
  </p:normalViewPr>
  <p:slideViewPr>
    <p:cSldViewPr>
      <p:cViewPr varScale="1">
        <p:scale>
          <a:sx n="60" d="100"/>
          <a:sy n="60" d="100"/>
        </p:scale>
        <p:origin x="42" y="44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________1.xlsm"/></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5179856115107913"/>
          <c:y val="3.64741641337386E-2"/>
          <c:w val="0.68525179856115104"/>
          <c:h val="0.76595744680851063"/>
        </c:manualLayout>
      </c:layout>
      <c:barChart>
        <c:barDir val="bar"/>
        <c:grouping val="stacked"/>
        <c:varyColors val="0"/>
        <c:ser>
          <c:idx val="0"/>
          <c:order val="0"/>
          <c:tx>
            <c:strRef>
              <c:f>Sheet2!$B$44</c:f>
              <c:strCache>
                <c:ptCount val="1"/>
                <c:pt idx="0">
                  <c:v>Begin</c:v>
                </c:pt>
              </c:strCache>
            </c:strRef>
          </c:tx>
          <c:spPr>
            <a:noFill/>
            <a:ln w="23335">
              <a:noFill/>
            </a:ln>
          </c:spPr>
          <c:invertIfNegative val="0"/>
          <c:cat>
            <c:strRef>
              <c:f>Sheet2!$A$45:$A$48</c:f>
              <c:strCache>
                <c:ptCount val="4"/>
                <c:pt idx="0">
                  <c:v>Development time to Candidate</c:v>
                </c:pt>
                <c:pt idx="1">
                  <c:v>TS</c:v>
                </c:pt>
                <c:pt idx="2">
                  <c:v>AD</c:v>
                </c:pt>
                <c:pt idx="3">
                  <c:v>RD</c:v>
                </c:pt>
              </c:strCache>
            </c:strRef>
          </c:cat>
          <c:val>
            <c:numRef>
              <c:f>Sheet2!$B$45:$B$48</c:f>
              <c:numCache>
                <c:formatCode>yyyy\-mm\-dd;@</c:formatCode>
                <c:ptCount val="4"/>
                <c:pt idx="0">
                  <c:v>43040</c:v>
                </c:pt>
                <c:pt idx="1">
                  <c:v>43132</c:v>
                </c:pt>
                <c:pt idx="2">
                  <c:v>43040</c:v>
                </c:pt>
                <c:pt idx="3">
                  <c:v>43040</c:v>
                </c:pt>
              </c:numCache>
            </c:numRef>
          </c:val>
        </c:ser>
        <c:ser>
          <c:idx val="1"/>
          <c:order val="1"/>
          <c:tx>
            <c:strRef>
              <c:f>Sheet2!$C$44</c:f>
              <c:strCache>
                <c:ptCount val="1"/>
                <c:pt idx="0">
                  <c:v>Duration</c:v>
                </c:pt>
              </c:strCache>
            </c:strRef>
          </c:tx>
          <c:spPr>
            <a:gradFill rotWithShape="0">
              <a:gsLst>
                <a:gs pos="0">
                  <a:srgbClr val="FFCC99"/>
                </a:gs>
                <a:gs pos="100000">
                  <a:srgbClr val="FFCC99">
                    <a:gamma/>
                    <a:tint val="18039"/>
                    <a:invGamma/>
                  </a:srgbClr>
                </a:gs>
              </a:gsLst>
              <a:lin ang="5400000" scaled="1"/>
            </a:gradFill>
            <a:ln w="11668">
              <a:solidFill>
                <a:srgbClr val="000000"/>
              </a:solidFill>
              <a:prstDash val="solid"/>
            </a:ln>
          </c:spPr>
          <c:invertIfNegative val="0"/>
          <c:cat>
            <c:strRef>
              <c:f>Sheet2!$A$45:$A$48</c:f>
              <c:strCache>
                <c:ptCount val="4"/>
                <c:pt idx="0">
                  <c:v>Development time to Candidate</c:v>
                </c:pt>
                <c:pt idx="1">
                  <c:v>TS</c:v>
                </c:pt>
                <c:pt idx="2">
                  <c:v>AD</c:v>
                </c:pt>
                <c:pt idx="3">
                  <c:v>RD</c:v>
                </c:pt>
              </c:strCache>
            </c:strRef>
          </c:cat>
          <c:val>
            <c:numRef>
              <c:f>Sheet2!$C$45:$C$48</c:f>
              <c:numCache>
                <c:formatCode>General</c:formatCode>
                <c:ptCount val="4"/>
                <c:pt idx="0">
                  <c:v>302</c:v>
                </c:pt>
                <c:pt idx="1">
                  <c:v>181</c:v>
                </c:pt>
                <c:pt idx="2">
                  <c:v>273</c:v>
                </c:pt>
                <c:pt idx="3">
                  <c:v>273</c:v>
                </c:pt>
              </c:numCache>
            </c:numRef>
          </c:val>
        </c:ser>
        <c:dLbls>
          <c:showLegendKey val="0"/>
          <c:showVal val="0"/>
          <c:showCatName val="0"/>
          <c:showSerName val="0"/>
          <c:showPercent val="0"/>
          <c:showBubbleSize val="0"/>
        </c:dLbls>
        <c:gapWidth val="80"/>
        <c:overlap val="80"/>
        <c:axId val="823885728"/>
        <c:axId val="823893888"/>
      </c:barChart>
      <c:catAx>
        <c:axId val="823885728"/>
        <c:scaling>
          <c:orientation val="minMax"/>
        </c:scaling>
        <c:delete val="0"/>
        <c:axPos val="l"/>
        <c:numFmt formatCode="General" sourceLinked="1"/>
        <c:majorTickMark val="out"/>
        <c:minorTickMark val="none"/>
        <c:tickLblPos val="nextTo"/>
        <c:spPr>
          <a:ln w="2917">
            <a:solidFill>
              <a:srgbClr val="000000"/>
            </a:solidFill>
            <a:prstDash val="solid"/>
          </a:ln>
        </c:spPr>
        <c:txPr>
          <a:bodyPr rot="0" vert="horz"/>
          <a:lstStyle/>
          <a:p>
            <a:pPr>
              <a:defRPr sz="919" b="1" i="0" u="none" strike="noStrike" baseline="0">
                <a:solidFill>
                  <a:srgbClr val="000000"/>
                </a:solidFill>
                <a:latin typeface="Arial"/>
                <a:ea typeface="Arial"/>
                <a:cs typeface="Arial"/>
              </a:defRPr>
            </a:pPr>
            <a:endParaRPr lang="ko-KR"/>
          </a:p>
        </c:txPr>
        <c:crossAx val="823893888"/>
        <c:crossesAt val="40915"/>
        <c:auto val="1"/>
        <c:lblAlgn val="ctr"/>
        <c:lblOffset val="100"/>
        <c:tickLblSkip val="1"/>
        <c:tickMarkSkip val="1"/>
        <c:noMultiLvlLbl val="0"/>
      </c:catAx>
      <c:valAx>
        <c:axId val="823893888"/>
        <c:scaling>
          <c:orientation val="minMax"/>
        </c:scaling>
        <c:delete val="0"/>
        <c:axPos val="b"/>
        <c:majorGridlines/>
        <c:title>
          <c:tx>
            <c:rich>
              <a:bodyPr/>
              <a:lstStyle/>
              <a:p>
                <a:pPr>
                  <a:defRPr sz="919" b="1" i="0" u="none" strike="noStrike" baseline="0">
                    <a:solidFill>
                      <a:srgbClr val="000000"/>
                    </a:solidFill>
                    <a:latin typeface="Arial"/>
                    <a:ea typeface="Arial"/>
                    <a:cs typeface="Arial"/>
                  </a:defRPr>
                </a:pPr>
                <a:r>
                  <a:rPr lang="en-US" altLang="ko-KR"/>
                  <a:t>Month / Year</a:t>
                </a:r>
              </a:p>
            </c:rich>
          </c:tx>
          <c:layout>
            <c:manualLayout>
              <c:xMode val="edge"/>
              <c:yMode val="edge"/>
              <c:x val="0.51766784452296821"/>
              <c:y val="0.89014202802114517"/>
            </c:manualLayout>
          </c:layout>
          <c:overlay val="0"/>
          <c:spPr>
            <a:noFill/>
            <a:ln w="23335">
              <a:noFill/>
            </a:ln>
          </c:spPr>
        </c:title>
        <c:numFmt formatCode="mm\/yyyy" sourceLinked="0"/>
        <c:majorTickMark val="out"/>
        <c:minorTickMark val="cross"/>
        <c:tickLblPos val="nextTo"/>
        <c:spPr>
          <a:ln w="11668">
            <a:solidFill>
              <a:srgbClr val="000000"/>
            </a:solidFill>
            <a:prstDash val="solid"/>
          </a:ln>
        </c:spPr>
        <c:txPr>
          <a:bodyPr rot="0" vert="horz"/>
          <a:lstStyle/>
          <a:p>
            <a:pPr>
              <a:defRPr sz="919" b="1" i="0" u="none" strike="noStrike" baseline="0">
                <a:solidFill>
                  <a:srgbClr val="000000"/>
                </a:solidFill>
                <a:latin typeface="Arial"/>
                <a:ea typeface="Arial"/>
                <a:cs typeface="Arial"/>
              </a:defRPr>
            </a:pPr>
            <a:endParaRPr lang="ko-KR"/>
          </a:p>
        </c:txPr>
        <c:crossAx val="823885728"/>
        <c:crossesAt val="1"/>
        <c:crossBetween val="between"/>
        <c:majorUnit val="180"/>
        <c:minorUnit val="30"/>
      </c:valAx>
      <c:spPr>
        <a:solidFill>
          <a:srgbClr val="C0C0C0"/>
        </a:solidFill>
        <a:ln w="11668">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3335">
      <a:solidFill>
        <a:srgbClr val="000000"/>
      </a:solidFill>
      <a:prstDash val="solid"/>
    </a:ln>
  </c:spPr>
  <c:txPr>
    <a:bodyPr/>
    <a:lstStyle/>
    <a:p>
      <a:pPr>
        <a:defRPr sz="919" b="0" i="0" u="none" strike="noStrike" baseline="0">
          <a:solidFill>
            <a:srgbClr val="000000"/>
          </a:solidFill>
          <a:latin typeface="Arial"/>
          <a:ea typeface="Arial"/>
          <a:cs typeface="Arial"/>
        </a:defRPr>
      </a:pPr>
      <a:endParaRPr lang="ko-KR"/>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val="3274381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val="1261613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1461132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Very often a WID refers to one or a few very significant use case(s) to explain the purpose of the proposed work.</a:t>
            </a:r>
          </a:p>
          <a:p>
            <a:r>
              <a:rPr lang="en-GB" altLang="zh-CN" smtClean="0">
                <a:latin typeface="Arial" panose="020B0604020202020204" pitchFamily="34" charset="0"/>
              </a:rPr>
              <a:t>Use one or more slide(s) to explain the main use case(s) included in the WID.</a:t>
            </a:r>
          </a:p>
          <a:p>
            <a:r>
              <a:rPr lang="en-GB" altLang="zh-CN"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3303218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Very often a WID refers to one or a few very significant use case(s) to explain the purpose of the proposed work.</a:t>
            </a:r>
          </a:p>
          <a:p>
            <a:r>
              <a:rPr lang="en-GB" altLang="zh-CN" smtClean="0">
                <a:latin typeface="Arial" panose="020B0604020202020204" pitchFamily="34" charset="0"/>
              </a:rPr>
              <a:t>Use one or more slide(s) to explain the main use case(s) included in the WID.</a:t>
            </a:r>
          </a:p>
          <a:p>
            <a:r>
              <a:rPr lang="en-GB" altLang="zh-CN"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2092149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List any specifications, Work Items, Working Groups or external organizations that may be affected by this work or are otherwise related.</a:t>
            </a:r>
          </a:p>
          <a:p>
            <a:r>
              <a:rPr lang="en-GB" altLang="zh-CN"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val="2542736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smtClean="0">
                <a:latin typeface="Arial" panose="020B0604020202020204" pitchFamily="34" charset="0"/>
              </a:rPr>
              <a:t>The Excel file will calculate durations and creates the graph. Copy/paste the table and graph from Excel into slide.</a:t>
            </a:r>
          </a:p>
          <a:p>
            <a:endParaRPr lang="en-US" altLang="zh-CN" smtClean="0">
              <a:latin typeface="Arial" panose="020B0604020202020204" pitchFamily="34" charset="0"/>
            </a:endParaRPr>
          </a:p>
          <a:p>
            <a:pPr>
              <a:spcBef>
                <a:spcPct val="0"/>
              </a:spcBef>
            </a:pPr>
            <a:r>
              <a:rPr lang="en-US" altLang="zh-CN"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40698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smtClean="0">
                <a:cs typeface="Times New Roman" pitchFamily="18" charset="0"/>
              </a:rPr>
              <a:t>© 2016 Open Mobile Alliance Ltd.  All Rights Reserved.</a:t>
            </a:r>
            <a:endParaRPr lang="en-US" altLang="zh-CN" sz="1000" b="1" smtClean="0">
              <a:ea typeface="宋体" charset="-122"/>
            </a:endParaRPr>
          </a:p>
          <a:p>
            <a:pPr>
              <a:lnSpc>
                <a:spcPct val="90000"/>
              </a:lnSpc>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OMA-CD-MobSocNet-2017-0002</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dkkang@osc.or.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3.wmf"/><Relationship Id="rId4" Type="http://schemas.openxmlformats.org/officeDocument/2006/relationships/oleObject" Target="../embeddings/Microsoft_Excel_97-2003_____1.xls"/></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2400" dirty="0">
                <a:ea typeface="SimSun" panose="02010600030101010101" pitchFamily="2" charset="-122"/>
              </a:rPr>
              <a:t>OMA-CD-MobSocNet-2017-0002-INP_New_WI_SWOT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3600" dirty="0" smtClean="0">
                <a:ea typeface="SimSun" panose="02010600030101010101" pitchFamily="2" charset="-122"/>
              </a:rPr>
              <a:t>Social Web of Things (SWOT)</a:t>
            </a:r>
            <a:br>
              <a:rPr lang="en-US" altLang="zh-CN" sz="3600" dirty="0" smtClean="0">
                <a:ea typeface="SimSun" panose="02010600030101010101" pitchFamily="2" charset="-122"/>
              </a:rPr>
            </a:br>
            <a:r>
              <a:rPr lang="en-US" altLang="zh-CN" sz="3600" dirty="0" smtClean="0">
                <a:ea typeface="SimSun" panose="02010600030101010101" pitchFamily="2" charset="-122"/>
              </a:rPr>
              <a:t>- WI Socialization</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a:ea typeface="SimSun" panose="02010600030101010101" pitchFamily="2" charset="-122"/>
                <a:cs typeface="Times New Roman" panose="02020603050405020304" pitchFamily="18" charset="0"/>
                <a:hlinkClick r:id="rId4"/>
              </a:rPr>
              <a:t>http://www.openmobilealliance.org/UseAgreement.html</a:t>
            </a:r>
            <a:r>
              <a:rPr lang="en-GB"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a:ea typeface="SimSun" panose="02010600030101010101" pitchFamily="2" charset="-122"/>
                <a:cs typeface="Times New Roman" panose="02020603050405020304" pitchFamily="18" charset="0"/>
              </a:rPr>
              <a:t>Intellectual Property Rights</a:t>
            </a:r>
          </a:p>
          <a:p>
            <a:pPr>
              <a:spcBef>
                <a:spcPct val="35000"/>
              </a:spcBef>
            </a:pPr>
            <a:r>
              <a:rPr lang="en-GB"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3078" name="Rectangle 27"/>
          <p:cNvSpPr>
            <a:spLocks noChangeArrowheads="1"/>
          </p:cNvSpPr>
          <p:nvPr/>
        </p:nvSpPr>
        <p:spPr bwMode="auto">
          <a:xfrm>
            <a:off x="642938" y="2312988"/>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Date:	</a:t>
            </a:r>
            <a:r>
              <a:rPr lang="en-US" altLang="zh-CN" b="1" dirty="0" smtClean="0">
                <a:latin typeface="Tahoma" panose="020B0604030504040204" pitchFamily="34" charset="0"/>
                <a:ea typeface="SimSun" panose="02010600030101010101" pitchFamily="2" charset="-122"/>
              </a:rPr>
              <a:t>07 Feb 2017 </a:t>
            </a:r>
            <a:r>
              <a:rPr lang="en-US" altLang="zh-CN" b="1" dirty="0">
                <a:latin typeface="Tahoma" panose="020B0604030504040204" pitchFamily="34" charset="0"/>
                <a:ea typeface="SimSun" panose="02010600030101010101" pitchFamily="2" charset="-122"/>
              </a:rPr>
              <a:t>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Andrew Min-gyu Han, andyhan@osc.or.kr</a:t>
            </a:r>
          </a:p>
          <a:p>
            <a:pPr>
              <a:lnSpc>
                <a:spcPct val="95000"/>
              </a:lnSpc>
              <a:spcAft>
                <a:spcPct val="35000"/>
              </a:spcAft>
            </a:pPr>
            <a:r>
              <a:rPr lang="en-US" altLang="zh-CN" b="1" dirty="0">
                <a:latin typeface="Tahoma" panose="020B0604030504040204" pitchFamily="34" charset="0"/>
                <a:ea typeface="SimSun" panose="02010600030101010101" pitchFamily="2" charset="-122"/>
              </a:rPr>
              <a:t>                          </a:t>
            </a:r>
            <a:r>
              <a:rPr lang="en-US" altLang="zh-CN" b="1" dirty="0" smtClean="0">
                <a:latin typeface="Tahoma" panose="020B0604030504040204" pitchFamily="34" charset="0"/>
                <a:ea typeface="SimSun" panose="02010600030101010101" pitchFamily="2" charset="-122"/>
              </a:rPr>
              <a:t>Jae-Ho Lee, bigleap@etri.re.kr</a:t>
            </a:r>
          </a:p>
          <a:p>
            <a:pPr>
              <a:lnSpc>
                <a:spcPct val="95000"/>
              </a:lnSpc>
              <a:spcAft>
                <a:spcPct val="35000"/>
              </a:spcAft>
            </a:pPr>
            <a:r>
              <a:rPr lang="en-US" altLang="zh-CN" b="1" dirty="0" smtClean="0">
                <a:latin typeface="Tahoma" panose="020B0604030504040204" pitchFamily="34" charset="0"/>
                <a:ea typeface="SimSun" panose="02010600030101010101" pitchFamily="2" charset="-122"/>
              </a:rPr>
              <a:t>                          </a:t>
            </a:r>
            <a:r>
              <a:rPr lang="en-US" altLang="zh-CN" b="1" dirty="0" err="1" smtClean="0">
                <a:latin typeface="Tahoma" panose="020B0604030504040204" pitchFamily="34" charset="0"/>
                <a:ea typeface="SimSun" panose="02010600030101010101" pitchFamily="2" charset="-122"/>
              </a:rPr>
              <a:t>Daeki</a:t>
            </a:r>
            <a:r>
              <a:rPr lang="en-US" altLang="zh-CN" b="1" dirty="0" smtClean="0">
                <a:latin typeface="Tahoma" panose="020B0604030504040204" pitchFamily="34" charset="0"/>
                <a:ea typeface="SimSun" panose="02010600030101010101" pitchFamily="2" charset="-122"/>
              </a:rPr>
              <a:t> Kang, </a:t>
            </a:r>
            <a:r>
              <a:rPr lang="en-US" altLang="zh-CN" b="1" dirty="0" smtClean="0">
                <a:latin typeface="Tahoma" panose="020B0604030504040204" pitchFamily="34" charset="0"/>
                <a:ea typeface="SimSun" panose="02010600030101010101" pitchFamily="2" charset="-122"/>
                <a:hlinkClick r:id="rId5"/>
              </a:rPr>
              <a:t>dkkang@osc.or.kr</a:t>
            </a:r>
            <a:endParaRPr lang="en-US" altLang="zh-CN"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a:t>
            </a:r>
            <a:r>
              <a:rPr lang="en-US" altLang="zh-CN" b="1" dirty="0" smtClean="0">
                <a:latin typeface="Tahoma" panose="020B0604030504040204" pitchFamily="34" charset="0"/>
                <a:ea typeface="SimSun" panose="02010600030101010101" pitchFamily="2" charset="-122"/>
              </a:rPr>
              <a:t>	</a:t>
            </a:r>
            <a:r>
              <a:rPr lang="en-US" altLang="zh-CN" b="1" dirty="0" err="1" smtClean="0">
                <a:latin typeface="Tahoma" panose="020B0604030504040204" pitchFamily="34" charset="0"/>
                <a:ea typeface="SimSun" panose="02010600030101010101" pitchFamily="2" charset="-122"/>
              </a:rPr>
              <a:t>Hyungbai</a:t>
            </a:r>
            <a:r>
              <a:rPr lang="en-US" altLang="zh-CN" b="1" dirty="0" smtClean="0">
                <a:latin typeface="Tahoma" panose="020B0604030504040204" pitchFamily="34" charset="0"/>
                <a:ea typeface="SimSun" panose="02010600030101010101" pitchFamily="2" charset="-122"/>
              </a:rPr>
              <a:t> Park, hb.park@osc.or.kr</a:t>
            </a:r>
          </a:p>
          <a:p>
            <a:pPr>
              <a:lnSpc>
                <a:spcPct val="95000"/>
              </a:lnSpc>
              <a:spcAft>
                <a:spcPct val="35000"/>
              </a:spcAft>
            </a:pPr>
            <a:r>
              <a:rPr lang="en-US" altLang="zh-CN" b="1" dirty="0">
                <a:latin typeface="Tahoma" panose="020B0604030504040204" pitchFamily="34" charset="0"/>
                <a:ea typeface="SimSun" panose="02010600030101010101" pitchFamily="2" charset="-122"/>
              </a:rPr>
              <a:t>	Source:	ETRI, OSA</a:t>
            </a:r>
          </a:p>
        </p:txBody>
      </p:sp>
      <p:sp>
        <p:nvSpPr>
          <p:cNvPr id="3079"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smtClean="0">
                <a:ea typeface="SimSun" panose="02010600030101010101" pitchFamily="2" charset="-122"/>
              </a:rPr>
              <a:t>Proposed Timeline</a:t>
            </a:r>
          </a:p>
        </p:txBody>
      </p:sp>
      <p:graphicFrame>
        <p:nvGraphicFramePr>
          <p:cNvPr id="18435" name="Object 1755"/>
          <p:cNvGraphicFramePr>
            <a:graphicFrameLocks noChangeAspect="1"/>
          </p:cNvGraphicFramePr>
          <p:nvPr>
            <p:extLst>
              <p:ext uri="{D42A27DB-BD31-4B8C-83A1-F6EECF244321}">
                <p14:modId xmlns:p14="http://schemas.microsoft.com/office/powerpoint/2010/main" val="4023006487"/>
              </p:ext>
            </p:extLst>
          </p:nvPr>
        </p:nvGraphicFramePr>
        <p:xfrm>
          <a:off x="109537" y="205469"/>
          <a:ext cx="914400" cy="714375"/>
        </p:xfrm>
        <a:graphic>
          <a:graphicData uri="http://schemas.openxmlformats.org/presentationml/2006/ole">
            <mc:AlternateContent xmlns:mc="http://schemas.openxmlformats.org/markup-compatibility/2006">
              <mc:Choice xmlns:v="urn:schemas-microsoft-com:vml" Requires="v">
                <p:oleObj spid="_x0000_s18558" name="워크시트" showAsIcon="1" r:id="rId4" imgW="914400" imgH="714240" progId="Excel.Sheet.8">
                  <p:embed/>
                </p:oleObj>
              </mc:Choice>
              <mc:Fallback>
                <p:oleObj name="워크시트" showAsIcon="1" r:id="rId4" imgW="914400" imgH="714240" progId="Excel.Sheet.8">
                  <p:embed/>
                  <p:pic>
                    <p:nvPicPr>
                      <p:cNvPr id="0" name="Object 1755"/>
                      <p:cNvPicPr>
                        <a:picLocks noChangeAspect="1" noChangeArrowheads="1"/>
                      </p:cNvPicPr>
                      <p:nvPr/>
                    </p:nvPicPr>
                    <p:blipFill>
                      <a:blip r:embed="rId5"/>
                      <a:srcRect/>
                      <a:stretch>
                        <a:fillRect/>
                      </a:stretch>
                    </p:blipFill>
                    <p:spPr bwMode="auto">
                      <a:xfrm>
                        <a:off x="109537" y="205469"/>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4" name="Group 350"/>
          <p:cNvGraphicFramePr>
            <a:graphicFrameLocks noGrp="1"/>
          </p:cNvGraphicFramePr>
          <p:nvPr>
            <p:extLst>
              <p:ext uri="{D42A27DB-BD31-4B8C-83A1-F6EECF244321}">
                <p14:modId xmlns:p14="http://schemas.microsoft.com/office/powerpoint/2010/main" val="1202423892"/>
              </p:ext>
            </p:extLst>
          </p:nvPr>
        </p:nvGraphicFramePr>
        <p:xfrm>
          <a:off x="5214938" y="1987550"/>
          <a:ext cx="3924300" cy="3181350"/>
        </p:xfrm>
        <a:graphic>
          <a:graphicData uri="http://schemas.openxmlformats.org/drawingml/2006/table">
            <a:tbl>
              <a:tblPr/>
              <a:tblGrid>
                <a:gridCol w="1765300"/>
                <a:gridCol w="958850"/>
                <a:gridCol w="247649"/>
                <a:gridCol w="373063"/>
                <a:gridCol w="352425"/>
                <a:gridCol w="227013"/>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Approximate duration in months</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GB"/>
                    </a:p>
                  </a:txBody>
                  <a:tcPr/>
                </a:tc>
                <a:tc hMerge="1"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2017-11-01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2018-01-30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2018-02-28</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2018-08-01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2018-02-28</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2018-08-01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2018-02-01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2018-08-01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2018-08-30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2" name="Object 351"/>
          <p:cNvGraphicFramePr>
            <a:graphicFrameLocks noChangeAspect="1"/>
          </p:cNvGraphicFramePr>
          <p:nvPr>
            <p:extLst>
              <p:ext uri="{D42A27DB-BD31-4B8C-83A1-F6EECF244321}">
                <p14:modId xmlns:p14="http://schemas.microsoft.com/office/powerpoint/2010/main" val="3053398966"/>
              </p:ext>
            </p:extLst>
          </p:nvPr>
        </p:nvGraphicFramePr>
        <p:xfrm>
          <a:off x="236538" y="2144713"/>
          <a:ext cx="4851400" cy="2865437"/>
        </p:xfrm>
        <a:graphic>
          <a:graphicData uri="http://schemas.openxmlformats.org/drawingml/2006/chart">
            <c:chart xmlns:c="http://schemas.openxmlformats.org/drawingml/2006/chart" xmlns:r="http://schemas.openxmlformats.org/officeDocument/2006/relationships" r:id="rId6"/>
          </a:graphicData>
        </a:graphic>
      </p:graphicFrame>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a:ea typeface="SimSun"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lvl="1"/>
            <a:r>
              <a:rPr lang="es-ES" altLang="zh-CN" dirty="0" smtClean="0">
                <a:ea typeface="SimSun" panose="02010600030101010101" pitchFamily="2" charset="-122"/>
              </a:rPr>
              <a:t>Requirements in Combined Release Document</a:t>
            </a:r>
            <a:endParaRPr lang="es-ES" altLang="zh-CN" i="1" dirty="0" smtClean="0">
              <a:ea typeface="SimSun" panose="02010600030101010101" pitchFamily="2" charset="-122"/>
            </a:endParaRPr>
          </a:p>
          <a:p>
            <a:r>
              <a:rPr lang="es-ES" altLang="zh-CN" dirty="0" smtClean="0">
                <a:ea typeface="SimSun" panose="02010600030101010101" pitchFamily="2" charset="-122"/>
              </a:rPr>
              <a:t>Architecture</a:t>
            </a:r>
          </a:p>
          <a:p>
            <a:pPr lvl="1"/>
            <a:r>
              <a:rPr lang="es-ES" altLang="zh-CN" dirty="0" smtClean="0">
                <a:ea typeface="SimSun" panose="02010600030101010101" pitchFamily="2" charset="-122"/>
              </a:rPr>
              <a:t>Architecture in Combined Release Document</a:t>
            </a:r>
            <a:endParaRPr lang="es-ES" altLang="zh-CN" i="1" dirty="0" smtClean="0">
              <a:ea typeface="SimSun" panose="02010600030101010101" pitchFamily="2" charset="-122"/>
            </a:endParaRPr>
          </a:p>
          <a:p>
            <a:r>
              <a:rPr lang="es-ES" altLang="zh-CN" dirty="0" smtClean="0">
                <a:ea typeface="SimSun" panose="02010600030101010101" pitchFamily="2" charset="-122"/>
              </a:rPr>
              <a:t>Development Phase</a:t>
            </a:r>
          </a:p>
          <a:p>
            <a:pPr lvl="1"/>
            <a:r>
              <a:rPr lang="es-ES" altLang="zh-CN" dirty="0" smtClean="0">
                <a:ea typeface="SimSun" panose="02010600030101010101" pitchFamily="2" charset="-122"/>
              </a:rPr>
              <a:t>Combined Release document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endParaRPr lang="es-ES" altLang="zh-CN" sz="1800" i="0" dirty="0" smtClean="0">
                        <a:latin typeface="Calibri" panose="020F0502020204030204"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sz="1800" i="0" dirty="0" smtClean="0">
                          <a:latin typeface="Cambria" panose="02040503050406030204" pitchFamily="18" charset="0"/>
                          <a:ea typeface="宋体" charset="-122"/>
                        </a:rPr>
                        <a:t>Consistency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1705151954"/>
              </p:ext>
            </p:extLst>
          </p:nvPr>
        </p:nvGraphicFramePr>
        <p:xfrm>
          <a:off x="490538" y="1606550"/>
          <a:ext cx="8047037" cy="3843342"/>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ETRI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Associate</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Open Source Alliance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Associate</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Vuzix</a:t>
                      </a:r>
                      <a:r>
                        <a:rPr kumimoji="0" lang="en-GB" altLang="zh-CN" sz="2200" b="0" i="0" u="none" strike="noStrike" cap="none" normalizeH="0" baseline="0" dirty="0" smtClean="0">
                          <a:ln>
                            <a:noFill/>
                          </a:ln>
                          <a:solidFill>
                            <a:srgbClr val="800000"/>
                          </a:solidFill>
                          <a:effectLst/>
                          <a:latin typeface="Arial Narrow" pitchFamily="34" charset="0"/>
                          <a:ea typeface="宋体" charset="-122"/>
                        </a:rPr>
                        <a:t> Corporation</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Associate</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Nautes</a:t>
                      </a:r>
                      <a:r>
                        <a:rPr kumimoji="0" lang="en-GB" altLang="zh-CN" sz="2200" b="0" i="0" u="none" strike="noStrike" cap="none" normalizeH="0" baseline="0" dirty="0" smtClean="0">
                          <a:ln>
                            <a:noFill/>
                          </a:ln>
                          <a:solidFill>
                            <a:srgbClr val="800000"/>
                          </a:solidFill>
                          <a:effectLst/>
                          <a:latin typeface="Arial Narrow" pitchFamily="34" charset="0"/>
                          <a:ea typeface="宋体" charset="-122"/>
                        </a:rPr>
                        <a:t> Technologies</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Associate</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chemeClr val="hlink"/>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2378263093"/>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14 Oct 2016</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Created.</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07 Feb 2017</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Architecture, Schedule, Supporters updated</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2242940375"/>
              </p:ext>
            </p:extLst>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Social Web of Things</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SWOT</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tblGrid>
              <a:tr h="617421">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p:txBody>
          <a:bodyPr/>
          <a:lstStyle/>
          <a:p>
            <a:r>
              <a:rPr lang="en-US" altLang="zh-CN" smtClean="0">
                <a:ea typeface="SimSun" panose="02010600030101010101" pitchFamily="2" charset="-122"/>
              </a:rPr>
              <a:t>IoT is well covered by many initiatives and foras to address low-level protocol specifications up to high-level APIs to access data, including “gatewaying” functionalities. Still, several topics are not very well addressed yet, such as:</a:t>
            </a:r>
          </a:p>
          <a:p>
            <a:pPr lvl="1"/>
            <a:r>
              <a:rPr lang="en-US" altLang="zh-CN" smtClean="0">
                <a:ea typeface="SimSun" panose="02010600030101010101" pitchFamily="2" charset="-122"/>
              </a:rPr>
              <a:t>User interaction/experience beyond demotics or traditional automation via a (vertical) controlling application</a:t>
            </a:r>
          </a:p>
          <a:p>
            <a:pPr lvl="1"/>
            <a:r>
              <a:rPr lang="en-US" altLang="zh-CN" smtClean="0">
                <a:ea typeface="SimSun" panose="02010600030101010101" pitchFamily="2" charset="-122"/>
              </a:rPr>
              <a:t>Object addressing, and integration between user and objects identities (and “planes”), e.g. for access control</a:t>
            </a:r>
          </a:p>
          <a:p>
            <a:pPr lvl="1"/>
            <a:r>
              <a:rPr lang="en-US" altLang="zh-CN" smtClean="0">
                <a:ea typeface="SimSun" panose="02010600030101010101" pitchFamily="2" charset="-122"/>
              </a:rPr>
              <a:t>Interconnection of (closed) IoT environment (e.g. home) with the outside world, e.g. to send notifications and receive remote requests/commands</a:t>
            </a:r>
          </a:p>
          <a:p>
            <a:pPr lvl="1"/>
            <a:r>
              <a:rPr lang="en-US" altLang="zh-CN" smtClean="0">
                <a:ea typeface="SimSun" panose="02010600030101010101" pitchFamily="2" charset="-122"/>
              </a:rPr>
              <a:t>Integration between vertical application domains (e.g. gaming, shopping, wellbeing, etc)</a:t>
            </a:r>
          </a:p>
          <a:p>
            <a:pPr lvl="1"/>
            <a:r>
              <a:rPr lang="en-US" altLang="zh-CN" smtClean="0">
                <a:ea typeface="SimSun" panose="02010600030101010101" pitchFamily="2" charset="-122"/>
              </a:rPr>
              <a:t>Easy personalization of interactions and behaviors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smtClean="0">
                <a:ea typeface="굴림" panose="020B0600000101010101" pitchFamily="50" charset="-127"/>
              </a:rPr>
              <a:t>Background</a:t>
            </a:r>
            <a:endParaRPr lang="ko-KR" altLang="en-US" smtClean="0">
              <a:ea typeface="굴림" panose="020B0600000101010101" pitchFamily="50" charset="-127"/>
            </a:endParaRPr>
          </a:p>
        </p:txBody>
      </p:sp>
      <p:sp>
        <p:nvSpPr>
          <p:cNvPr id="3" name="내용 개체 틀 2"/>
          <p:cNvSpPr>
            <a:spLocks noGrp="1"/>
          </p:cNvSpPr>
          <p:nvPr>
            <p:ph idx="1"/>
          </p:nvPr>
        </p:nvSpPr>
        <p:spPr/>
        <p:txBody>
          <a:bodyPr/>
          <a:lstStyle/>
          <a:p>
            <a:r>
              <a:rPr lang="en-US" altLang="zh-CN" dirty="0" smtClean="0">
                <a:ea typeface="SimSun" panose="02010600030101010101" pitchFamily="2" charset="-122"/>
              </a:rPr>
              <a:t>In SNeW1.1 includes a white report of Social Web of Things(</a:t>
            </a:r>
            <a:r>
              <a:rPr lang="en-US" altLang="zh-CN" dirty="0" err="1" smtClean="0">
                <a:ea typeface="SimSun" panose="02010600030101010101" pitchFamily="2" charset="-122"/>
              </a:rPr>
              <a:t>SWoT</a:t>
            </a:r>
            <a:r>
              <a:rPr lang="en-US" altLang="zh-CN" dirty="0" smtClean="0">
                <a:ea typeface="SimSun" panose="02010600030101010101" pitchFamily="2" charset="-122"/>
              </a:rPr>
              <a:t>) which is considering the Social Network Services and </a:t>
            </a:r>
            <a:r>
              <a:rPr lang="en-US" altLang="zh-CN" dirty="0" err="1" smtClean="0">
                <a:ea typeface="SimSun" panose="02010600030101010101" pitchFamily="2" charset="-122"/>
              </a:rPr>
              <a:t>IoT</a:t>
            </a:r>
            <a:r>
              <a:rPr lang="en-US" altLang="zh-CN" dirty="0" smtClean="0">
                <a:ea typeface="SimSun" panose="02010600030101010101" pitchFamily="2" charset="-122"/>
              </a:rPr>
              <a:t> devices.</a:t>
            </a:r>
          </a:p>
          <a:p>
            <a:endParaRPr lang="en-US" altLang="zh-CN" dirty="0" smtClean="0">
              <a:ea typeface="SimSun" panose="02010600030101010101" pitchFamily="2" charset="-122"/>
            </a:endParaRPr>
          </a:p>
          <a:p>
            <a:pPr>
              <a:buFontTx/>
              <a:buNone/>
            </a:pPr>
            <a:endParaRPr lang="ko-KR" altLang="en-US" dirty="0" smtClean="0">
              <a:ea typeface="굴림" panose="020B0600000101010101" pitchFamily="50"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p:txBody>
          <a:bodyPr/>
          <a:lstStyle/>
          <a:p>
            <a:r>
              <a:rPr lang="en-GB" altLang="zh-CN" dirty="0" smtClean="0">
                <a:ea typeface="SimSun" panose="02010600030101010101" pitchFamily="2" charset="-122"/>
              </a:rPr>
              <a:t>Work Areas:</a:t>
            </a:r>
          </a:p>
          <a:p>
            <a:pPr lvl="1"/>
            <a:r>
              <a:rPr lang="en-US" altLang="zh-CN" dirty="0" smtClean="0">
                <a:ea typeface="SimSun" panose="02010600030101010101" pitchFamily="2" charset="-122"/>
              </a:rPr>
              <a:t>Interworking SNS and </a:t>
            </a:r>
            <a:r>
              <a:rPr lang="en-US" altLang="zh-CN" dirty="0" err="1" smtClean="0">
                <a:ea typeface="SimSun" panose="02010600030101010101" pitchFamily="2" charset="-122"/>
              </a:rPr>
              <a:t>IoT</a:t>
            </a:r>
            <a:r>
              <a:rPr lang="en-US" altLang="zh-CN" dirty="0" smtClean="0">
                <a:ea typeface="SimSun" panose="02010600030101010101" pitchFamily="2" charset="-122"/>
              </a:rPr>
              <a:t> with providing RESTful API</a:t>
            </a:r>
            <a:endParaRPr lang="en-GB" altLang="zh-CN" dirty="0" smtClean="0">
              <a:ea typeface="SimSun" panose="02010600030101010101" pitchFamily="2" charset="-122"/>
            </a:endParaRPr>
          </a:p>
          <a:p>
            <a:r>
              <a:rPr lang="en-GB" altLang="zh-CN" dirty="0" smtClean="0">
                <a:ea typeface="SimSun" panose="02010600030101010101" pitchFamily="2" charset="-122"/>
              </a:rPr>
              <a:t>Issues this Work Item aims to solve:</a:t>
            </a:r>
          </a:p>
          <a:p>
            <a:pPr lvl="1"/>
            <a:r>
              <a:rPr lang="en-US" altLang="zh-CN" dirty="0" smtClean="0">
                <a:ea typeface="SimSun" panose="02010600030101010101" pitchFamily="2" charset="-122"/>
              </a:rPr>
              <a:t>Define use cases and scenarios of </a:t>
            </a:r>
            <a:r>
              <a:rPr lang="en-US" altLang="zh-CN" dirty="0" err="1" smtClean="0">
                <a:ea typeface="SimSun" panose="02010600030101010101" pitchFamily="2" charset="-122"/>
              </a:rPr>
              <a:t>SWoT</a:t>
            </a:r>
            <a:endParaRPr lang="en-US" altLang="zh-CN" dirty="0" smtClean="0">
              <a:ea typeface="SimSun" panose="02010600030101010101" pitchFamily="2" charset="-122"/>
            </a:endParaRPr>
          </a:p>
          <a:p>
            <a:pPr lvl="1"/>
            <a:r>
              <a:rPr lang="en-US" altLang="zh-CN" dirty="0" smtClean="0">
                <a:ea typeface="SimSun" panose="02010600030101010101" pitchFamily="2" charset="-122"/>
              </a:rPr>
              <a:t>Define an architecture of </a:t>
            </a:r>
            <a:r>
              <a:rPr lang="en-US" altLang="zh-CN" dirty="0" err="1" smtClean="0">
                <a:ea typeface="SimSun" panose="02010600030101010101" pitchFamily="2" charset="-122"/>
              </a:rPr>
              <a:t>SWoT</a:t>
            </a:r>
            <a:r>
              <a:rPr lang="en-US" altLang="zh-CN" dirty="0" smtClean="0">
                <a:ea typeface="SimSun" panose="02010600030101010101" pitchFamily="2" charset="-122"/>
              </a:rPr>
              <a:t> reflecting LWM2M and </a:t>
            </a:r>
            <a:r>
              <a:rPr lang="en-US" altLang="zh-CN" dirty="0" err="1" smtClean="0">
                <a:ea typeface="SimSun" panose="02010600030101010101" pitchFamily="2" charset="-122"/>
              </a:rPr>
              <a:t>GotAPI</a:t>
            </a:r>
            <a:r>
              <a:rPr lang="en-US" altLang="zh-CN" dirty="0" smtClean="0">
                <a:ea typeface="SimSun" panose="02010600030101010101" pitchFamily="2" charset="-122"/>
              </a:rPr>
              <a:t>/DWAPI</a:t>
            </a:r>
          </a:p>
          <a:p>
            <a:pPr lvl="1"/>
            <a:r>
              <a:rPr lang="en-US" altLang="zh-CN" dirty="0" smtClean="0">
                <a:ea typeface="SimSun" panose="02010600030101010101" pitchFamily="2" charset="-122"/>
              </a:rPr>
              <a:t>Define RESTful APIs to support </a:t>
            </a:r>
            <a:r>
              <a:rPr lang="en-US" altLang="zh-CN" dirty="0" err="1" smtClean="0">
                <a:ea typeface="SimSun" panose="02010600030101010101" pitchFamily="2" charset="-122"/>
              </a:rPr>
              <a:t>SWoT</a:t>
            </a:r>
            <a:r>
              <a:rPr lang="en-US" altLang="zh-CN" dirty="0" smtClean="0">
                <a:ea typeface="SimSun" panose="02010600030101010101" pitchFamily="2" charset="-122"/>
              </a:rPr>
              <a:t> service developments</a:t>
            </a:r>
          </a:p>
          <a:p>
            <a:pPr lvl="1"/>
            <a:r>
              <a:rPr lang="en-US" altLang="zh-CN" dirty="0" smtClean="0">
                <a:ea typeface="SimSun" panose="02010600030101010101" pitchFamily="2" charset="-122"/>
              </a:rPr>
              <a:t>Consider interworking of Social Network Services and </a:t>
            </a:r>
            <a:r>
              <a:rPr lang="en-US" altLang="zh-CN" dirty="0" err="1" smtClean="0">
                <a:ea typeface="SimSun" panose="02010600030101010101" pitchFamily="2" charset="-122"/>
              </a:rPr>
              <a:t>IoT</a:t>
            </a:r>
            <a:r>
              <a:rPr lang="en-US" altLang="zh-CN" dirty="0" smtClean="0">
                <a:ea typeface="SimSun" panose="02010600030101010101" pitchFamily="2" charset="-122"/>
              </a:rPr>
              <a:t> devices by binding the existing SNS/Web and </a:t>
            </a:r>
            <a:r>
              <a:rPr lang="en-US" altLang="zh-CN" dirty="0" err="1" smtClean="0">
                <a:ea typeface="SimSun" panose="02010600030101010101" pitchFamily="2" charset="-122"/>
              </a:rPr>
              <a:t>IoT</a:t>
            </a:r>
            <a:r>
              <a:rPr lang="en-US" altLang="zh-CN" dirty="0" smtClean="0">
                <a:ea typeface="SimSun" panose="02010600030101010101" pitchFamily="2" charset="-122"/>
              </a:rPr>
              <a:t> standards</a:t>
            </a:r>
          </a:p>
          <a:p>
            <a:r>
              <a:rPr lang="en-GB" altLang="zh-CN" dirty="0" smtClean="0">
                <a:ea typeface="SimSun" panose="02010600030101010101" pitchFamily="2" charset="-122"/>
              </a:rPr>
              <a:t>Market benefits:</a:t>
            </a:r>
          </a:p>
          <a:p>
            <a:pPr lvl="1"/>
            <a:r>
              <a:rPr lang="en-US" altLang="zh-CN" dirty="0" smtClean="0">
                <a:ea typeface="SimSun" panose="02010600030101010101" pitchFamily="2" charset="-122"/>
              </a:rPr>
              <a:t>Offer RESTful API to develop </a:t>
            </a:r>
            <a:r>
              <a:rPr lang="en-US" altLang="zh-CN" dirty="0" err="1" smtClean="0">
                <a:ea typeface="SimSun" panose="02010600030101010101" pitchFamily="2" charset="-122"/>
              </a:rPr>
              <a:t>IoT</a:t>
            </a:r>
            <a:r>
              <a:rPr lang="en-US" altLang="zh-CN" dirty="0" smtClean="0">
                <a:ea typeface="SimSun" panose="02010600030101010101" pitchFamily="2" charset="-122"/>
              </a:rPr>
              <a:t> service with SNS interworking user interface</a:t>
            </a:r>
          </a:p>
          <a:p>
            <a:pPr lvl="1"/>
            <a:r>
              <a:rPr lang="en-US" altLang="zh-CN" dirty="0" smtClean="0">
                <a:ea typeface="SimSun" panose="02010600030101010101" pitchFamily="2" charset="-122"/>
              </a:rPr>
              <a:t>Provide standards based interface to integrate </a:t>
            </a:r>
            <a:r>
              <a:rPr lang="en-US" altLang="zh-CN" dirty="0" err="1" smtClean="0">
                <a:ea typeface="SimSun" panose="02010600030101010101" pitchFamily="2" charset="-122"/>
              </a:rPr>
              <a:t>IoT</a:t>
            </a:r>
            <a:r>
              <a:rPr lang="en-US" altLang="zh-CN" dirty="0" smtClean="0">
                <a:ea typeface="SimSun" panose="02010600030101010101" pitchFamily="2" charset="-122"/>
              </a:rPr>
              <a:t> device into life-services expands market and  allows of vendor and developer ecosystem, especially for Web developer community.</a:t>
            </a:r>
            <a:endParaRPr lang="en-GB" altLang="zh-CN" dirty="0" smtClean="0">
              <a:ea typeface="SimSun" panose="02010600030101010101" pitchFamily="2" charset="-122"/>
            </a:endParaRPr>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2291" name="Rectangle 1029"/>
          <p:cNvSpPr>
            <a:spLocks noGrp="1" noChangeArrowheads="1"/>
          </p:cNvSpPr>
          <p:nvPr>
            <p:ph type="body" idx="1"/>
          </p:nvPr>
        </p:nvSpPr>
        <p:spPr/>
        <p:txBody>
          <a:bodyPr/>
          <a:lstStyle/>
          <a:p>
            <a:r>
              <a:rPr lang="en-GB" altLang="zh-CN" dirty="0" smtClean="0">
                <a:ea typeface="SimSun" panose="02010600030101010101" pitchFamily="2" charset="-122"/>
              </a:rPr>
              <a:t>Time to market: 10 months</a:t>
            </a:r>
          </a:p>
          <a:p>
            <a:r>
              <a:rPr lang="en-GB" altLang="zh-CN" dirty="0" smtClean="0">
                <a:ea typeface="SimSun" panose="02010600030101010101" pitchFamily="2" charset="-122"/>
              </a:rPr>
              <a:t>Expected market acceptance:</a:t>
            </a:r>
          </a:p>
          <a:p>
            <a:pPr lvl="1"/>
            <a:r>
              <a:rPr lang="en-GB" altLang="zh-CN" dirty="0" smtClean="0">
                <a:ea typeface="SimSun" panose="02010600030101010101" pitchFamily="2" charset="-122"/>
              </a:rPr>
              <a:t>Because an enabling </a:t>
            </a:r>
            <a:r>
              <a:rPr lang="en-GB" altLang="zh-CN" dirty="0" err="1" smtClean="0">
                <a:ea typeface="SimSun" panose="02010600030101010101" pitchFamily="2" charset="-122"/>
              </a:rPr>
              <a:t>IoT</a:t>
            </a:r>
            <a:r>
              <a:rPr lang="en-GB" altLang="zh-CN" dirty="0" smtClean="0">
                <a:ea typeface="SimSun" panose="02010600030101010101" pitchFamily="2" charset="-122"/>
              </a:rPr>
              <a:t> service application to user(e.g. distribution of apps) is the most expensive process for releasing new services, SNS is one of the most popular services for smart phone users, </a:t>
            </a:r>
            <a:r>
              <a:rPr lang="en-GB" altLang="zh-CN" dirty="0" err="1" smtClean="0">
                <a:ea typeface="SimSun" panose="02010600030101010101" pitchFamily="2" charset="-122"/>
              </a:rPr>
              <a:t>SWoT</a:t>
            </a:r>
            <a:r>
              <a:rPr lang="en-GB" altLang="zh-CN" dirty="0" smtClean="0">
                <a:ea typeface="SimSun" panose="02010600030101010101" pitchFamily="2" charset="-122"/>
              </a:rPr>
              <a:t> provides the moderate path to service vendors in the view of budget efficiency.</a:t>
            </a:r>
          </a:p>
          <a:p>
            <a:pPr lvl="1"/>
            <a:r>
              <a:rPr lang="en-GB" altLang="zh-CN" dirty="0" err="1" smtClean="0">
                <a:ea typeface="SimSun" panose="02010600030101010101" pitchFamily="2" charset="-122"/>
              </a:rPr>
              <a:t>IoT</a:t>
            </a:r>
            <a:r>
              <a:rPr lang="en-GB" altLang="zh-CN" dirty="0" smtClean="0">
                <a:ea typeface="SimSun" panose="02010600030101010101" pitchFamily="2" charset="-122"/>
              </a:rPr>
              <a:t> device vendors also have benefit to reduce the development cost of development of </a:t>
            </a:r>
            <a:r>
              <a:rPr lang="en-US" altLang="zh-CN" dirty="0" smtClean="0">
                <a:ea typeface="SimSun" panose="02010600030101010101" pitchFamily="2" charset="-122"/>
              </a:rPr>
              <a:t>service interface.</a:t>
            </a:r>
          </a:p>
          <a:p>
            <a:r>
              <a:rPr lang="en-GB" altLang="zh-CN" dirty="0" smtClean="0">
                <a:ea typeface="SimSun" panose="02010600030101010101" pitchFamily="2" charset="-122"/>
              </a:rPr>
              <a:t>Complexity: Implementation of RESTful APIs is not complex</a:t>
            </a:r>
          </a:p>
          <a:p>
            <a:r>
              <a:rPr lang="en-GB" altLang="zh-CN" dirty="0" smtClean="0">
                <a:ea typeface="SimSun" panose="02010600030101010101" pitchFamily="2" charset="-122"/>
              </a:rPr>
              <a:t>Uniqueness:</a:t>
            </a:r>
          </a:p>
          <a:p>
            <a:pPr lvl="1"/>
            <a:r>
              <a:rPr lang="en-GB" altLang="zh-CN" dirty="0" smtClean="0">
                <a:ea typeface="SimSun" panose="02010600030101010101" pitchFamily="2" charset="-122"/>
              </a:rPr>
              <a:t>This WI is an specification of the interworking between existing SNS and LWM2M device. Therefore the only uniqueness are the bindings</a:t>
            </a:r>
            <a:r>
              <a:rPr lang="ko-KR" altLang="en-US" dirty="0" smtClean="0">
                <a:ea typeface="SimSun" panose="02010600030101010101" pitchFamily="2" charset="-122"/>
              </a:rPr>
              <a:t> </a:t>
            </a:r>
            <a:r>
              <a:rPr lang="en-US" altLang="ko-KR" dirty="0" smtClean="0">
                <a:ea typeface="SimSun" panose="02010600030101010101" pitchFamily="2" charset="-122"/>
              </a:rPr>
              <a:t>between SNS and LWM2M.</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Case(s) (1/2)</a:t>
            </a:r>
          </a:p>
        </p:txBody>
      </p:sp>
      <p:sp>
        <p:nvSpPr>
          <p:cNvPr id="14339" name="Rectangle 5"/>
          <p:cNvSpPr>
            <a:spLocks noGrp="1" noChangeArrowheads="1"/>
          </p:cNvSpPr>
          <p:nvPr>
            <p:ph type="body" idx="1"/>
          </p:nvPr>
        </p:nvSpPr>
        <p:spPr/>
        <p:txBody>
          <a:bodyPr/>
          <a:lstStyle/>
          <a:p>
            <a:r>
              <a:rPr lang="fr-FR" altLang="zh-CN" dirty="0" smtClean="0">
                <a:ea typeface="SimSun" panose="02010600030101010101" pitchFamily="2" charset="-122"/>
              </a:rPr>
              <a:t>Social Smart Object notifies user</a:t>
            </a:r>
          </a:p>
          <a:p>
            <a:r>
              <a:rPr lang="en-US" altLang="zh-CN" dirty="0" smtClean="0">
                <a:ea typeface="SimSun" panose="02010600030101010101" pitchFamily="2" charset="-122"/>
              </a:rPr>
              <a:t>Social Smart Object request feedback to user</a:t>
            </a:r>
          </a:p>
          <a:p>
            <a:r>
              <a:rPr lang="en-US" altLang="zh-CN" dirty="0">
                <a:ea typeface="SimSun" panose="02010600030101010101" pitchFamily="2" charset="-122"/>
              </a:rPr>
              <a:t>U</a:t>
            </a:r>
            <a:r>
              <a:rPr lang="en-US" altLang="zh-CN" dirty="0" smtClean="0">
                <a:ea typeface="SimSun" panose="02010600030101010101" pitchFamily="2" charset="-122"/>
              </a:rPr>
              <a:t>ser sends command to Social Smart Object</a:t>
            </a:r>
          </a:p>
          <a:p>
            <a:r>
              <a:rPr lang="en-US" altLang="zh-CN" dirty="0">
                <a:ea typeface="SimSun" panose="02010600030101010101" pitchFamily="2" charset="-122"/>
              </a:rPr>
              <a:t>U</a:t>
            </a:r>
            <a:r>
              <a:rPr lang="en-US" altLang="zh-CN" dirty="0" smtClean="0">
                <a:ea typeface="SimSun" panose="02010600030101010101" pitchFamily="2" charset="-122"/>
              </a:rPr>
              <a:t>ser wants to follow a Social Smart Object</a:t>
            </a:r>
          </a:p>
          <a:p>
            <a:r>
              <a:rPr lang="en-US" altLang="zh-CN" dirty="0" smtClean="0">
                <a:ea typeface="SimSun" panose="02010600030101010101" pitchFamily="2" charset="-122"/>
              </a:rPr>
              <a:t>Social Smart Object wants to follow a user / other object</a:t>
            </a:r>
          </a:p>
          <a:p>
            <a:endParaRPr lang="en-GB" altLang="zh-CN" dirty="0" smtClean="0">
              <a:ea typeface="SimSun" panose="02010600030101010101" pitchFamily="2" charset="-122"/>
            </a:endParaRPr>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Case(s) (2/2)</a:t>
            </a:r>
          </a:p>
        </p:txBody>
      </p:sp>
      <p:sp>
        <p:nvSpPr>
          <p:cNvPr id="6" name="직사각형 5"/>
          <p:cNvSpPr/>
          <p:nvPr/>
        </p:nvSpPr>
        <p:spPr bwMode="auto">
          <a:xfrm>
            <a:off x="947737" y="1537968"/>
            <a:ext cx="1143000" cy="609600"/>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Enabled</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Device</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smtClean="0">
                <a:ln>
                  <a:noFill/>
                </a:ln>
                <a:effectLst/>
                <a:latin typeface="+mn-lt"/>
              </a:rPr>
              <a:t>Applications</a:t>
            </a:r>
            <a:endParaRPr kumimoji="0" lang="ko-KR" altLang="en-US" sz="1200" b="0" i="0" u="none" strike="noStrike" cap="none" normalizeH="0" baseline="0" dirty="0" smtClean="0">
              <a:ln>
                <a:noFill/>
              </a:ln>
              <a:effectLst/>
              <a:latin typeface="+mn-lt"/>
            </a:endParaRPr>
          </a:p>
        </p:txBody>
      </p:sp>
      <p:sp>
        <p:nvSpPr>
          <p:cNvPr id="10" name="직사각형 9"/>
          <p:cNvSpPr/>
          <p:nvPr/>
        </p:nvSpPr>
        <p:spPr bwMode="auto">
          <a:xfrm>
            <a:off x="947737" y="2520950"/>
            <a:ext cx="11430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Client</a:t>
            </a:r>
            <a:endParaRPr kumimoji="0" lang="ko-KR" altLang="en-US" sz="1200" b="0" i="0" u="none" strike="noStrike" cap="none" normalizeH="0" baseline="0" dirty="0" smtClean="0">
              <a:ln>
                <a:noFill/>
              </a:ln>
              <a:effectLst/>
              <a:latin typeface="+mn-lt"/>
            </a:endParaRPr>
          </a:p>
        </p:txBody>
      </p:sp>
      <p:sp>
        <p:nvSpPr>
          <p:cNvPr id="11" name="직사각형 10"/>
          <p:cNvSpPr/>
          <p:nvPr/>
        </p:nvSpPr>
        <p:spPr bwMode="auto">
          <a:xfrm>
            <a:off x="2768600" y="2520950"/>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Server</a:t>
            </a:r>
            <a:endParaRPr kumimoji="0" lang="ko-KR" altLang="en-US" sz="1200" b="0" i="0" u="none" strike="noStrike" cap="none" normalizeH="0" baseline="0" dirty="0" smtClean="0">
              <a:ln>
                <a:noFill/>
              </a:ln>
              <a:effectLst/>
              <a:latin typeface="+mn-lt"/>
            </a:endParaRPr>
          </a:p>
        </p:txBody>
      </p:sp>
      <p:sp>
        <p:nvSpPr>
          <p:cNvPr id="13" name="직사각형 12"/>
          <p:cNvSpPr/>
          <p:nvPr/>
        </p:nvSpPr>
        <p:spPr bwMode="auto">
          <a:xfrm>
            <a:off x="2768600" y="1530350"/>
            <a:ext cx="1371600" cy="457200"/>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Enabled</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smtClean="0">
                <a:ln>
                  <a:noFill/>
                </a:ln>
                <a:effectLst/>
                <a:latin typeface="+mn-lt"/>
              </a:rPr>
              <a:t>Applications</a:t>
            </a:r>
            <a:endParaRPr kumimoji="0" lang="ko-KR" altLang="en-US" sz="1200" b="0" i="0" u="none" strike="noStrike" cap="none" normalizeH="0" baseline="0" dirty="0" smtClean="0">
              <a:ln>
                <a:noFill/>
              </a:ln>
              <a:effectLst/>
              <a:latin typeface="+mn-lt"/>
            </a:endParaRPr>
          </a:p>
        </p:txBody>
      </p:sp>
      <p:sp>
        <p:nvSpPr>
          <p:cNvPr id="14" name="직사각형 13"/>
          <p:cNvSpPr/>
          <p:nvPr/>
        </p:nvSpPr>
        <p:spPr bwMode="auto">
          <a:xfrm>
            <a:off x="4818063" y="2520950"/>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SWoT</a:t>
            </a:r>
            <a:r>
              <a:rPr kumimoji="0" lang="en-US" altLang="ko-KR" sz="1200" b="0" i="0" u="none" strike="noStrike" cap="none" normalizeH="0" baseline="0" dirty="0" smtClean="0">
                <a:ln>
                  <a:noFill/>
                </a:ln>
                <a:effectLst/>
                <a:latin typeface="+mn-lt"/>
              </a:rPr>
              <a:t> Server</a:t>
            </a:r>
            <a:endParaRPr kumimoji="0" lang="ko-KR" altLang="en-US" sz="1200" b="0" i="0" u="none" strike="noStrike" cap="none" normalizeH="0" baseline="0" dirty="0" smtClean="0">
              <a:ln>
                <a:noFill/>
              </a:ln>
              <a:effectLst/>
              <a:latin typeface="+mn-lt"/>
            </a:endParaRPr>
          </a:p>
        </p:txBody>
      </p:sp>
      <p:cxnSp>
        <p:nvCxnSpPr>
          <p:cNvPr id="20" name="직선 화살표 연결선 19"/>
          <p:cNvCxnSpPr>
            <a:stCxn id="13" idx="2"/>
            <a:endCxn id="11" idx="0"/>
          </p:cNvCxnSpPr>
          <p:nvPr/>
        </p:nvCxnSpPr>
        <p:spPr bwMode="auto">
          <a:xfrm>
            <a:off x="3454400" y="1987550"/>
            <a:ext cx="0" cy="53340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cxnSp>
        <p:nvCxnSpPr>
          <p:cNvPr id="23" name="직선 화살표 연결선 22"/>
          <p:cNvCxnSpPr>
            <a:stCxn id="11" idx="3"/>
            <a:endCxn id="14" idx="1"/>
          </p:cNvCxnSpPr>
          <p:nvPr/>
        </p:nvCxnSpPr>
        <p:spPr bwMode="auto">
          <a:xfrm>
            <a:off x="4140200" y="2978150"/>
            <a:ext cx="677863"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cxnSp>
        <p:nvCxnSpPr>
          <p:cNvPr id="38" name="직선 화살표 연결선 37"/>
          <p:cNvCxnSpPr>
            <a:stCxn id="6" idx="2"/>
            <a:endCxn id="10" idx="0"/>
          </p:cNvCxnSpPr>
          <p:nvPr/>
        </p:nvCxnSpPr>
        <p:spPr bwMode="auto">
          <a:xfrm>
            <a:off x="1519237" y="2147568"/>
            <a:ext cx="0" cy="373382"/>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75" name="직사각형 74"/>
          <p:cNvSpPr/>
          <p:nvPr/>
        </p:nvSpPr>
        <p:spPr bwMode="auto">
          <a:xfrm>
            <a:off x="6875463" y="2520950"/>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LWM2M</a:t>
            </a:r>
            <a:r>
              <a:rPr kumimoji="0" lang="en-US" altLang="ko-KR" sz="1200" b="0" i="0" u="none" strike="noStrike" cap="none" normalizeH="0" baseline="0" dirty="0" smtClean="0">
                <a:ln>
                  <a:noFill/>
                </a:ln>
                <a:effectLst/>
                <a:latin typeface="+mn-lt"/>
              </a:rPr>
              <a:t> Server</a:t>
            </a:r>
            <a:endParaRPr kumimoji="0" lang="ko-KR" altLang="en-US" sz="1200" b="0" i="0" u="none" strike="noStrike" cap="none" normalizeH="0" baseline="0" dirty="0" smtClean="0">
              <a:ln>
                <a:noFill/>
              </a:ln>
              <a:effectLst/>
              <a:latin typeface="+mn-lt"/>
            </a:endParaRPr>
          </a:p>
        </p:txBody>
      </p:sp>
      <p:sp>
        <p:nvSpPr>
          <p:cNvPr id="76" name="직사각형 75"/>
          <p:cNvSpPr/>
          <p:nvPr/>
        </p:nvSpPr>
        <p:spPr bwMode="auto">
          <a:xfrm>
            <a:off x="6875463" y="4972072"/>
            <a:ext cx="1371600" cy="1085231"/>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smtClean="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smtClean="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smtClean="0">
              <a:latin typeface="+mn-lt"/>
            </a:endParaRP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Objects</a:t>
            </a:r>
            <a:endParaRPr kumimoji="0" lang="ko-KR" altLang="en-US" sz="1200" b="0" i="0" u="none" strike="noStrike" cap="none" normalizeH="0" baseline="0" dirty="0" smtClean="0">
              <a:ln>
                <a:noFill/>
              </a:ln>
              <a:effectLst/>
              <a:latin typeface="+mn-lt"/>
            </a:endParaRPr>
          </a:p>
        </p:txBody>
      </p:sp>
      <p:cxnSp>
        <p:nvCxnSpPr>
          <p:cNvPr id="77" name="직선 화살표 연결선 76"/>
          <p:cNvCxnSpPr>
            <a:stCxn id="14" idx="3"/>
            <a:endCxn id="75" idx="1"/>
          </p:cNvCxnSpPr>
          <p:nvPr/>
        </p:nvCxnSpPr>
        <p:spPr bwMode="auto">
          <a:xfrm>
            <a:off x="6189663" y="2978150"/>
            <a:ext cx="685800"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cxnSp>
        <p:nvCxnSpPr>
          <p:cNvPr id="80" name="직선 화살표 연결선 79"/>
          <p:cNvCxnSpPr>
            <a:stCxn id="76" idx="0"/>
            <a:endCxn id="75" idx="2"/>
          </p:cNvCxnSpPr>
          <p:nvPr/>
        </p:nvCxnSpPr>
        <p:spPr bwMode="auto">
          <a:xfrm flipV="1">
            <a:off x="7561263" y="3435350"/>
            <a:ext cx="0" cy="1536722"/>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84" name="직사각형 83"/>
          <p:cNvSpPr/>
          <p:nvPr/>
        </p:nvSpPr>
        <p:spPr bwMode="auto">
          <a:xfrm>
            <a:off x="7027863" y="5060326"/>
            <a:ext cx="1066800" cy="18857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LWM2M</a:t>
            </a:r>
            <a:r>
              <a:rPr kumimoji="0" lang="en-US" altLang="ko-KR" sz="1200" b="0" i="0" u="none" strike="noStrike" cap="none" normalizeH="0" baseline="0" dirty="0" smtClean="0">
                <a:ln>
                  <a:noFill/>
                </a:ln>
                <a:effectLst/>
                <a:latin typeface="+mn-lt"/>
              </a:rPr>
              <a:t> Client</a:t>
            </a:r>
            <a:endParaRPr kumimoji="0" lang="ko-KR" altLang="en-US" sz="1200" b="0" i="0" u="none" strike="noStrike" cap="none" normalizeH="0" baseline="0" dirty="0" smtClean="0">
              <a:ln>
                <a:noFill/>
              </a:ln>
              <a:effectLst/>
              <a:latin typeface="+mn-lt"/>
            </a:endParaRPr>
          </a:p>
        </p:txBody>
      </p:sp>
      <p:sp>
        <p:nvSpPr>
          <p:cNvPr id="94" name="직사각형 93"/>
          <p:cNvSpPr/>
          <p:nvPr/>
        </p:nvSpPr>
        <p:spPr bwMode="auto">
          <a:xfrm>
            <a:off x="7131382" y="5402285"/>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5" name="직사각형 94"/>
          <p:cNvSpPr/>
          <p:nvPr/>
        </p:nvSpPr>
        <p:spPr bwMode="auto">
          <a:xfrm>
            <a:off x="7077035" y="5358827"/>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6" name="직사각형 95"/>
          <p:cNvSpPr/>
          <p:nvPr/>
        </p:nvSpPr>
        <p:spPr bwMode="auto">
          <a:xfrm>
            <a:off x="7024177" y="5315369"/>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7" name="직사각형 96"/>
          <p:cNvSpPr/>
          <p:nvPr/>
        </p:nvSpPr>
        <p:spPr bwMode="auto">
          <a:xfrm>
            <a:off x="7524946" y="5358827"/>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8" name="직사각형 97"/>
          <p:cNvSpPr/>
          <p:nvPr/>
        </p:nvSpPr>
        <p:spPr bwMode="auto">
          <a:xfrm>
            <a:off x="7472088" y="5315369"/>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9" name="직사각형 98"/>
          <p:cNvSpPr/>
          <p:nvPr/>
        </p:nvSpPr>
        <p:spPr bwMode="auto">
          <a:xfrm>
            <a:off x="7866063" y="5315369"/>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104" name="직사각형 103"/>
          <p:cNvSpPr/>
          <p:nvPr/>
        </p:nvSpPr>
        <p:spPr bwMode="auto">
          <a:xfrm>
            <a:off x="7129462" y="1535075"/>
            <a:ext cx="870259" cy="701328"/>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M2M App</a:t>
            </a:r>
            <a:endParaRPr kumimoji="0" lang="ko-KR" altLang="en-US" sz="1200" b="0" i="0" u="none" strike="noStrike" cap="none" normalizeH="0" baseline="0" dirty="0" smtClean="0">
              <a:ln>
                <a:noFill/>
              </a:ln>
              <a:effectLst/>
              <a:latin typeface="+mn-lt"/>
            </a:endParaRPr>
          </a:p>
        </p:txBody>
      </p:sp>
      <p:cxnSp>
        <p:nvCxnSpPr>
          <p:cNvPr id="111" name="직선 화살표 연결선 110"/>
          <p:cNvCxnSpPr>
            <a:stCxn id="104" idx="2"/>
            <a:endCxn id="75" idx="0"/>
          </p:cNvCxnSpPr>
          <p:nvPr/>
        </p:nvCxnSpPr>
        <p:spPr bwMode="auto">
          <a:xfrm flipH="1">
            <a:off x="7561263" y="2236403"/>
            <a:ext cx="3329" cy="284547"/>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114" name="TextBox 113"/>
          <p:cNvSpPr txBox="1"/>
          <p:nvPr/>
        </p:nvSpPr>
        <p:spPr>
          <a:xfrm>
            <a:off x="4894263" y="3584773"/>
            <a:ext cx="1255408" cy="307777"/>
          </a:xfrm>
          <a:prstGeom prst="rect">
            <a:avLst/>
          </a:prstGeom>
          <a:noFill/>
        </p:spPr>
        <p:txBody>
          <a:bodyPr wrap="none" rtlCol="0">
            <a:spAutoFit/>
          </a:bodyPr>
          <a:lstStyle/>
          <a:p>
            <a:r>
              <a:rPr lang="en-US" altLang="ko-KR" sz="1400" b="1" dirty="0" err="1" smtClean="0">
                <a:solidFill>
                  <a:srgbClr val="FF0000"/>
                </a:solidFill>
              </a:rPr>
              <a:t>SWoT</a:t>
            </a:r>
            <a:r>
              <a:rPr lang="en-US" altLang="ko-KR" sz="1400" b="1" dirty="0" smtClean="0">
                <a:solidFill>
                  <a:srgbClr val="FF0000"/>
                </a:solidFill>
              </a:rPr>
              <a:t> scope</a:t>
            </a:r>
            <a:endParaRPr lang="ko-KR" altLang="en-US" sz="1400" b="1" dirty="0">
              <a:solidFill>
                <a:srgbClr val="FF0000"/>
              </a:solidFill>
            </a:endParaRPr>
          </a:p>
        </p:txBody>
      </p:sp>
      <p:cxnSp>
        <p:nvCxnSpPr>
          <p:cNvPr id="115" name="직선 화살표 연결선 114"/>
          <p:cNvCxnSpPr>
            <a:stCxn id="10" idx="3"/>
            <a:endCxn id="11" idx="1"/>
          </p:cNvCxnSpPr>
          <p:nvPr/>
        </p:nvCxnSpPr>
        <p:spPr bwMode="auto">
          <a:xfrm>
            <a:off x="2090737" y="2978150"/>
            <a:ext cx="677863"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118" name="직사각형 117"/>
          <p:cNvSpPr/>
          <p:nvPr/>
        </p:nvSpPr>
        <p:spPr bwMode="auto">
          <a:xfrm>
            <a:off x="4025899" y="2378676"/>
            <a:ext cx="2998278" cy="1160182"/>
          </a:xfrm>
          <a:prstGeom prst="rect">
            <a:avLst/>
          </a:prstGeom>
          <a:noFill/>
          <a:ln w="25400" cap="flat" cmpd="sng" algn="ctr">
            <a:solidFill>
              <a:srgbClr val="FF0000"/>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123" name="TextBox 122"/>
          <p:cNvSpPr txBox="1"/>
          <p:nvPr/>
        </p:nvSpPr>
        <p:spPr>
          <a:xfrm>
            <a:off x="7104063" y="6053458"/>
            <a:ext cx="968535" cy="261610"/>
          </a:xfrm>
          <a:prstGeom prst="rect">
            <a:avLst/>
          </a:prstGeom>
          <a:noFill/>
        </p:spPr>
        <p:txBody>
          <a:bodyPr wrap="none" rtlCol="0">
            <a:spAutoFit/>
          </a:bodyPr>
          <a:lstStyle/>
          <a:p>
            <a:r>
              <a:rPr lang="en-US" altLang="ko-KR" sz="1100" dirty="0" smtClean="0"/>
              <a:t>M2M Device</a:t>
            </a:r>
            <a:endParaRPr lang="ko-KR" altLang="en-US" sz="1100" dirty="0"/>
          </a:p>
        </p:txBody>
      </p:sp>
      <p:sp>
        <p:nvSpPr>
          <p:cNvPr id="126" name="직사각형 125"/>
          <p:cNvSpPr/>
          <p:nvPr/>
        </p:nvSpPr>
        <p:spPr bwMode="auto">
          <a:xfrm>
            <a:off x="5063955" y="1535075"/>
            <a:ext cx="870259" cy="701328"/>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err="1" smtClean="0">
                <a:latin typeface="+mn-lt"/>
              </a:rPr>
              <a:t>SWoT</a:t>
            </a:r>
            <a:r>
              <a:rPr lang="en-US" altLang="ko-KR" sz="1200" dirty="0" smtClean="0">
                <a:latin typeface="+mn-lt"/>
              </a:rPr>
              <a:t> </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Application</a:t>
            </a:r>
            <a:endParaRPr kumimoji="0" lang="ko-KR" altLang="en-US" sz="1200" b="0" i="0" u="none" strike="noStrike" cap="none" normalizeH="0" baseline="0" dirty="0" smtClean="0">
              <a:ln>
                <a:noFill/>
              </a:ln>
              <a:effectLst/>
              <a:latin typeface="+mn-lt"/>
            </a:endParaRPr>
          </a:p>
        </p:txBody>
      </p:sp>
      <p:cxnSp>
        <p:nvCxnSpPr>
          <p:cNvPr id="127" name="직선 화살표 연결선 126"/>
          <p:cNvCxnSpPr>
            <a:stCxn id="126" idx="2"/>
            <a:endCxn id="14" idx="0"/>
          </p:cNvCxnSpPr>
          <p:nvPr/>
        </p:nvCxnSpPr>
        <p:spPr bwMode="auto">
          <a:xfrm>
            <a:off x="5499085" y="2236403"/>
            <a:ext cx="4778" cy="284547"/>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31" name="직사각형 30"/>
          <p:cNvSpPr/>
          <p:nvPr/>
        </p:nvSpPr>
        <p:spPr bwMode="auto">
          <a:xfrm>
            <a:off x="2776537" y="4057672"/>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GotAPI</a:t>
            </a:r>
            <a:r>
              <a:rPr lang="en-US" altLang="ko-KR" sz="1200" dirty="0">
                <a:latin typeface="+mn-lt"/>
              </a:rPr>
              <a:t> </a:t>
            </a:r>
            <a:r>
              <a:rPr lang="en-US" altLang="ko-KR" sz="1200" dirty="0" smtClean="0">
                <a:latin typeface="+mn-lt"/>
              </a:rPr>
              <a:t>Server</a:t>
            </a:r>
            <a:endParaRPr kumimoji="0" lang="ko-KR" altLang="en-US" sz="1200" b="0" i="0" u="none" strike="noStrike" cap="none" normalizeH="0" baseline="0" dirty="0" smtClean="0">
              <a:ln>
                <a:noFill/>
              </a:ln>
              <a:effectLst/>
              <a:latin typeface="+mn-lt"/>
            </a:endParaRPr>
          </a:p>
        </p:txBody>
      </p:sp>
      <p:cxnSp>
        <p:nvCxnSpPr>
          <p:cNvPr id="32" name="직선 화살표 연결선 31"/>
          <p:cNvCxnSpPr/>
          <p:nvPr/>
        </p:nvCxnSpPr>
        <p:spPr bwMode="auto">
          <a:xfrm flipV="1">
            <a:off x="4164164" y="3435338"/>
            <a:ext cx="653899" cy="622334"/>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36" name="직사각형 35"/>
          <p:cNvSpPr/>
          <p:nvPr/>
        </p:nvSpPr>
        <p:spPr bwMode="auto">
          <a:xfrm>
            <a:off x="942718" y="4057672"/>
            <a:ext cx="11430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smtClean="0">
                <a:ln>
                  <a:noFill/>
                </a:ln>
                <a:effectLst/>
                <a:latin typeface="+mn-lt"/>
              </a:rPr>
              <a:t>Device</a:t>
            </a:r>
            <a:r>
              <a:rPr kumimoji="0" lang="en-US" altLang="ko-KR" sz="1200" b="0" i="0" u="none" strike="noStrike" cap="none" normalizeH="0" dirty="0" smtClean="0">
                <a:ln>
                  <a:noFill/>
                </a:ln>
                <a:effectLst/>
                <a:latin typeface="+mn-lt"/>
              </a:rPr>
              <a:t> Web API</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baseline="0" dirty="0" smtClean="0">
                <a:latin typeface="+mn-lt"/>
              </a:rPr>
              <a:t>(DWAPI)</a:t>
            </a:r>
            <a:endParaRPr kumimoji="0" lang="ko-KR" altLang="en-US" sz="1200" b="0" i="0" u="none" strike="noStrike" cap="none" normalizeH="0" baseline="0" dirty="0" smtClean="0">
              <a:ln>
                <a:noFill/>
              </a:ln>
              <a:effectLst/>
              <a:latin typeface="+mn-lt"/>
            </a:endParaRPr>
          </a:p>
        </p:txBody>
      </p:sp>
      <p:cxnSp>
        <p:nvCxnSpPr>
          <p:cNvPr id="39" name="직선 화살표 연결선 38"/>
          <p:cNvCxnSpPr>
            <a:stCxn id="36" idx="3"/>
            <a:endCxn id="31" idx="1"/>
          </p:cNvCxnSpPr>
          <p:nvPr/>
        </p:nvCxnSpPr>
        <p:spPr bwMode="auto">
          <a:xfrm>
            <a:off x="2085718" y="4514872"/>
            <a:ext cx="690819"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53" name="직사각형 52"/>
          <p:cNvSpPr/>
          <p:nvPr/>
        </p:nvSpPr>
        <p:spPr bwMode="auto">
          <a:xfrm>
            <a:off x="942718" y="5370815"/>
            <a:ext cx="1143000" cy="609600"/>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smtClean="0">
                <a:ln>
                  <a:noFill/>
                </a:ln>
                <a:effectLst/>
                <a:latin typeface="+mn-lt"/>
              </a:rPr>
              <a:t>Web</a:t>
            </a:r>
            <a:r>
              <a:rPr kumimoji="0" lang="en-US" altLang="ko-KR" sz="1200" b="0" i="0" u="none" strike="noStrike" cap="none" normalizeH="0" dirty="0" smtClean="0">
                <a:ln>
                  <a:noFill/>
                </a:ln>
                <a:effectLst/>
                <a:latin typeface="+mn-lt"/>
              </a:rPr>
              <a:t> of Things</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Device</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smtClean="0">
                <a:ln>
                  <a:noFill/>
                </a:ln>
                <a:effectLst/>
                <a:latin typeface="+mn-lt"/>
              </a:rPr>
              <a:t>Applications</a:t>
            </a:r>
            <a:endParaRPr kumimoji="0" lang="ko-KR" altLang="en-US" sz="1200" b="0" i="0" u="none" strike="noStrike" cap="none" normalizeH="0" baseline="0" dirty="0" smtClean="0">
              <a:ln>
                <a:noFill/>
              </a:ln>
              <a:effectLst/>
              <a:latin typeface="+mn-lt"/>
            </a:endParaRPr>
          </a:p>
        </p:txBody>
      </p:sp>
      <p:cxnSp>
        <p:nvCxnSpPr>
          <p:cNvPr id="54" name="직선 화살표 연결선 53"/>
          <p:cNvCxnSpPr>
            <a:stCxn id="36" idx="2"/>
            <a:endCxn id="53" idx="0"/>
          </p:cNvCxnSpPr>
          <p:nvPr/>
        </p:nvCxnSpPr>
        <p:spPr bwMode="auto">
          <a:xfrm>
            <a:off x="1514218" y="4972072"/>
            <a:ext cx="0" cy="398743"/>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fontScale="92500" lnSpcReduction="10000"/>
          </a:bodyPr>
          <a:lstStyle/>
          <a:p>
            <a:r>
              <a:rPr lang="en-GB" altLang="zh-CN" dirty="0" smtClean="0">
                <a:ea typeface="SimSun" panose="02010600030101010101" pitchFamily="2" charset="-122"/>
              </a:rPr>
              <a:t>Existing specifications affected:</a:t>
            </a:r>
          </a:p>
          <a:p>
            <a:pPr lvl="1"/>
            <a:r>
              <a:rPr lang="en-GB" altLang="zh-CN" dirty="0" smtClean="0">
                <a:ea typeface="SimSun" panose="02010600030101010101" pitchFamily="2" charset="-122"/>
              </a:rPr>
              <a:t>WI-277: Social Network Web(</a:t>
            </a:r>
            <a:r>
              <a:rPr lang="en-GB" altLang="zh-CN" dirty="0" err="1" smtClean="0">
                <a:ea typeface="SimSun" panose="02010600030101010101" pitchFamily="2" charset="-122"/>
              </a:rPr>
              <a:t>SNeW</a:t>
            </a:r>
            <a:r>
              <a:rPr lang="en-GB" altLang="zh-CN" dirty="0" smtClean="0">
                <a:ea typeface="SimSun" panose="02010600030101010101" pitchFamily="2" charset="-122"/>
              </a:rPr>
              <a:t>)</a:t>
            </a:r>
          </a:p>
          <a:p>
            <a:pPr lvl="1"/>
            <a:r>
              <a:rPr lang="en-GB" altLang="zh-CN" dirty="0" smtClean="0">
                <a:ea typeface="SimSun" panose="02010600030101010101" pitchFamily="2" charset="-122"/>
              </a:rPr>
              <a:t>WI-246: Lightweight Machine to Machine (LWM2M)</a:t>
            </a:r>
          </a:p>
          <a:p>
            <a:pPr lvl="1"/>
            <a:r>
              <a:rPr lang="en-GB" altLang="zh-CN" dirty="0" smtClean="0">
                <a:ea typeface="SimSun" panose="02010600030101010101" pitchFamily="2" charset="-122"/>
              </a:rPr>
              <a:t>WI-309: Device Web API (</a:t>
            </a:r>
            <a:r>
              <a:rPr lang="en-US" altLang="zh-CN" dirty="0" smtClean="0">
                <a:ea typeface="SimSun" panose="02010600030101010101" pitchFamily="2" charset="-122"/>
              </a:rPr>
              <a:t>DWAPI)</a:t>
            </a:r>
            <a:endParaRPr lang="en-GB" altLang="zh-CN" dirty="0" smtClean="0">
              <a:ea typeface="SimSun" panose="02010600030101010101" pitchFamily="2" charset="-122"/>
            </a:endParaRP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 DM</a:t>
            </a:r>
          </a:p>
          <a:p>
            <a:pPr lvl="1"/>
            <a:r>
              <a:rPr lang="en-US" altLang="ko-KR" dirty="0" smtClean="0">
                <a:ea typeface="SimSun" panose="02010600030101010101" pitchFamily="2" charset="-122"/>
              </a:rPr>
              <a:t>External organization: W3C,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err="1" smtClean="0">
                <a:ea typeface="SimSun" panose="02010600030101010101" pitchFamily="2" charset="-122"/>
              </a:rPr>
              <a:t>SWoT</a:t>
            </a:r>
            <a:r>
              <a:rPr lang="en-GB" altLang="zh-CN" dirty="0" smtClean="0">
                <a:ea typeface="SimSun" panose="02010600030101010101" pitchFamily="2" charset="-122"/>
              </a:rPr>
              <a:t> may deliver some charging/billing, security and privacy related requirements during its scenario work. But standardization of the requirements are out of scope of </a:t>
            </a:r>
            <a:r>
              <a:rPr lang="en-GB" altLang="zh-CN" dirty="0" err="1" smtClean="0">
                <a:ea typeface="SimSun" panose="02010600030101010101" pitchFamily="2" charset="-122"/>
              </a:rPr>
              <a:t>SWoT</a:t>
            </a:r>
            <a:r>
              <a:rPr lang="en-GB" altLang="zh-CN" dirty="0" smtClean="0">
                <a:ea typeface="SimSun" panose="02010600030101010101" pitchFamily="2" charset="-122"/>
              </a:rPr>
              <a:t>. Only limited part of security and privacy which are strictly related to SNS and </a:t>
            </a:r>
            <a:r>
              <a:rPr lang="en-GB" altLang="zh-CN" dirty="0" err="1" smtClean="0">
                <a:ea typeface="SimSun" panose="02010600030101010101" pitchFamily="2" charset="-122"/>
              </a:rPr>
              <a:t>IoT</a:t>
            </a:r>
            <a:r>
              <a:rPr lang="en-GB" altLang="zh-CN" dirty="0" smtClean="0">
                <a:ea typeface="SimSun" panose="02010600030101010101" pitchFamily="2" charset="-122"/>
              </a:rPr>
              <a:t> binding itself, will be considered.</a:t>
            </a:r>
          </a:p>
          <a:p>
            <a:pPr lvl="1"/>
            <a:r>
              <a:rPr lang="en-US" altLang="zh-CN" dirty="0" smtClean="0">
                <a:ea typeface="SimSun" panose="02010600030101010101" pitchFamily="2" charset="-122"/>
              </a:rPr>
              <a:t>IOT will not be covered.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9097</TotalTime>
  <Pages>15</Pages>
  <Words>2906</Words>
  <Application>Microsoft Office PowerPoint</Application>
  <PresentationFormat>사용자 지정</PresentationFormat>
  <Paragraphs>293</Paragraphs>
  <Slides>15</Slides>
  <Notes>14</Notes>
  <HiddenSlides>0</HiddenSlides>
  <MMClips>0</MMClips>
  <ScaleCrop>false</ScaleCrop>
  <HeadingPairs>
    <vt:vector size="8" baseType="variant">
      <vt:variant>
        <vt:lpstr>사용한 글꼴</vt:lpstr>
      </vt:variant>
      <vt:variant>
        <vt:i4>9</vt:i4>
      </vt:variant>
      <vt:variant>
        <vt:lpstr>테마</vt:lpstr>
      </vt:variant>
      <vt:variant>
        <vt:i4>1</vt:i4>
      </vt:variant>
      <vt:variant>
        <vt:lpstr>포함된 OLE 서버</vt:lpstr>
      </vt:variant>
      <vt:variant>
        <vt:i4>1</vt:i4>
      </vt:variant>
      <vt:variant>
        <vt:lpstr>슬라이드 제목</vt:lpstr>
      </vt:variant>
      <vt:variant>
        <vt:i4>15</vt:i4>
      </vt:variant>
    </vt:vector>
  </HeadingPairs>
  <TitlesOfParts>
    <vt:vector size="26" baseType="lpstr">
      <vt:lpstr>宋体</vt:lpstr>
      <vt:lpstr>宋体</vt:lpstr>
      <vt:lpstr>굴림</vt:lpstr>
      <vt:lpstr>Arial</vt:lpstr>
      <vt:lpstr>Arial Narrow</vt:lpstr>
      <vt:lpstr>Calibri</vt:lpstr>
      <vt:lpstr>Cambria</vt:lpstr>
      <vt:lpstr>Tahoma</vt:lpstr>
      <vt:lpstr>Times New Roman</vt:lpstr>
      <vt:lpstr>OMA Template</vt:lpstr>
      <vt:lpstr>Microsoft Excel 97-2003 워크시트</vt:lpstr>
      <vt:lpstr>OMA-CD-MobSocNet-2017-0002-INP_New_WI_SWOT     Social Web of Things (SWOT) - WI Socialization</vt:lpstr>
      <vt:lpstr>Work Item Title and Registration Name </vt:lpstr>
      <vt:lpstr>Background</vt:lpstr>
      <vt:lpstr>Background</vt:lpstr>
      <vt:lpstr>Description and Objectives</vt:lpstr>
      <vt:lpstr>Description and Objectives</vt:lpstr>
      <vt:lpstr>Main Use Case(s) (1/2)</vt:lpstr>
      <vt:lpstr>Main Use Case(s) (2/2)</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Andrew Min-gyu Han</cp:lastModifiedBy>
  <cp:revision>387</cp:revision>
  <cp:lastPrinted>1999-04-27T06:51:51Z</cp:lastPrinted>
  <dcterms:created xsi:type="dcterms:W3CDTF">2002-03-19T14:05:12Z</dcterms:created>
  <dcterms:modified xsi:type="dcterms:W3CDTF">2017-02-10T19:45:43Z</dcterms:modified>
</cp:coreProperties>
</file>