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332" r:id="rId2"/>
    <p:sldId id="335" r:id="rId3"/>
    <p:sldId id="341" r:id="rId4"/>
    <p:sldId id="338" r:id="rId5"/>
    <p:sldId id="339" r:id="rId6"/>
    <p:sldId id="330" r:id="rId7"/>
    <p:sldId id="326" r:id="rId8"/>
    <p:sldId id="334" r:id="rId9"/>
    <p:sldId id="340"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99FF99"/>
    <a:srgbClr val="FFFFCC"/>
    <a:srgbClr val="FF7C80"/>
    <a:srgbClr val="CC0000"/>
    <a:srgbClr val="FFFF00"/>
    <a:srgbClr val="B2B2B2"/>
    <a:srgbClr val="969696"/>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064" autoAdjust="0"/>
    <p:restoredTop sz="94660"/>
  </p:normalViewPr>
  <p:slideViewPr>
    <p:cSldViewPr>
      <p:cViewPr>
        <p:scale>
          <a:sx n="73" d="100"/>
          <a:sy n="73" d="100"/>
        </p:scale>
        <p:origin x="-1272" y="-102"/>
      </p:cViewPr>
      <p:guideLst>
        <p:guide orient="horz" pos="2208"/>
        <p:guide pos="2949"/>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8.xml"/><Relationship Id="rId2" Type="http://schemas.openxmlformats.org/officeDocument/2006/relationships/slide" Target="slides/slide3.xml"/><Relationship Id="rId1" Type="http://schemas.openxmlformats.org/officeDocument/2006/relationships/slide" Target="slides/slide2.xml"/><Relationship Id="rId6" Type="http://schemas.openxmlformats.org/officeDocument/2006/relationships/slide" Target="slides/slide7.xml"/><Relationship Id="rId5" Type="http://schemas.openxmlformats.org/officeDocument/2006/relationships/slide" Target="slides/slide6.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pitchFamily="18" charset="0"/>
              </a:rPr>
              <a:t>© 2009 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112" charset="0"/>
              </a:rPr>
              <a:t>OMA-MWG-2009-0079R01</a:t>
            </a:r>
            <a:endParaRPr lang="en-US" sz="1800" b="1" dirty="0">
              <a:latin typeface="Arial Narrow" pitchFamily="-112" charset="0"/>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2232AB0C-2DBC-40A4-9670-97F8081561ED}"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[OMA-Template-TPslides-20090101-I]</a:t>
            </a:r>
            <a:endParaRPr lang="en-US" sz="1800" b="1" dirty="0">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smtClean="0"/>
              <a:t>1st Level Bullet</a:t>
            </a:r>
          </a:p>
          <a:p>
            <a:pPr lvl="1"/>
            <a:r>
              <a:rPr lang="en-GB" smtClean="0"/>
              <a:t>2nd Level Bullet</a:t>
            </a:r>
          </a:p>
          <a:p>
            <a:pPr lvl="2"/>
            <a:r>
              <a:rPr lang="en-GB" smtClean="0"/>
              <a:t>3rd Level Bullet</a:t>
            </a:r>
          </a:p>
          <a:p>
            <a:pPr lvl="3"/>
            <a:r>
              <a:rPr lang="en-GB" smtClean="0"/>
              <a:t>4th Level Bullet</a:t>
            </a:r>
          </a:p>
          <a:p>
            <a:pPr lvl="4"/>
            <a:r>
              <a:rPr lang="en-GB"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1336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sz="2000" b="1">
                <a:latin typeface="Tahoma" pitchFamily="-112" charset="0"/>
              </a:rPr>
              <a:t>	Submitted To:	MWG</a:t>
            </a:r>
          </a:p>
          <a:p>
            <a:pPr defTabSz="762000">
              <a:lnSpc>
                <a:spcPct val="95000"/>
              </a:lnSpc>
              <a:spcAft>
                <a:spcPct val="35000"/>
              </a:spcAft>
              <a:tabLst>
                <a:tab pos="1827213" algn="r"/>
                <a:tab pos="1939925" algn="l"/>
              </a:tabLst>
            </a:pPr>
            <a:r>
              <a:rPr lang="en-US" sz="2000" b="1">
                <a:latin typeface="Tahoma" pitchFamily="-112" charset="0"/>
              </a:rPr>
              <a:t>	Date:	22 October 2009</a:t>
            </a:r>
          </a:p>
          <a:p>
            <a:pPr defTabSz="762000">
              <a:lnSpc>
                <a:spcPct val="95000"/>
              </a:lnSpc>
              <a:spcAft>
                <a:spcPct val="35000"/>
              </a:spcAft>
              <a:tabLst>
                <a:tab pos="1827213" algn="r"/>
                <a:tab pos="1939925" algn="l"/>
              </a:tabLst>
            </a:pPr>
            <a:r>
              <a:rPr lang="en-US" sz="2000" b="1">
                <a:latin typeface="Tahoma" pitchFamily="-112" charset="0"/>
              </a:rPr>
              <a:t>	Availability:	      Public            OMA Confidential</a:t>
            </a:r>
          </a:p>
          <a:p>
            <a:pPr defTabSz="762000">
              <a:lnSpc>
                <a:spcPct val="95000"/>
              </a:lnSpc>
              <a:spcAft>
                <a:spcPct val="35000"/>
              </a:spcAft>
              <a:tabLst>
                <a:tab pos="1827213" algn="r"/>
                <a:tab pos="1939925" algn="l"/>
              </a:tabLst>
            </a:pPr>
            <a:r>
              <a:rPr lang="en-US" sz="2000" b="1">
                <a:latin typeface="Tahoma" pitchFamily="-112" charset="0"/>
              </a:rPr>
              <a:t>	Contact:	David K. Smith   david.k.smith@att.com</a:t>
            </a:r>
          </a:p>
          <a:p>
            <a:pPr defTabSz="762000">
              <a:lnSpc>
                <a:spcPct val="95000"/>
              </a:lnSpc>
              <a:spcAft>
                <a:spcPct val="35000"/>
              </a:spcAft>
              <a:tabLst>
                <a:tab pos="1827213" algn="r"/>
                <a:tab pos="1939925" algn="l"/>
              </a:tabLst>
            </a:pPr>
            <a:r>
              <a:rPr lang="en-US" sz="2000" b="1">
                <a:latin typeface="Tahoma" pitchFamily="-112" charset="0"/>
              </a:rPr>
              <a:t>	Source:	MWG-SpamRep</a:t>
            </a:r>
          </a:p>
        </p:txBody>
      </p:sp>
      <p:sp>
        <p:nvSpPr>
          <p:cNvPr id="2052" name="Rectangle 4"/>
          <p:cNvSpPr>
            <a:spLocks noGrp="1" noChangeArrowheads="1"/>
          </p:cNvSpPr>
          <p:nvPr>
            <p:ph type="ctrTitle"/>
          </p:nvPr>
        </p:nvSpPr>
        <p:spPr>
          <a:xfrm>
            <a:off x="685800" y="228600"/>
            <a:ext cx="7994650" cy="1752600"/>
          </a:xfrm>
          <a:noFill/>
        </p:spPr>
        <p:txBody>
          <a:bodyPr anchor="t"/>
          <a:lstStyle/>
          <a:p>
            <a:r>
              <a:rPr lang="en-US" sz="2000" dirty="0" smtClean="0"/>
              <a:t>OMA-MWG-2009-0079R01-INP_SpamRep_Report_LA </a:t>
            </a:r>
            <a:r>
              <a:rPr lang="en-US" sz="2000" dirty="0" smtClean="0"/>
              <a:t/>
            </a:r>
            <a:br>
              <a:rPr lang="en-US" sz="2000" dirty="0" smtClean="0"/>
            </a:br>
            <a:r>
              <a:rPr lang="en-US" sz="900" dirty="0" smtClean="0"/>
              <a:t/>
            </a:r>
            <a:br>
              <a:rPr lang="en-US" sz="900" dirty="0" smtClean="0"/>
            </a:br>
            <a:r>
              <a:rPr lang="en-US" sz="1400" dirty="0" smtClean="0"/>
              <a:t> </a:t>
            </a:r>
            <a:r>
              <a:rPr lang="en-US" altLang="ko-KR" sz="2400" dirty="0" smtClean="0">
                <a:ea typeface="굴림" pitchFamily="50" charset="-127"/>
              </a:rPr>
              <a:t>MWG Closing Presentation</a:t>
            </a:r>
            <a:br>
              <a:rPr lang="en-US" altLang="ko-KR" sz="2400" dirty="0" smtClean="0">
                <a:ea typeface="굴림" pitchFamily="50" charset="-127"/>
              </a:rPr>
            </a:br>
            <a:r>
              <a:rPr lang="en-US" altLang="ko-KR" dirty="0" err="1" smtClean="0">
                <a:ea typeface="굴림" pitchFamily="50" charset="-127"/>
              </a:rPr>
              <a:t>SpamRep</a:t>
            </a:r>
            <a:r>
              <a:rPr lang="en-US" altLang="ko-KR" dirty="0" smtClean="0">
                <a:ea typeface="굴림" pitchFamily="50" charset="-127"/>
              </a:rPr>
              <a:t/>
            </a:r>
            <a:br>
              <a:rPr lang="en-US" altLang="ko-KR" dirty="0" smtClean="0">
                <a:ea typeface="굴림" pitchFamily="50" charset="-127"/>
              </a:rPr>
            </a:br>
            <a:r>
              <a:rPr lang="en-US" altLang="ko-KR" sz="600" dirty="0" smtClean="0">
                <a:ea typeface="굴림" pitchFamily="50" charset="-127"/>
              </a:rPr>
              <a:t/>
            </a:r>
            <a:br>
              <a:rPr lang="en-US" altLang="ko-KR" sz="600" dirty="0" smtClean="0">
                <a:ea typeface="굴림" pitchFamily="50" charset="-127"/>
              </a:rPr>
            </a:br>
            <a:r>
              <a:rPr lang="en-US" altLang="ko-KR" sz="2000" dirty="0" smtClean="0">
                <a:ea typeface="굴림" pitchFamily="50" charset="-127"/>
              </a:rPr>
              <a:t>Los Angeles, USA</a:t>
            </a:r>
            <a:endParaRPr lang="en-US" sz="2000" dirty="0" smtClean="0">
              <a:ea typeface="굴림" pitchFamily="50" charset="-127"/>
            </a:endParaRPr>
          </a:p>
        </p:txBody>
      </p:sp>
      <p:sp>
        <p:nvSpPr>
          <p:cNvPr id="2053" name="Text Box 5"/>
          <p:cNvSpPr txBox="1">
            <a:spLocks noChangeArrowheads="1"/>
          </p:cNvSpPr>
          <p:nvPr/>
        </p:nvSpPr>
        <p:spPr bwMode="auto">
          <a:xfrm>
            <a:off x="2743200" y="29273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112" charset="0"/>
            </a:endParaRPr>
          </a:p>
        </p:txBody>
      </p:sp>
      <p:sp>
        <p:nvSpPr>
          <p:cNvPr id="2054" name="Text Box 6"/>
          <p:cNvSpPr txBox="1">
            <a:spLocks noChangeArrowheads="1"/>
          </p:cNvSpPr>
          <p:nvPr/>
        </p:nvSpPr>
        <p:spPr bwMode="auto">
          <a:xfrm>
            <a:off x="4398963" y="29273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sz="1800" b="1">
                <a:solidFill>
                  <a:srgbClr val="800000"/>
                </a:solidFill>
                <a:latin typeface="Tahoma" pitchFamily="-112" charset="0"/>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12" charset="0"/>
              </a:rPr>
              <a:t>USE OF THIS DOCUMENT BY NON-OMA MEMBERS IS SUBJECT TO ALL OF THE TERMS AND CONDITIONS OF THE USE AGREEMENT (located at </a:t>
            </a:r>
            <a:r>
              <a:rPr lang="en-US" sz="900">
                <a:cs typeface="Times New Roman" pitchFamily="-112" charset="0"/>
                <a:hlinkClick r:id="rId4"/>
              </a:rPr>
              <a:t>http://www.openmobilealliance.org/UseAgreement.html</a:t>
            </a:r>
            <a:r>
              <a:rPr lang="en-US" sz="900">
                <a:cs typeface="Times New Roman" pitchFamily="-112" charset="0"/>
              </a:rPr>
              <a:t>) AND IF YOU HAVE NOT AGREED TO THE TERMS OF THE USE AGREEMENT, YOU DO NOT HAVE THE RIGHT TO USE, COPY OR DISTRIBUTE THIS DOCUMENT.</a:t>
            </a:r>
          </a:p>
          <a:p>
            <a:pPr defTabSz="762000">
              <a:spcBef>
                <a:spcPct val="35000"/>
              </a:spcBef>
            </a:pPr>
            <a:r>
              <a:rPr lang="en-US" sz="900">
                <a:cs typeface="Times New Roman" pitchFamily="-112" charset="0"/>
              </a:rPr>
              <a:t>THIS DOCUMENT IS PROVIDED ON AN "AS IS" "AS AVAILABLE" AND "WITH ALL FAULTS" BASIS.</a:t>
            </a:r>
            <a:endParaRPr lang="en-US" sz="900"/>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12" charset="0"/>
              </a:rPr>
              <a:t>Intellectual Property Rights</a:t>
            </a:r>
          </a:p>
          <a:p>
            <a:pPr defTabSz="762000">
              <a:spcBef>
                <a:spcPct val="35000"/>
              </a:spcBef>
            </a:pPr>
            <a:r>
              <a:rPr lang="en-US" sz="900">
                <a:cs typeface="Times New Roman" pitchFamily="-112"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z="2800" dirty="0" smtClean="0"/>
              <a:t>WI/Release update:</a:t>
            </a:r>
            <a:br>
              <a:rPr lang="en-US" sz="2800" dirty="0" smtClean="0"/>
            </a:br>
            <a:r>
              <a:rPr lang="en-US" sz="2800" dirty="0" smtClean="0"/>
              <a:t>Mobile Spam Reporting 1.0</a:t>
            </a:r>
            <a:r>
              <a:rPr lang="en-GB" altLang="ja-JP" sz="2800" dirty="0" smtClean="0">
                <a:ea typeface="MS PGothic" pitchFamily="34" charset="-128"/>
              </a:rPr>
              <a:t> </a:t>
            </a:r>
            <a:r>
              <a:rPr lang="en-GB" altLang="ja-JP" sz="1400" dirty="0" err="1" smtClean="0">
                <a:ea typeface="MS PGothic" pitchFamily="34" charset="-128"/>
              </a:rPr>
              <a:t>i</a:t>
            </a:r>
            <a:r>
              <a:rPr lang="en-GB" altLang="ja-JP" sz="1400" dirty="0" smtClean="0">
                <a:ea typeface="MS PGothic" pitchFamily="34" charset="-128"/>
              </a:rPr>
              <a:t>/iii</a:t>
            </a:r>
            <a:endParaRPr lang="en-US" sz="1400" dirty="0" smtClean="0">
              <a:ea typeface="MS PGothic" pitchFamily="34" charset="-128"/>
            </a:endParaRPr>
          </a:p>
        </p:txBody>
      </p:sp>
      <p:sp>
        <p:nvSpPr>
          <p:cNvPr id="3075" name="Rectangle 3"/>
          <p:cNvSpPr>
            <a:spLocks noGrp="1" noChangeArrowheads="1"/>
          </p:cNvSpPr>
          <p:nvPr>
            <p:ph type="body" sz="half" idx="1"/>
          </p:nvPr>
        </p:nvSpPr>
        <p:spPr>
          <a:xfrm>
            <a:off x="292100" y="1023938"/>
            <a:ext cx="8885238" cy="5383212"/>
          </a:xfrm>
        </p:spPr>
        <p:txBody>
          <a:bodyPr/>
          <a:lstStyle/>
          <a:p>
            <a:pPr marL="117475" indent="-117475"/>
            <a:r>
              <a:rPr lang="en-GB" altLang="ja-JP" sz="2400" dirty="0" smtClean="0">
                <a:ea typeface="MS PGothic" pitchFamily="34" charset="-128"/>
              </a:rPr>
              <a:t>WISPR last updated: 21 October 2009</a:t>
            </a:r>
          </a:p>
          <a:p>
            <a:pPr marL="444500" lvl="1"/>
            <a:r>
              <a:rPr lang="en-GB" altLang="ja-JP" sz="2000" dirty="0" smtClean="0">
                <a:ea typeface="MS PGothic" pitchFamily="34" charset="-128"/>
              </a:rPr>
              <a:t>Start of AD formal review slipped one month, to 01 Nov 2009</a:t>
            </a:r>
          </a:p>
          <a:p>
            <a:pPr marL="669925" lvl="2"/>
            <a:r>
              <a:rPr lang="en-GB" altLang="ja-JP" sz="1800" dirty="0" smtClean="0">
                <a:ea typeface="MS PGothic" pitchFamily="34" charset="-128"/>
              </a:rPr>
              <a:t>Slip due to lack of timely input from supporting companies and lengthy scope debate</a:t>
            </a:r>
          </a:p>
          <a:p>
            <a:pPr marL="669925" lvl="2"/>
            <a:r>
              <a:rPr lang="en-GB" altLang="ja-JP" sz="1800" dirty="0" smtClean="0">
                <a:ea typeface="MS PGothic" pitchFamily="34" charset="-128"/>
              </a:rPr>
              <a:t>Still hope to keep Candidate date</a:t>
            </a:r>
          </a:p>
          <a:p>
            <a:pPr marL="117475" indent="-117475"/>
            <a:r>
              <a:rPr lang="en-GB" altLang="ja-JP" sz="2400" dirty="0" smtClean="0">
                <a:ea typeface="MS PGothic" pitchFamily="34" charset="-128"/>
              </a:rPr>
              <a:t>Overall progress status compared to previous report</a:t>
            </a:r>
          </a:p>
          <a:p>
            <a:pPr marL="346075" lvl="1" indent="-117475"/>
            <a:r>
              <a:rPr lang="en-GB" altLang="ja-JP" sz="2000" dirty="0" smtClean="0">
                <a:ea typeface="MS PGothic" pitchFamily="34" charset="-128"/>
              </a:rPr>
              <a:t>Components and interfaces</a:t>
            </a:r>
          </a:p>
          <a:p>
            <a:pPr marL="573087" lvl="2" indent="-117475"/>
            <a:r>
              <a:rPr lang="en-GB" altLang="ja-JP" sz="1800" dirty="0" smtClean="0">
                <a:ea typeface="MS PGothic" pitchFamily="34" charset="-128"/>
              </a:rPr>
              <a:t>Messaging clients (e.g. </a:t>
            </a:r>
            <a:r>
              <a:rPr lang="en-US" altLang="zh-CN" sz="1800" dirty="0" smtClean="0">
                <a:solidFill>
                  <a:schemeClr val="tx1"/>
                </a:solidFill>
                <a:ea typeface="굴림" pitchFamily="50" charset="-127"/>
              </a:rPr>
              <a:t>IM,MMS,CPM,MEM) </a:t>
            </a:r>
            <a:r>
              <a:rPr lang="en-GB" altLang="ja-JP" sz="1800" dirty="0" smtClean="0">
                <a:ea typeface="MS PGothic" pitchFamily="34" charset="-128"/>
              </a:rPr>
              <a:t> don’t provide reference point openings for third party apps in the </a:t>
            </a:r>
            <a:r>
              <a:rPr lang="en-GB" altLang="ja-JP" sz="1800" dirty="0" smtClean="0">
                <a:ea typeface="MS PGothic" pitchFamily="34" charset="-128"/>
              </a:rPr>
              <a:t>terminal, so group </a:t>
            </a:r>
            <a:r>
              <a:rPr lang="en-GB" altLang="ja-JP" sz="1800" dirty="0" smtClean="0">
                <a:ea typeface="MS PGothic" pitchFamily="34" charset="-128"/>
              </a:rPr>
              <a:t> </a:t>
            </a:r>
            <a:r>
              <a:rPr lang="en-GB" altLang="ja-JP" sz="1800" dirty="0" err="1" smtClean="0">
                <a:ea typeface="MS PGothic" pitchFamily="34" charset="-128"/>
              </a:rPr>
              <a:t>d</a:t>
            </a:r>
            <a:r>
              <a:rPr lang="en-US" altLang="zh-CN" sz="1800" dirty="0" err="1" smtClean="0">
                <a:solidFill>
                  <a:schemeClr val="tx1"/>
                </a:solidFill>
                <a:ea typeface="굴림" pitchFamily="50" charset="-127"/>
              </a:rPr>
              <a:t>ebated</a:t>
            </a:r>
            <a:r>
              <a:rPr lang="en-US" altLang="zh-CN" sz="1800" dirty="0" smtClean="0">
                <a:solidFill>
                  <a:schemeClr val="tx1"/>
                </a:solidFill>
                <a:ea typeface="굴림" pitchFamily="50" charset="-127"/>
              </a:rPr>
              <a:t> </a:t>
            </a:r>
            <a:r>
              <a:rPr lang="en-US" altLang="zh-CN" sz="1800" dirty="0" smtClean="0">
                <a:solidFill>
                  <a:schemeClr val="tx1"/>
                </a:solidFill>
                <a:ea typeface="굴림" pitchFamily="50" charset="-127"/>
              </a:rPr>
              <a:t>whether </a:t>
            </a:r>
            <a:r>
              <a:rPr lang="en-US" altLang="zh-CN" sz="1800" dirty="0" err="1" smtClean="0">
                <a:solidFill>
                  <a:schemeClr val="tx1"/>
                </a:solidFill>
                <a:ea typeface="굴림" pitchFamily="50" charset="-127"/>
              </a:rPr>
              <a:t>SpamRep</a:t>
            </a:r>
            <a:r>
              <a:rPr lang="en-US" altLang="zh-CN" sz="1800" dirty="0" smtClean="0">
                <a:solidFill>
                  <a:schemeClr val="tx1"/>
                </a:solidFill>
                <a:ea typeface="굴림" pitchFamily="50" charset="-127"/>
              </a:rPr>
              <a:t> Enabler should define and expose an interface to messaging clients or leave </a:t>
            </a:r>
            <a:r>
              <a:rPr lang="en-US" altLang="zh-CN" sz="1800" dirty="0" err="1" smtClean="0">
                <a:solidFill>
                  <a:schemeClr val="tx1"/>
                </a:solidFill>
                <a:ea typeface="굴림" pitchFamily="50" charset="-127"/>
              </a:rPr>
              <a:t>SpamRep</a:t>
            </a:r>
            <a:r>
              <a:rPr lang="en-US" altLang="zh-CN" sz="1800" dirty="0" smtClean="0">
                <a:solidFill>
                  <a:schemeClr val="tx1"/>
                </a:solidFill>
                <a:ea typeface="굴림" pitchFamily="50" charset="-127"/>
              </a:rPr>
              <a:t> Client &lt;-&gt; Messaging Client interfaces to </a:t>
            </a:r>
            <a:r>
              <a:rPr lang="en-US" altLang="zh-CN" sz="1800" dirty="0" smtClean="0">
                <a:solidFill>
                  <a:schemeClr val="tx1"/>
                </a:solidFill>
                <a:ea typeface="굴림" pitchFamily="50" charset="-127"/>
              </a:rPr>
              <a:t>implementation</a:t>
            </a:r>
          </a:p>
          <a:p>
            <a:pPr marL="795337" lvl="3" indent="-117475"/>
            <a:r>
              <a:rPr lang="en-US" altLang="zh-CN" sz="1600" dirty="0" smtClean="0">
                <a:solidFill>
                  <a:schemeClr val="tx1"/>
                </a:solidFill>
                <a:ea typeface="굴림" pitchFamily="50" charset="-127"/>
              </a:rPr>
              <a:t>Resolved to leave this interface to implementation</a:t>
            </a:r>
            <a:endParaRPr lang="en-US" altLang="zh-CN" sz="1600" dirty="0" smtClean="0">
              <a:solidFill>
                <a:schemeClr val="tx1"/>
              </a:solidFill>
              <a:ea typeface="굴림" pitchFamily="50" charset="-127"/>
            </a:endParaRPr>
          </a:p>
          <a:p>
            <a:pPr marL="573087" lvl="2" indent="-117475"/>
            <a:r>
              <a:rPr lang="en-US" altLang="zh-CN" sz="1800" dirty="0" smtClean="0">
                <a:solidFill>
                  <a:schemeClr val="tx1"/>
                </a:solidFill>
                <a:ea typeface="굴림" pitchFamily="50" charset="-127"/>
              </a:rPr>
              <a:t>Resolved in-scope and out-of-scope interfaces</a:t>
            </a:r>
          </a:p>
          <a:p>
            <a:pPr marL="795337" lvl="3" indent="-117475"/>
            <a:r>
              <a:rPr lang="en-US" altLang="zh-CN" sz="1600" dirty="0" smtClean="0">
                <a:solidFill>
                  <a:schemeClr val="tx1"/>
                </a:solidFill>
                <a:ea typeface="굴림" pitchFamily="50" charset="-127"/>
              </a:rPr>
              <a:t>Client-Server in-scope</a:t>
            </a:r>
          </a:p>
          <a:p>
            <a:pPr marL="795337" lvl="3" indent="-117475"/>
            <a:r>
              <a:rPr lang="en-US" altLang="zh-CN" sz="1600" dirty="0" smtClean="0">
                <a:solidFill>
                  <a:schemeClr val="tx1"/>
                </a:solidFill>
                <a:ea typeface="굴림" pitchFamily="50" charset="-127"/>
              </a:rPr>
              <a:t>Client-Messaging Systems, Server-Messaging Systems, Server-Anti-Spam Infrastructure out of scope</a:t>
            </a:r>
          </a:p>
          <a:p>
            <a:pPr marL="346075" lvl="1" indent="-117475"/>
            <a:endParaRPr lang="en-US" altLang="zh-CN" sz="2000" dirty="0" smtClean="0">
              <a:solidFill>
                <a:schemeClr val="tx1"/>
              </a:solidFill>
              <a:ea typeface="굴림" pitchFamily="50" charset="-127"/>
            </a:endParaRPr>
          </a:p>
          <a:p>
            <a:pPr marL="573087" lvl="2" indent="-117475"/>
            <a:endParaRPr lang="en-GB" altLang="ja-JP" sz="1600" dirty="0" smtClean="0">
              <a:ea typeface="MS PGothic" pitchFamily="34" charset="-128"/>
            </a:endParaRPr>
          </a:p>
          <a:p>
            <a:pPr marL="573087" lvl="2" indent="-117475"/>
            <a:endParaRPr lang="en-GB" altLang="ja-JP" sz="1800" dirty="0" smtClean="0">
              <a:ea typeface="MS PGothic" pitchFamily="34" charset="-128"/>
            </a:endParaRPr>
          </a:p>
        </p:txBody>
      </p:sp>
      <p:sp>
        <p:nvSpPr>
          <p:cNvPr id="3076" name="Text Box 4"/>
          <p:cNvSpPr txBox="1">
            <a:spLocks noChangeArrowheads="1"/>
          </p:cNvSpPr>
          <p:nvPr/>
        </p:nvSpPr>
        <p:spPr bwMode="auto">
          <a:xfrm>
            <a:off x="-366713" y="6350"/>
            <a:ext cx="366713" cy="288925"/>
          </a:xfrm>
          <a:prstGeom prst="rect">
            <a:avLst/>
          </a:prstGeom>
          <a:solidFill>
            <a:srgbClr val="FFFF00"/>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
        <p:nvSpPr>
          <p:cNvPr id="3077" name="Text Box 5"/>
          <p:cNvSpPr txBox="1">
            <a:spLocks noChangeArrowheads="1"/>
          </p:cNvSpPr>
          <p:nvPr/>
        </p:nvSpPr>
        <p:spPr bwMode="auto">
          <a:xfrm>
            <a:off x="0" y="2597150"/>
            <a:ext cx="381001"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sz="1400" dirty="0">
                <a:cs typeface="Arial" charset="0"/>
              </a:rPr>
              <a:t>▲</a:t>
            </a:r>
          </a:p>
        </p:txBody>
      </p:sp>
      <p:sp>
        <p:nvSpPr>
          <p:cNvPr id="3078" name="Text Box 6"/>
          <p:cNvSpPr txBox="1">
            <a:spLocks noChangeArrowheads="1"/>
          </p:cNvSpPr>
          <p:nvPr/>
        </p:nvSpPr>
        <p:spPr bwMode="auto">
          <a:xfrm>
            <a:off x="-366713" y="630238"/>
            <a:ext cx="366713" cy="290512"/>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z="2800" dirty="0" smtClean="0"/>
              <a:t>WI/Release update:</a:t>
            </a:r>
            <a:br>
              <a:rPr lang="en-US" sz="2800" dirty="0" smtClean="0"/>
            </a:br>
            <a:r>
              <a:rPr lang="en-US" sz="2800" dirty="0" smtClean="0"/>
              <a:t>Mobile Spam Reporting 1.0</a:t>
            </a:r>
            <a:r>
              <a:rPr lang="en-GB" altLang="ja-JP" sz="2800" dirty="0" smtClean="0">
                <a:ea typeface="MS PGothic" pitchFamily="34" charset="-128"/>
              </a:rPr>
              <a:t> </a:t>
            </a:r>
            <a:r>
              <a:rPr lang="en-GB" altLang="ja-JP" sz="1400" dirty="0" smtClean="0">
                <a:ea typeface="MS PGothic" pitchFamily="34" charset="-128"/>
              </a:rPr>
              <a:t>ii/iii</a:t>
            </a:r>
            <a:endParaRPr lang="en-US" sz="1400" dirty="0" smtClean="0">
              <a:ea typeface="MS PGothic" pitchFamily="34" charset="-128"/>
            </a:endParaRPr>
          </a:p>
        </p:txBody>
      </p:sp>
      <p:sp>
        <p:nvSpPr>
          <p:cNvPr id="4099" name="Rectangle 3"/>
          <p:cNvSpPr>
            <a:spLocks noGrp="1" noChangeArrowheads="1"/>
          </p:cNvSpPr>
          <p:nvPr>
            <p:ph type="body" sz="half" idx="1"/>
          </p:nvPr>
        </p:nvSpPr>
        <p:spPr>
          <a:xfrm>
            <a:off x="292100" y="1023938"/>
            <a:ext cx="8885238" cy="5383212"/>
          </a:xfrm>
        </p:spPr>
        <p:txBody>
          <a:bodyPr/>
          <a:lstStyle/>
          <a:p>
            <a:pPr marL="117475" indent="-117475">
              <a:defRPr/>
            </a:pPr>
            <a:r>
              <a:rPr lang="en-GB" altLang="ja-JP" sz="2400" dirty="0" smtClean="0">
                <a:ea typeface="MS PGothic" pitchFamily="34" charset="-128"/>
              </a:rPr>
              <a:t>Overall progress status compared to previous report (cont’d)</a:t>
            </a:r>
          </a:p>
          <a:p>
            <a:pPr marL="444500" lvl="1">
              <a:lnSpc>
                <a:spcPct val="80000"/>
              </a:lnSpc>
              <a:defRPr/>
            </a:pPr>
            <a:r>
              <a:rPr lang="en-GB" altLang="ja-JP" sz="2000" dirty="0" smtClean="0">
                <a:ea typeface="MS PGothic" pitchFamily="34" charset="-128"/>
              </a:rPr>
              <a:t>Transactions and Call Flows</a:t>
            </a:r>
          </a:p>
          <a:p>
            <a:pPr marL="671512" lvl="2">
              <a:lnSpc>
                <a:spcPct val="80000"/>
              </a:lnSpc>
              <a:defRPr/>
            </a:pPr>
            <a:r>
              <a:rPr lang="en-GB" altLang="ja-JP" sz="1800" dirty="0" smtClean="0">
                <a:ea typeface="MS PGothic" pitchFamily="34" charset="-128"/>
              </a:rPr>
              <a:t>Developed flows for all </a:t>
            </a:r>
            <a:r>
              <a:rPr lang="en-GB" altLang="ja-JP" sz="1800" dirty="0" err="1" smtClean="0">
                <a:ea typeface="MS PGothic" pitchFamily="34" charset="-128"/>
              </a:rPr>
              <a:t>SpamRep</a:t>
            </a:r>
            <a:r>
              <a:rPr lang="en-GB" altLang="ja-JP" sz="1800" dirty="0" smtClean="0">
                <a:ea typeface="MS PGothic" pitchFamily="34" charset="-128"/>
              </a:rPr>
              <a:t> transactions</a:t>
            </a:r>
          </a:p>
          <a:p>
            <a:pPr marL="893762" lvl="3">
              <a:lnSpc>
                <a:spcPct val="80000"/>
              </a:lnSpc>
              <a:defRPr/>
            </a:pPr>
            <a:r>
              <a:rPr lang="en-GB" altLang="ja-JP" sz="1600" dirty="0" smtClean="0">
                <a:ea typeface="MS PGothic" pitchFamily="34" charset="-128"/>
              </a:rPr>
              <a:t>Request/response for basic report and action request</a:t>
            </a:r>
          </a:p>
          <a:p>
            <a:pPr marL="893762" lvl="3">
              <a:lnSpc>
                <a:spcPct val="80000"/>
              </a:lnSpc>
              <a:defRPr/>
            </a:pPr>
            <a:r>
              <a:rPr lang="en-GB" altLang="ja-JP" sz="1600" dirty="0" smtClean="0">
                <a:ea typeface="MS PGothic" pitchFamily="34" charset="-128"/>
              </a:rPr>
              <a:t>By-fingerprint with subsequent message body request by Server</a:t>
            </a:r>
          </a:p>
          <a:p>
            <a:pPr marL="893762" lvl="3">
              <a:lnSpc>
                <a:spcPct val="80000"/>
              </a:lnSpc>
              <a:defRPr/>
            </a:pPr>
            <a:r>
              <a:rPr lang="en-GB" altLang="ja-JP" sz="1600" dirty="0" smtClean="0">
                <a:ea typeface="MS PGothic" pitchFamily="34" charset="-128"/>
              </a:rPr>
              <a:t>Status Inquiry</a:t>
            </a:r>
          </a:p>
          <a:p>
            <a:pPr marL="893762" lvl="3">
              <a:lnSpc>
                <a:spcPct val="80000"/>
              </a:lnSpc>
              <a:defRPr/>
            </a:pPr>
            <a:r>
              <a:rPr lang="en-GB" altLang="ja-JP" sz="1600" dirty="0" smtClean="0">
                <a:ea typeface="MS PGothic" pitchFamily="34" charset="-128"/>
              </a:rPr>
              <a:t>Quarantined message release request</a:t>
            </a:r>
          </a:p>
          <a:p>
            <a:pPr marL="671512" lvl="2">
              <a:lnSpc>
                <a:spcPct val="80000"/>
              </a:lnSpc>
              <a:defRPr/>
            </a:pPr>
            <a:r>
              <a:rPr lang="en-GB" altLang="ja-JP" sz="1800" dirty="0" smtClean="0">
                <a:ea typeface="MS PGothic" pitchFamily="34" charset="-128"/>
              </a:rPr>
              <a:t>Resolved issue over synchronous vs. asynchronous Server notifications</a:t>
            </a:r>
          </a:p>
          <a:p>
            <a:pPr marL="893762" lvl="3">
              <a:lnSpc>
                <a:spcPct val="80000"/>
              </a:lnSpc>
              <a:defRPr/>
            </a:pPr>
            <a:r>
              <a:rPr lang="en-GB" altLang="ja-JP" sz="1600" dirty="0" smtClean="0">
                <a:ea typeface="MS PGothic" pitchFamily="34" charset="-128"/>
              </a:rPr>
              <a:t>Status notifications in response to a Client request</a:t>
            </a:r>
            <a:endParaRPr lang="en-GB" altLang="ja-JP" sz="1800" dirty="0" smtClean="0">
              <a:ea typeface="MS PGothic" pitchFamily="34" charset="-128"/>
            </a:endParaRPr>
          </a:p>
          <a:p>
            <a:pPr marL="671512" lvl="2">
              <a:lnSpc>
                <a:spcPct val="80000"/>
              </a:lnSpc>
              <a:defRPr/>
            </a:pPr>
            <a:endParaRPr lang="en-GB" altLang="ja-JP" sz="1800" dirty="0" smtClean="0">
              <a:ea typeface="MS PGothic" pitchFamily="34" charset="-128"/>
            </a:endParaRPr>
          </a:p>
          <a:p>
            <a:pPr marL="117475" indent="-117475">
              <a:defRPr/>
            </a:pPr>
            <a:r>
              <a:rPr lang="en-GB" altLang="ja-JP" sz="2400" dirty="0" smtClean="0">
                <a:ea typeface="MS PGothic" pitchFamily="34" charset="-128"/>
              </a:rPr>
              <a:t>Problem report  / workaround / corrective actions</a:t>
            </a:r>
            <a:endParaRPr lang="en-US" altLang="ja-JP" sz="2400" dirty="0" smtClean="0">
              <a:ea typeface="MS PGothic" pitchFamily="34" charset="-128"/>
            </a:endParaRPr>
          </a:p>
          <a:p>
            <a:pPr marL="444500" lvl="1"/>
            <a:r>
              <a:rPr lang="en-GB" altLang="ja-JP" sz="2000" dirty="0" smtClean="0">
                <a:ea typeface="MS PGothic" pitchFamily="34" charset="-128"/>
              </a:rPr>
              <a:t>AD slip due to low level of support &amp; contributions in late summer</a:t>
            </a:r>
          </a:p>
          <a:p>
            <a:pPr marL="444500" lvl="1"/>
            <a:r>
              <a:rPr lang="en-GB" altLang="ja-JP" sz="2000" dirty="0" smtClean="0">
                <a:ea typeface="MS PGothic" pitchFamily="34" charset="-128"/>
              </a:rPr>
              <a:t>Corrective actions: </a:t>
            </a:r>
          </a:p>
          <a:p>
            <a:pPr marL="669925" lvl="2"/>
            <a:r>
              <a:rPr lang="en-GB" altLang="ja-JP" sz="1800" dirty="0" smtClean="0">
                <a:ea typeface="MS PGothic" pitchFamily="34" charset="-128"/>
              </a:rPr>
              <a:t>Set hard deadline for AD contributions &amp; deferred all non-agreed functionality to next release</a:t>
            </a:r>
          </a:p>
          <a:p>
            <a:pPr marL="669925" lvl="2"/>
            <a:r>
              <a:rPr lang="en-GB" altLang="ja-JP" sz="1800" dirty="0" smtClean="0">
                <a:ea typeface="MS PGothic" pitchFamily="34" charset="-128"/>
              </a:rPr>
              <a:t>Held informal F2F review of the AD with ARC to accelerate formal review process</a:t>
            </a:r>
          </a:p>
        </p:txBody>
      </p:sp>
      <p:sp>
        <p:nvSpPr>
          <p:cNvPr id="4100" name="Text Box 4"/>
          <p:cNvSpPr txBox="1">
            <a:spLocks noChangeArrowheads="1"/>
          </p:cNvSpPr>
          <p:nvPr/>
        </p:nvSpPr>
        <p:spPr bwMode="auto">
          <a:xfrm>
            <a:off x="338137" y="4425950"/>
            <a:ext cx="366713" cy="288925"/>
          </a:xfrm>
          <a:prstGeom prst="rect">
            <a:avLst/>
          </a:prstGeom>
          <a:solidFill>
            <a:srgbClr val="FFFF00"/>
          </a:solidFill>
          <a:ln w="6350">
            <a:solidFill>
              <a:srgbClr val="B2B2B2"/>
            </a:solidFill>
            <a:miter lim="800000"/>
            <a:headEnd/>
            <a:tailEnd/>
          </a:ln>
        </p:spPr>
        <p:txBody>
          <a:bodyPr wrap="none" lIns="91434" tIns="45718" rIns="91434" bIns="45718">
            <a:spAutoFit/>
          </a:bodyPr>
          <a:lstStyle/>
          <a:p>
            <a:pPr defTabSz="912813"/>
            <a:r>
              <a:rPr lang="en-US" sz="1400" dirty="0">
                <a:cs typeface="Arial" charset="0"/>
              </a:rPr>
              <a:t>►</a:t>
            </a:r>
          </a:p>
        </p:txBody>
      </p:sp>
      <p:sp>
        <p:nvSpPr>
          <p:cNvPr id="4101" name="Text Box 5"/>
          <p:cNvSpPr txBox="1">
            <a:spLocks noChangeArrowheads="1"/>
          </p:cNvSpPr>
          <p:nvPr/>
        </p:nvSpPr>
        <p:spPr bwMode="auto">
          <a:xfrm>
            <a:off x="-347663" y="311150"/>
            <a:ext cx="381001"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sz="1400">
                <a:cs typeface="Arial" charset="0"/>
              </a:rPr>
              <a:t>▲</a:t>
            </a:r>
          </a:p>
        </p:txBody>
      </p:sp>
      <p:sp>
        <p:nvSpPr>
          <p:cNvPr id="4102" name="Text Box 6"/>
          <p:cNvSpPr txBox="1">
            <a:spLocks noChangeArrowheads="1"/>
          </p:cNvSpPr>
          <p:nvPr/>
        </p:nvSpPr>
        <p:spPr bwMode="auto">
          <a:xfrm>
            <a:off x="-366713" y="630238"/>
            <a:ext cx="366713" cy="290512"/>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z="2800" dirty="0" smtClean="0"/>
              <a:t>WI/Release update:</a:t>
            </a:r>
            <a:br>
              <a:rPr lang="en-US" sz="2800" dirty="0" smtClean="0"/>
            </a:br>
            <a:r>
              <a:rPr lang="en-US" sz="2800" dirty="0" smtClean="0"/>
              <a:t> </a:t>
            </a:r>
            <a:r>
              <a:rPr lang="en-US" altLang="ko-KR" sz="2800" dirty="0" smtClean="0">
                <a:ea typeface="굴림" pitchFamily="50" charset="-127"/>
              </a:rPr>
              <a:t>W0180 </a:t>
            </a:r>
            <a:r>
              <a:rPr lang="en-US" altLang="ko-KR" sz="2800" dirty="0" smtClean="0">
                <a:latin typeface="Arial Narrow" pitchFamily="-112" charset="0"/>
                <a:ea typeface="굴림" pitchFamily="50" charset="-127"/>
              </a:rPr>
              <a:t>–</a:t>
            </a:r>
            <a:r>
              <a:rPr lang="en-US" altLang="ko-KR" sz="2800" dirty="0" smtClean="0">
                <a:ea typeface="굴림" pitchFamily="50" charset="-127"/>
              </a:rPr>
              <a:t> Mobile Spam Reporting 1.0</a:t>
            </a:r>
            <a:r>
              <a:rPr lang="en-GB" altLang="ja-JP" dirty="0" smtClean="0">
                <a:ea typeface="MS PGothic" pitchFamily="34" charset="-128"/>
              </a:rPr>
              <a:t> </a:t>
            </a:r>
            <a:r>
              <a:rPr lang="en-GB" altLang="ja-JP" sz="1400" dirty="0" smtClean="0">
                <a:ea typeface="MS PGothic" pitchFamily="34" charset="-128"/>
              </a:rPr>
              <a:t>ii/iii</a:t>
            </a:r>
            <a:endParaRPr lang="en-US" sz="1400" dirty="0" smtClean="0">
              <a:ea typeface="MS PGothic" pitchFamily="34" charset="-128"/>
            </a:endParaRPr>
          </a:p>
        </p:txBody>
      </p:sp>
      <p:pic>
        <p:nvPicPr>
          <p:cNvPr id="5123" name="Picture 9"/>
          <p:cNvPicPr>
            <a:picLocks noChangeAspect="1" noChangeArrowheads="1"/>
          </p:cNvPicPr>
          <p:nvPr/>
        </p:nvPicPr>
        <p:blipFill>
          <a:blip r:embed="rId3"/>
          <a:srcRect/>
          <a:stretch>
            <a:fillRect/>
          </a:stretch>
        </p:blipFill>
        <p:spPr bwMode="auto">
          <a:xfrm>
            <a:off x="338138" y="1016000"/>
            <a:ext cx="8686800" cy="4629150"/>
          </a:xfrm>
          <a:prstGeom prst="rect">
            <a:avLst/>
          </a:prstGeom>
          <a:noFill/>
          <a:ln w="12700">
            <a:noFill/>
            <a:miter lim="800000"/>
            <a:headEnd/>
            <a:tailEnd/>
          </a:ln>
        </p:spPr>
      </p:pic>
      <p:pic>
        <p:nvPicPr>
          <p:cNvPr id="5124" name="Picture 10"/>
          <p:cNvPicPr>
            <a:picLocks noChangeAspect="1" noChangeArrowheads="1"/>
          </p:cNvPicPr>
          <p:nvPr/>
        </p:nvPicPr>
        <p:blipFill>
          <a:blip r:embed="rId4"/>
          <a:srcRect/>
          <a:stretch>
            <a:fillRect/>
          </a:stretch>
        </p:blipFill>
        <p:spPr bwMode="auto">
          <a:xfrm>
            <a:off x="1328738" y="5721350"/>
            <a:ext cx="6894512" cy="774700"/>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Matters not covered by Work Items</a:t>
            </a:r>
            <a:endParaRPr lang="en-US" smtClean="0">
              <a:ea typeface="MS PGothic" pitchFamily="34" charset="-128"/>
            </a:endParaRPr>
          </a:p>
        </p:txBody>
      </p:sp>
      <p:sp>
        <p:nvSpPr>
          <p:cNvPr id="6147" name="Rectangle 3"/>
          <p:cNvSpPr>
            <a:spLocks noGrp="1" noChangeArrowheads="1"/>
          </p:cNvSpPr>
          <p:nvPr>
            <p:ph type="body" sz="half" idx="1"/>
          </p:nvPr>
        </p:nvSpPr>
        <p:spPr>
          <a:xfrm>
            <a:off x="292100" y="1023938"/>
            <a:ext cx="8885238" cy="5383212"/>
          </a:xfrm>
        </p:spPr>
        <p:txBody>
          <a:bodyPr/>
          <a:lstStyle/>
          <a:p>
            <a:pPr marL="117475" indent="-117475"/>
            <a:r>
              <a:rPr lang="en-GB" altLang="ja-JP" sz="2400" smtClean="0">
                <a:ea typeface="MS PGothic" pitchFamily="34" charset="-128"/>
              </a:rPr>
              <a:t>None</a:t>
            </a:r>
          </a:p>
          <a:p>
            <a:pPr marL="444500" lvl="1"/>
            <a:endParaRPr lang="en-GB" altLang="ja-JP" sz="2400" smtClean="0">
              <a:ea typeface="MS PGothic" pitchFamily="34" charset="-128"/>
            </a:endParaRPr>
          </a:p>
        </p:txBody>
      </p:sp>
      <p:sp>
        <p:nvSpPr>
          <p:cNvPr id="6148" name="Text Box 4"/>
          <p:cNvSpPr txBox="1">
            <a:spLocks noChangeArrowheads="1"/>
          </p:cNvSpPr>
          <p:nvPr/>
        </p:nvSpPr>
        <p:spPr bwMode="auto">
          <a:xfrm>
            <a:off x="-366713" y="6350"/>
            <a:ext cx="366713" cy="288925"/>
          </a:xfrm>
          <a:prstGeom prst="rect">
            <a:avLst/>
          </a:prstGeom>
          <a:solidFill>
            <a:srgbClr val="FFFF00"/>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
        <p:nvSpPr>
          <p:cNvPr id="6149" name="Text Box 5"/>
          <p:cNvSpPr txBox="1">
            <a:spLocks noChangeArrowheads="1"/>
          </p:cNvSpPr>
          <p:nvPr/>
        </p:nvSpPr>
        <p:spPr bwMode="auto">
          <a:xfrm>
            <a:off x="-381000" y="311150"/>
            <a:ext cx="381000" cy="290513"/>
          </a:xfrm>
          <a:prstGeom prst="rect">
            <a:avLst/>
          </a:prstGeom>
          <a:solidFill>
            <a:schemeClr val="accent2"/>
          </a:solidFill>
          <a:ln w="6350">
            <a:solidFill>
              <a:srgbClr val="B2B2B2"/>
            </a:solidFill>
            <a:miter lim="800000"/>
            <a:headEnd/>
            <a:tailEnd/>
          </a:ln>
        </p:spPr>
        <p:txBody>
          <a:bodyPr lIns="91434" tIns="45718" rIns="91434" bIns="45718">
            <a:spAutoFit/>
          </a:bodyPr>
          <a:lstStyle/>
          <a:p>
            <a:pPr defTabSz="912813"/>
            <a:r>
              <a:rPr lang="en-US" sz="1400">
                <a:cs typeface="Arial" charset="0"/>
              </a:rPr>
              <a:t>▲</a:t>
            </a:r>
          </a:p>
        </p:txBody>
      </p:sp>
      <p:sp>
        <p:nvSpPr>
          <p:cNvPr id="6150" name="Text Box 6"/>
          <p:cNvSpPr txBox="1">
            <a:spLocks noChangeArrowheads="1"/>
          </p:cNvSpPr>
          <p:nvPr/>
        </p:nvSpPr>
        <p:spPr bwMode="auto">
          <a:xfrm>
            <a:off x="-366713" y="630238"/>
            <a:ext cx="366713" cy="290512"/>
          </a:xfrm>
          <a:prstGeom prst="rect">
            <a:avLst/>
          </a:prstGeom>
          <a:solidFill>
            <a:schemeClr val="hlink"/>
          </a:solidFill>
          <a:ln w="6350">
            <a:solidFill>
              <a:srgbClr val="B2B2B2"/>
            </a:solidFill>
            <a:miter lim="800000"/>
            <a:headEnd/>
            <a:tailEnd/>
          </a:ln>
        </p:spPr>
        <p:txBody>
          <a:bodyPr wrap="none" lIns="91434" tIns="45718" rIns="91434" bIns="45718">
            <a:spAutoFit/>
          </a:bodyPr>
          <a:lstStyle/>
          <a:p>
            <a:pPr defTabSz="912813"/>
            <a:r>
              <a:rPr lang="en-US" sz="1400">
                <a:cs typeface="Arial" charset="0"/>
              </a:rPr>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8600" y="233363"/>
            <a:ext cx="8991600" cy="703262"/>
          </a:xfrm>
        </p:spPr>
        <p:txBody>
          <a:bodyPr/>
          <a:lstStyle/>
          <a:p>
            <a:r>
              <a:rPr lang="en-GB" smtClean="0"/>
              <a:t>Documents nearing MWG approval</a:t>
            </a:r>
            <a:endParaRPr lang="en-US" smtClean="0"/>
          </a:p>
        </p:txBody>
      </p:sp>
      <p:sp>
        <p:nvSpPr>
          <p:cNvPr id="7171" name="Rectangle 3"/>
          <p:cNvSpPr>
            <a:spLocks noGrp="1" noChangeArrowheads="1"/>
          </p:cNvSpPr>
          <p:nvPr>
            <p:ph type="body" idx="1"/>
          </p:nvPr>
        </p:nvSpPr>
        <p:spPr/>
        <p:txBody>
          <a:bodyPr/>
          <a:lstStyle/>
          <a:p>
            <a:r>
              <a:rPr lang="en-GB" dirty="0" smtClean="0"/>
              <a:t>Architecture Document is essentially complete</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mtClean="0"/>
              <a:t>Items for MWG approval</a:t>
            </a:r>
          </a:p>
        </p:txBody>
      </p:sp>
      <p:sp>
        <p:nvSpPr>
          <p:cNvPr id="8195" name="Rectangle 3"/>
          <p:cNvSpPr>
            <a:spLocks noGrp="1" noChangeArrowheads="1"/>
          </p:cNvSpPr>
          <p:nvPr>
            <p:ph type="body" idx="1"/>
          </p:nvPr>
        </p:nvSpPr>
        <p:spPr/>
        <p:txBody>
          <a:bodyPr/>
          <a:lstStyle/>
          <a:p>
            <a:r>
              <a:rPr lang="en-US" smtClean="0"/>
              <a:t>None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Other issues brought to MWG’s attention</a:t>
            </a:r>
          </a:p>
        </p:txBody>
      </p:sp>
      <p:sp>
        <p:nvSpPr>
          <p:cNvPr id="9219" name="Rectangle 3"/>
          <p:cNvSpPr>
            <a:spLocks noGrp="1" noChangeArrowheads="1"/>
          </p:cNvSpPr>
          <p:nvPr>
            <p:ph type="body" idx="1"/>
          </p:nvPr>
        </p:nvSpPr>
        <p:spPr/>
        <p:txBody>
          <a:bodyPr/>
          <a:lstStyle/>
          <a:p>
            <a:r>
              <a:rPr lang="en-GB" dirty="0" smtClean="0"/>
              <a:t>None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US" altLang="ko-KR" smtClean="0">
                <a:ea typeface="굴림" pitchFamily="50" charset="-127"/>
              </a:rPr>
              <a:t>Schedule of upcoming meetings</a:t>
            </a:r>
          </a:p>
        </p:txBody>
      </p:sp>
      <p:sp>
        <p:nvSpPr>
          <p:cNvPr id="10243" name="Rectangle 3"/>
          <p:cNvSpPr>
            <a:spLocks noGrp="1" noChangeArrowheads="1"/>
          </p:cNvSpPr>
          <p:nvPr>
            <p:ph type="body" idx="4294967295"/>
          </p:nvPr>
        </p:nvSpPr>
        <p:spPr/>
        <p:txBody>
          <a:bodyPr/>
          <a:lstStyle/>
          <a:p>
            <a:pPr>
              <a:lnSpc>
                <a:spcPct val="80000"/>
              </a:lnSpc>
            </a:pPr>
            <a:r>
              <a:rPr lang="en-US" altLang="ko-KR" sz="2200" dirty="0" smtClean="0">
                <a:ea typeface="굴림" pitchFamily="50" charset="-127"/>
              </a:rPr>
              <a:t>Conference Calls (1 - 2 hours)</a:t>
            </a:r>
          </a:p>
          <a:p>
            <a:pPr lvl="1">
              <a:lnSpc>
                <a:spcPct val="80000"/>
              </a:lnSpc>
            </a:pPr>
            <a:r>
              <a:rPr lang="en-US" altLang="ko-KR" dirty="0" smtClean="0">
                <a:ea typeface="굴림" pitchFamily="50" charset="-127"/>
              </a:rPr>
              <a:t>Weekly</a:t>
            </a:r>
            <a:endParaRPr lang="ko-KR" altLang="en-US" dirty="0" smtClean="0">
              <a:ea typeface="굴림" pitchFamily="50" charset="-127"/>
            </a:endParaRPr>
          </a:p>
          <a:p>
            <a:pPr>
              <a:lnSpc>
                <a:spcPct val="80000"/>
              </a:lnSpc>
            </a:pPr>
            <a:endParaRPr lang="en-US" altLang="ko-KR" sz="2200" dirty="0" smtClean="0">
              <a:ea typeface="굴림" pitchFamily="50" charset="-127"/>
            </a:endParaRPr>
          </a:p>
          <a:p>
            <a:pPr>
              <a:lnSpc>
                <a:spcPct val="80000"/>
              </a:lnSpc>
            </a:pPr>
            <a:r>
              <a:rPr lang="en-US" altLang="ko-KR" sz="2200" dirty="0" smtClean="0">
                <a:ea typeface="굴림" pitchFamily="50" charset="-127"/>
              </a:rPr>
              <a:t>Interim Meeting</a:t>
            </a:r>
          </a:p>
          <a:p>
            <a:pPr lvl="1">
              <a:lnSpc>
                <a:spcPct val="80000"/>
              </a:lnSpc>
            </a:pPr>
            <a:r>
              <a:rPr lang="en-GB" altLang="ko-KR" dirty="0" smtClean="0">
                <a:ea typeface="굴림" pitchFamily="50" charset="-127"/>
              </a:rPr>
              <a:t>None</a:t>
            </a:r>
            <a:endParaRPr lang="en-US" altLang="ko-KR" dirty="0" smtClean="0">
              <a:ea typeface="굴림" pitchFamily="50" charset="-127"/>
            </a:endParaRPr>
          </a:p>
          <a:p>
            <a:pPr>
              <a:lnSpc>
                <a:spcPct val="80000"/>
              </a:lnSpc>
            </a:pPr>
            <a:endParaRPr lang="en-US" altLang="ko-KR" sz="2400" dirty="0" smtClean="0">
              <a:ea typeface="굴림" pitchFamily="50" charset="-127"/>
            </a:endParaRPr>
          </a:p>
          <a:p>
            <a:pPr>
              <a:lnSpc>
                <a:spcPct val="80000"/>
              </a:lnSpc>
            </a:pPr>
            <a:r>
              <a:rPr lang="fr-FR" sz="2400" dirty="0" smtClean="0"/>
              <a:t>TBD, </a:t>
            </a:r>
            <a:r>
              <a:rPr lang="en-US" altLang="ko-KR" sz="2200" dirty="0" smtClean="0">
                <a:ea typeface="굴림" pitchFamily="50" charset="-127"/>
              </a:rPr>
              <a:t>Meeting </a:t>
            </a:r>
            <a:r>
              <a:rPr lang="fr-FR" sz="2400" dirty="0" err="1" smtClean="0"/>
              <a:t>February</a:t>
            </a:r>
            <a:r>
              <a:rPr lang="fr-FR" sz="2400" dirty="0" smtClean="0"/>
              <a:t> 1 – 5, 2010</a:t>
            </a:r>
          </a:p>
          <a:p>
            <a:pPr lvl="1">
              <a:lnSpc>
                <a:spcPct val="80000"/>
              </a:lnSpc>
            </a:pPr>
            <a:r>
              <a:rPr lang="en-US" altLang="ko-KR" dirty="0" smtClean="0">
                <a:ea typeface="굴림" pitchFamily="50" charset="-127"/>
              </a:rPr>
              <a:t>Half-day F2F meeting planned </a:t>
            </a:r>
          </a:p>
          <a:p>
            <a:pPr lvl="1">
              <a:lnSpc>
                <a:spcPct val="80000"/>
              </a:lnSpc>
            </a:pPr>
            <a:endParaRPr lang="en-US" altLang="ko-KR" dirty="0" smtClean="0">
              <a:ea typeface="굴림" pitchFamily="50" charset="-127"/>
            </a:endParaRPr>
          </a:p>
          <a:p>
            <a:pPr>
              <a:lnSpc>
                <a:spcPct val="80000"/>
              </a:lnSpc>
            </a:pPr>
            <a:r>
              <a:rPr lang="en-US" altLang="ko-KR" sz="2200" dirty="0" smtClean="0">
                <a:ea typeface="굴림" pitchFamily="50" charset="-127"/>
              </a:rPr>
              <a:t>Requested/Planned Joint Meeting(s)</a:t>
            </a:r>
          </a:p>
          <a:p>
            <a:pPr lvl="1">
              <a:lnSpc>
                <a:spcPct val="80000"/>
              </a:lnSpc>
            </a:pPr>
            <a:r>
              <a:rPr lang="en-US" altLang="ko-KR" dirty="0" smtClean="0">
                <a:ea typeface="굴림" pitchFamily="50" charset="-127"/>
              </a:rPr>
              <a:t>None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7237</TotalTime>
  <Pages>15</Pages>
  <Words>504</Words>
  <Application>Microsoft Office PowerPoint</Application>
  <PresentationFormat>Custom</PresentationFormat>
  <Paragraphs>70</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OMA Template</vt:lpstr>
      <vt:lpstr>OMA-MWG-2009-0079R01-INP_SpamRep_Report_LA    MWG Closing Presentation SpamRep  Los Angeles, USA</vt:lpstr>
      <vt:lpstr>WI/Release update: Mobile Spam Reporting 1.0 i/iii</vt:lpstr>
      <vt:lpstr>WI/Release update: Mobile Spam Reporting 1.0 ii/iii</vt:lpstr>
      <vt:lpstr>WI/Release update:  W0180 – Mobile Spam Reporting 1.0 ii/iii</vt:lpstr>
      <vt:lpstr>Matters not covered by Work Items</vt:lpstr>
      <vt:lpstr>Documents nearing MWG approval</vt:lpstr>
      <vt:lpstr>Items for MWG approval</vt:lpstr>
      <vt:lpstr>Other issues brought to MWG’s attention</vt:lpstr>
      <vt:lpstr>Schedule of upcoming meetings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CDT User</cp:lastModifiedBy>
  <cp:revision>335</cp:revision>
  <cp:lastPrinted>1999-04-27T06:51:51Z</cp:lastPrinted>
  <dcterms:created xsi:type="dcterms:W3CDTF">2002-03-19T14:05:12Z</dcterms:created>
  <dcterms:modified xsi:type="dcterms:W3CDTF">2009-10-22T15:36:56Z</dcterms:modified>
</cp:coreProperties>
</file>