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332" r:id="rId2"/>
    <p:sldId id="344" r:id="rId3"/>
    <p:sldId id="335" r:id="rId4"/>
    <p:sldId id="340" r:id="rId5"/>
    <p:sldId id="330" r:id="rId6"/>
    <p:sldId id="341" r:id="rId7"/>
    <p:sldId id="343" r:id="rId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96969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73" autoAdjust="0"/>
    <p:restoredTop sz="94118" autoAdjust="0"/>
  </p:normalViewPr>
  <p:slideViewPr>
    <p:cSldViewPr>
      <p:cViewPr varScale="1">
        <p:scale>
          <a:sx n="73" d="100"/>
          <a:sy n="73" d="100"/>
        </p:scale>
        <p:origin x="-1260" y="-102"/>
      </p:cViewPr>
      <p:guideLst>
        <p:guide orient="horz" pos="2208"/>
        <p:guide/>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s9930\AppData\Local\Microsoft\Windows\Temporary%20Internet%20Files\Content.IE5\B67T98DG\OMA-WISPR_Chart-SpamRep1_0-20110211165932%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9.4182825484764546E-2"/>
          <c:y val="1.2323943661971827E-2"/>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40299</c:v>
                </c:pt>
                <c:pt idx="1">
                  <c:v>40238</c:v>
                </c:pt>
                <c:pt idx="2">
                  <c:v>40148</c:v>
                </c:pt>
                <c:pt idx="3">
                  <c:v>39965</c:v>
                </c:pt>
                <c:pt idx="4">
                  <c:v>40026</c:v>
                </c:pt>
                <c:pt idx="5">
                  <c:v>39873</c:v>
                </c:pt>
                <c:pt idx="6">
                  <c:v>39815</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0">
                  <c:v>40505</c:v>
                </c:pt>
                <c:pt idx="1">
                  <c:v>40369</c:v>
                </c:pt>
                <c:pt idx="2">
                  <c:v>40288</c:v>
                </c:pt>
                <c:pt idx="3">
                  <c:v>40065</c:v>
                </c:pt>
                <c:pt idx="4">
                  <c:v>40036</c:v>
                </c:pt>
                <c:pt idx="5">
                  <c:v>39889</c:v>
                </c:pt>
                <c:pt idx="6">
                  <c:v>39799</c:v>
                </c:pt>
              </c:numCache>
            </c:numRef>
          </c:val>
        </c:ser>
        <c:dLbls>
          <c:showSerName val="1"/>
        </c:dLbls>
        <c:axId val="113931392"/>
        <c:axId val="113933312"/>
      </c:barChart>
      <c:scatterChart>
        <c:scatterStyle val="lineMarker"/>
        <c:ser>
          <c:idx val="3"/>
          <c:order val="4"/>
          <c:tx>
            <c:strRef>
              <c:f>Data!$G$1</c:f>
              <c:strCache>
                <c:ptCount val="1"/>
                <c:pt idx="0">
                  <c:v>2011-02-11</c:v>
                </c:pt>
              </c:strCache>
            </c:strRef>
          </c:tx>
          <c:spPr>
            <a:ln w="22225">
              <a:solidFill>
                <a:srgbClr val="FF0000"/>
              </a:solidFill>
            </a:ln>
          </c:spPr>
          <c:marker>
            <c:symbol val="none"/>
          </c:marker>
          <c:dLbls>
            <c:delete val="1"/>
          </c:dLbls>
          <c:xVal>
            <c:numRef>
              <c:f>Data!$G$2:$G$3</c:f>
              <c:numCache>
                <c:formatCode>yyyy\-mm\-dd\ hh:mm</c:formatCode>
                <c:ptCount val="2"/>
                <c:pt idx="0">
                  <c:v>40585.374792939816</c:v>
                </c:pt>
                <c:pt idx="1">
                  <c:v>40585.374792939816</c:v>
                </c:pt>
              </c:numCache>
            </c:numRef>
          </c:xVal>
          <c:yVal>
            <c:numRef>
              <c:f>Data!$H$2:$H$3</c:f>
              <c:numCache>
                <c:formatCode>General</c:formatCode>
                <c:ptCount val="2"/>
                <c:pt idx="0">
                  <c:v>0</c:v>
                </c:pt>
                <c:pt idx="1">
                  <c:v>1</c:v>
                </c:pt>
              </c:numCache>
            </c:numRef>
          </c:yVal>
        </c:ser>
        <c:dLbls>
          <c:showSerName val="1"/>
        </c:dLbls>
        <c:axId val="117712000"/>
        <c:axId val="122078336"/>
      </c:scatterChart>
      <c:catAx>
        <c:axId val="113931392"/>
        <c:scaling>
          <c:orientation val="minMax"/>
        </c:scaling>
        <c:axPos val="l"/>
        <c:numFmt formatCode="m/d/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13933312"/>
        <c:crossesAt val="39448"/>
        <c:auto val="1"/>
        <c:lblAlgn val="ctr"/>
        <c:lblOffset val="100"/>
        <c:tickLblSkip val="1"/>
        <c:tickMarkSkip val="1"/>
      </c:catAx>
      <c:valAx>
        <c:axId val="113933312"/>
        <c:scaling>
          <c:orientation val="minMax"/>
          <c:max val="40908"/>
          <c:min val="39448"/>
        </c:scaling>
        <c:delete val="1"/>
        <c:axPos val="b"/>
        <c:numFmt formatCode="yyyy\-mm\-dd;@" sourceLinked="1"/>
        <c:tickLblPos val="nextTo"/>
        <c:crossAx val="113931392"/>
        <c:crosses val="autoZero"/>
        <c:crossBetween val="between"/>
      </c:valAx>
      <c:valAx>
        <c:axId val="117712000"/>
        <c:scaling>
          <c:orientation val="minMax"/>
        </c:scaling>
        <c:delete val="1"/>
        <c:axPos val="b"/>
        <c:numFmt formatCode="yyyy\-mm\-dd\ hh:mm" sourceLinked="1"/>
        <c:tickLblPos val="nextTo"/>
        <c:crossAx val="122078336"/>
        <c:crosses val="autoZero"/>
        <c:crossBetween val="midCat"/>
      </c:valAx>
      <c:valAx>
        <c:axId val="122078336"/>
        <c:scaling>
          <c:orientation val="minMax"/>
          <c:max val="1"/>
          <c:min val="0"/>
        </c:scaling>
        <c:delete val="1"/>
        <c:axPos val="r"/>
        <c:numFmt formatCode="General" sourceLinked="1"/>
        <c:tickLblPos val="nextTo"/>
        <c:crossAx val="117712000"/>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altLang="ko-KR" smtClean="0">
              <a:ea typeface="굴림" pitchFamily="34"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917"/>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ko-KR" sz="1000" b="1" dirty="0">
                <a:ea typeface="굴림" pitchFamily="34" charset="-127"/>
                <a:cs typeface="Times New Roman" pitchFamily="18" charset="0"/>
              </a:rPr>
              <a:t>© </a:t>
            </a:r>
            <a:r>
              <a:rPr lang="en-GB" altLang="ko-KR" sz="1000" b="1" dirty="0" smtClean="0">
                <a:ea typeface="굴림" pitchFamily="34" charset="-127"/>
                <a:cs typeface="Times New Roman" pitchFamily="18" charset="0"/>
              </a:rPr>
              <a:t>2011 </a:t>
            </a:r>
            <a:r>
              <a:rPr lang="en-GB" altLang="ko-KR" sz="1000" b="1" dirty="0">
                <a:ea typeface="굴림" pitchFamily="34" charset="-127"/>
                <a:cs typeface="Times New Roman" pitchFamily="18" charset="0"/>
              </a:rPr>
              <a:t>Open Mobile Alliance Ltd.  All Rights Reserved.</a:t>
            </a:r>
            <a:endParaRPr lang="en-US" altLang="ko-KR" sz="1000" b="1" dirty="0">
              <a:ea typeface="굴림" pitchFamily="34" charset="-127"/>
            </a:endParaRPr>
          </a:p>
          <a:p>
            <a:pPr defTabSz="403225">
              <a:tabLst>
                <a:tab pos="5372100" algn="ctr"/>
                <a:tab pos="9182100" algn="r"/>
              </a:tabLst>
            </a:pPr>
            <a:r>
              <a:rPr lang="en-US" altLang="ko-KR" sz="900" b="1" dirty="0">
                <a:latin typeface="Arial Narrow" pitchFamily="34" charset="0"/>
                <a:ea typeface="굴림" pitchFamily="34" charset="-127"/>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ea typeface="굴림" pitchFamily="34" charset="-127"/>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ko-KR" sz="1800" b="1" dirty="0" smtClean="0">
                <a:latin typeface="Arial Narrow" pitchFamily="34" charset="0"/>
                <a:ea typeface="굴림" pitchFamily="50" charset="-127"/>
              </a:rPr>
              <a:t>OMA-COM-2011-0005</a:t>
            </a:r>
            <a:endParaRPr lang="en-US" altLang="ko-KR" sz="1800" b="1" dirty="0">
              <a:latin typeface="Arial Narrow" pitchFamily="34" charset="0"/>
              <a:ea typeface="굴림" pitchFamily="50"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34" charset="-127"/>
              </a:rPr>
              <a:t>Slide #</a:t>
            </a:r>
            <a:fld id="{146414C5-3E09-4D07-ABBB-ECD83FA540D7}" type="slidenum">
              <a:rPr lang="en-US" altLang="ko-KR" sz="1800" b="1">
                <a:latin typeface="Arial Narrow" pitchFamily="34" charset="0"/>
                <a:ea typeface="굴림" pitchFamily="34" charset="-127"/>
              </a:rPr>
              <a:pPr algn="r" defTabSz="403225">
                <a:tabLst>
                  <a:tab pos="5372100" algn="ctr"/>
                  <a:tab pos="9182100" algn="r"/>
                </a:tabLst>
              </a:pPr>
              <a:t>‹#›</a:t>
            </a:fld>
            <a:r>
              <a:rPr lang="en-US" altLang="ko-KR" sz="1800" b="1">
                <a:latin typeface="Arial Narrow" pitchFamily="34" charset="0"/>
                <a:ea typeface="굴림" pitchFamily="34" charset="-127"/>
              </a:rPr>
              <a:t/>
            </a:r>
            <a:br>
              <a:rPr lang="en-US" altLang="ko-KR" sz="1800" b="1">
                <a:latin typeface="Arial Narrow" pitchFamily="34" charset="0"/>
                <a:ea typeface="굴림" pitchFamily="34" charset="-127"/>
              </a:rPr>
            </a:br>
            <a:r>
              <a:rPr lang="en-US" altLang="ko-KR" sz="500">
                <a:solidFill>
                  <a:srgbClr val="999999"/>
                </a:solidFill>
                <a:ea typeface="굴림" pitchFamily="34" charset="-127"/>
              </a:rPr>
              <a:t>[OMA-Template-TPslides-20100226-I]</a:t>
            </a:r>
            <a:endParaRPr lang="en-US" altLang="ko-KR" sz="1800" b="1">
              <a:latin typeface="Arial Narrow" pitchFamily="34" charset="0"/>
              <a:ea typeface="굴림" pitchFamily="34" charset="-127"/>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ko-KR"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ko-KR" smtClean="0"/>
              <a:t>1st Level Bullet</a:t>
            </a:r>
          </a:p>
          <a:p>
            <a:pPr lvl="1"/>
            <a:r>
              <a:rPr lang="en-GB" altLang="ko-KR" smtClean="0"/>
              <a:t>2nd Level Bullet</a:t>
            </a:r>
          </a:p>
          <a:p>
            <a:pPr lvl="2"/>
            <a:r>
              <a:rPr lang="en-GB" altLang="ko-KR" smtClean="0"/>
              <a:t>3rd Level Bullet</a:t>
            </a:r>
          </a:p>
          <a:p>
            <a:pPr lvl="3"/>
            <a:r>
              <a:rPr lang="en-GB" altLang="ko-KR" smtClean="0"/>
              <a:t>4th Level Bullet</a:t>
            </a:r>
          </a:p>
          <a:p>
            <a:pPr lvl="4"/>
            <a:r>
              <a:rPr lang="en-GB" altLang="ko-KR"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ko-KR">
              <a:ea typeface="굴림" pitchFamily="34" charset="-127"/>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srcRect b="6691"/>
          <a:stretch>
            <a:fillRect/>
          </a:stretch>
        </p:blipFill>
        <p:spPr bwMode="auto">
          <a:xfrm>
            <a:off x="0" y="635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ko-KR" altLang="en-US" sz="2000" b="1" dirty="0">
                <a:latin typeface="Tahoma" pitchFamily="34" charset="0"/>
                <a:ea typeface="굴림" pitchFamily="34" charset="-127"/>
              </a:rPr>
              <a:t>	</a:t>
            </a:r>
            <a:r>
              <a:rPr lang="en-US" altLang="ko-KR" sz="2000" b="1" dirty="0">
                <a:latin typeface="Tahoma" pitchFamily="34" charset="0"/>
                <a:ea typeface="굴림" pitchFamily="34" charset="-127"/>
              </a:rPr>
              <a:t>Submitted To:	OMA COM</a:t>
            </a: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Date:	</a:t>
            </a:r>
            <a:r>
              <a:rPr lang="en-US" altLang="ko-KR" sz="2000" b="1" dirty="0" smtClean="0">
                <a:latin typeface="Tahoma" pitchFamily="34" charset="0"/>
                <a:ea typeface="굴림" pitchFamily="34" charset="-127"/>
              </a:rPr>
              <a:t>11 Feb 2011</a:t>
            </a:r>
            <a:endParaRPr lang="en-US" altLang="ko-KR" sz="2000" b="1" dirty="0">
              <a:latin typeface="Tahoma" pitchFamily="34" charset="0"/>
              <a:ea typeface="굴림" pitchFamily="34" charset="-127"/>
            </a:endParaRP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Availability:	      Public            OMA Confidential</a:t>
            </a: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Contact:	</a:t>
            </a:r>
            <a:r>
              <a:rPr lang="en-US" altLang="ko-KR" sz="2000" b="1" dirty="0" smtClean="0">
                <a:latin typeface="Tahoma" pitchFamily="34" charset="0"/>
                <a:ea typeface="굴림" pitchFamily="34" charset="-127"/>
              </a:rPr>
              <a:t>David K. Smith, david.k.smith@att.com</a:t>
            </a:r>
            <a:endParaRPr lang="en-US" altLang="ko-KR" sz="2000" b="1" dirty="0">
              <a:latin typeface="Tahoma" pitchFamily="34" charset="0"/>
              <a:ea typeface="굴림" pitchFamily="34" charset="-127"/>
            </a:endParaRPr>
          </a:p>
          <a:p>
            <a:pPr defTabSz="762000">
              <a:lnSpc>
                <a:spcPct val="95000"/>
              </a:lnSpc>
              <a:spcAft>
                <a:spcPct val="35000"/>
              </a:spcAft>
              <a:tabLst>
                <a:tab pos="1827213" algn="r"/>
                <a:tab pos="1939925" algn="l"/>
              </a:tabLst>
            </a:pPr>
            <a:r>
              <a:rPr lang="en-US" altLang="ko-KR" sz="2000" b="1" dirty="0">
                <a:latin typeface="Tahoma" pitchFamily="34" charset="0"/>
                <a:ea typeface="굴림" pitchFamily="34" charset="-127"/>
              </a:rPr>
              <a:t>	Source:	</a:t>
            </a:r>
            <a:r>
              <a:rPr lang="en-US" altLang="ko-KR" sz="2000" b="1" dirty="0" err="1" smtClean="0">
                <a:latin typeface="Tahoma" pitchFamily="34" charset="0"/>
                <a:ea typeface="굴림" pitchFamily="34" charset="-127"/>
              </a:rPr>
              <a:t>SpamRep</a:t>
            </a:r>
            <a:r>
              <a:rPr lang="en-US" altLang="ko-KR" sz="2000" b="1" dirty="0" smtClean="0">
                <a:latin typeface="Tahoma" pitchFamily="34" charset="0"/>
                <a:ea typeface="굴림" pitchFamily="34" charset="-127"/>
              </a:rPr>
              <a:t> Chair (</a:t>
            </a:r>
            <a:r>
              <a:rPr lang="en-US" altLang="ko-KR" sz="2000" b="1" dirty="0" err="1" smtClean="0">
                <a:latin typeface="Tahoma" pitchFamily="34" charset="0"/>
                <a:ea typeface="굴림" pitchFamily="34" charset="-127"/>
              </a:rPr>
              <a:t>SpamRep</a:t>
            </a:r>
            <a:r>
              <a:rPr lang="en-US" altLang="ko-KR" sz="2000" b="1" dirty="0" smtClean="0">
                <a:latin typeface="Tahoma" pitchFamily="34" charset="0"/>
                <a:ea typeface="굴림" pitchFamily="34" charset="-127"/>
              </a:rPr>
              <a:t>)</a:t>
            </a:r>
            <a:endParaRPr lang="en-US" altLang="ko-KR" sz="2000" b="1" dirty="0">
              <a:latin typeface="Tahoma" pitchFamily="34" charset="0"/>
              <a:ea typeface="굴림" pitchFamily="34" charset="-127"/>
            </a:endParaRP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sz="2000" dirty="0" smtClean="0"/>
              <a:t>OMA-COM-2011-0005-INP_SpamRep_Report_Honolulu </a:t>
            </a:r>
            <a:r>
              <a:rPr lang="en-US" sz="2000" dirty="0" smtClean="0"/>
              <a:t> </a:t>
            </a:r>
            <a:r>
              <a:rPr lang="ko-KR" altLang="en-US" sz="2000" dirty="0" smtClean="0">
                <a:ea typeface="굴림" pitchFamily="34" charset="-127"/>
              </a:rPr>
              <a:t> </a:t>
            </a:r>
            <a:r>
              <a:rPr lang="ko-KR" altLang="en-US" sz="2000" dirty="0" smtClean="0">
                <a:ea typeface="굴림" pitchFamily="34" charset="-127"/>
              </a:rPr>
              <a:t/>
            </a:r>
            <a:br>
              <a:rPr lang="ko-KR" altLang="en-US" sz="2000" dirty="0" smtClean="0">
                <a:ea typeface="굴림" pitchFamily="34" charset="-127"/>
              </a:rPr>
            </a:br>
            <a:r>
              <a:rPr lang="ko-KR" altLang="en-US" sz="900" dirty="0" smtClean="0">
                <a:ea typeface="굴림" pitchFamily="34" charset="-127"/>
              </a:rPr>
              <a:t/>
            </a:r>
            <a:br>
              <a:rPr lang="ko-KR" altLang="en-US" sz="900" dirty="0" smtClean="0">
                <a:ea typeface="굴림" pitchFamily="34" charset="-127"/>
              </a:rPr>
            </a:br>
            <a:r>
              <a:rPr lang="ko-KR" altLang="en-US" sz="1400" dirty="0" smtClean="0">
                <a:ea typeface="굴림" pitchFamily="34" charset="-127"/>
              </a:rPr>
              <a:t> </a:t>
            </a:r>
            <a:r>
              <a:rPr lang="en-US" altLang="ko-KR" sz="2400" dirty="0" smtClean="0">
                <a:ea typeface="굴림" pitchFamily="34" charset="-127"/>
              </a:rPr>
              <a:t>Technical Plenary Presentation</a:t>
            </a:r>
            <a:br>
              <a:rPr lang="en-US" altLang="ko-KR" sz="2400" dirty="0" smtClean="0">
                <a:ea typeface="굴림" pitchFamily="34" charset="-127"/>
              </a:rPr>
            </a:br>
            <a:r>
              <a:rPr lang="en-US" altLang="ko-KR" dirty="0" err="1" smtClean="0">
                <a:ea typeface="굴림" pitchFamily="34" charset="-127"/>
              </a:rPr>
              <a:t>SpamRep</a:t>
            </a:r>
            <a:r>
              <a:rPr lang="ko-KR" altLang="en-US" dirty="0" smtClean="0">
                <a:ea typeface="굴림" pitchFamily="34" charset="-127"/>
              </a:rPr>
              <a:t/>
            </a:r>
            <a:br>
              <a:rPr lang="ko-KR" altLang="en-US" dirty="0" smtClean="0">
                <a:ea typeface="굴림" pitchFamily="34" charset="-127"/>
              </a:rPr>
            </a:br>
            <a:r>
              <a:rPr lang="ko-KR" altLang="en-US" sz="600" dirty="0" smtClean="0">
                <a:ea typeface="굴림" pitchFamily="34" charset="-127"/>
              </a:rPr>
              <a:t/>
            </a:r>
            <a:br>
              <a:rPr lang="ko-KR" altLang="en-US" sz="600" dirty="0" smtClean="0">
                <a:ea typeface="굴림" pitchFamily="34" charset="-127"/>
              </a:rPr>
            </a:br>
            <a:r>
              <a:rPr lang="en-GB" altLang="ko-KR" sz="2000" dirty="0" smtClean="0">
                <a:ea typeface="굴림" pitchFamily="34" charset="-127"/>
              </a:rPr>
              <a:t>Honolulu, USA</a:t>
            </a:r>
            <a:endParaRPr lang="en-US" altLang="ko-KR" dirty="0" smtClean="0">
              <a:ea typeface="굴림" pitchFamily="34" charset="-127"/>
            </a:endParaRPr>
          </a:p>
        </p:txBody>
      </p:sp>
      <p:sp>
        <p:nvSpPr>
          <p:cNvPr id="2053"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ko-KR" sz="1800" b="1">
                <a:solidFill>
                  <a:srgbClr val="800000"/>
                </a:solidFill>
                <a:latin typeface="Tahoma" pitchFamily="34" charset="0"/>
                <a:ea typeface="굴림" pitchFamily="34" charset="-127"/>
              </a:rPr>
              <a:t>X</a:t>
            </a:r>
          </a:p>
        </p:txBody>
      </p:sp>
      <p:sp>
        <p:nvSpPr>
          <p:cNvPr id="2054"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ko-KR" sz="900">
                <a:ea typeface="굴림" pitchFamily="34" charset="-127"/>
                <a:cs typeface="Times New Roman" pitchFamily="18" charset="0"/>
              </a:rPr>
              <a:t>USE OF THIS DOCUMENT BY NON-OMA MEMBERS IS SUBJECT TO ALL OF THE TERMS AND CONDITIONS OF THE USE AGREEMENT (located at </a:t>
            </a:r>
            <a:r>
              <a:rPr lang="en-US" altLang="ko-KR" sz="900">
                <a:ea typeface="굴림" pitchFamily="34" charset="-127"/>
                <a:cs typeface="Times New Roman" pitchFamily="18" charset="0"/>
                <a:hlinkClick r:id="rId4"/>
              </a:rPr>
              <a:t>http://www.openmobilealliance.org/UseAgreement.html</a:t>
            </a:r>
            <a:r>
              <a:rPr lang="en-US" altLang="ko-KR" sz="900">
                <a:ea typeface="굴림" pitchFamily="34" charset="-127"/>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ko-KR" sz="900">
                <a:ea typeface="굴림" pitchFamily="34" charset="-127"/>
                <a:cs typeface="Times New Roman" pitchFamily="18" charset="0"/>
              </a:rPr>
              <a:t>THIS DOCUMENT IS PROVIDED ON AN "AS IS" "AS AVAILABLE" AND "WITH ALL FAULTS" BASIS.</a:t>
            </a:r>
          </a:p>
        </p:txBody>
      </p:sp>
      <p:sp>
        <p:nvSpPr>
          <p:cNvPr id="2055"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ko-KR" sz="900" b="1">
                <a:ea typeface="굴림" pitchFamily="34" charset="-127"/>
                <a:cs typeface="Times New Roman" pitchFamily="18" charset="0"/>
              </a:rPr>
              <a:t>Intellectual Property Rights</a:t>
            </a:r>
          </a:p>
          <a:p>
            <a:pPr defTabSz="762000">
              <a:spcBef>
                <a:spcPct val="35000"/>
              </a:spcBef>
            </a:pPr>
            <a:r>
              <a:rPr lang="en-US" altLang="ko-KR" sz="900">
                <a:ea typeface="굴림"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err="1"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3075" name="Rectangle 3"/>
          <p:cNvSpPr>
            <a:spLocks noGrp="1" noChangeArrowheads="1"/>
          </p:cNvSpPr>
          <p:nvPr>
            <p:ph type="body" sz="half" idx="4294967295"/>
          </p:nvPr>
        </p:nvSpPr>
        <p:spPr>
          <a:xfrm>
            <a:off x="292100" y="1225550"/>
            <a:ext cx="8732838" cy="5334000"/>
          </a:xfrm>
        </p:spPr>
        <p:txBody>
          <a:bodyPr/>
          <a:lstStyle/>
          <a:p>
            <a:pPr marL="0" indent="0">
              <a:lnSpc>
                <a:spcPct val="80000"/>
              </a:lnSpc>
            </a:pPr>
            <a:r>
              <a:rPr lang="en-GB" altLang="ja-JP" sz="2900" dirty="0" smtClean="0">
                <a:ea typeface="MS PGothic" pitchFamily="34" charset="-128"/>
              </a:rPr>
              <a:t>Overall progress since last report</a:t>
            </a:r>
            <a:endParaRPr lang="en-GB" altLang="ko-KR" sz="1800" dirty="0" smtClean="0">
              <a:ea typeface="MS PGothic" pitchFamily="34" charset="-128"/>
            </a:endParaRPr>
          </a:p>
          <a:p>
            <a:pPr marL="444500" lvl="1">
              <a:lnSpc>
                <a:spcPct val="80000"/>
              </a:lnSpc>
            </a:pPr>
            <a:r>
              <a:rPr lang="en-GB" sz="2000" dirty="0" smtClean="0"/>
              <a:t>TP ratified approval of the </a:t>
            </a:r>
            <a:r>
              <a:rPr lang="en-GB" sz="2000" dirty="0" err="1" smtClean="0"/>
              <a:t>SpamRep</a:t>
            </a:r>
            <a:r>
              <a:rPr lang="en-GB" sz="2000" dirty="0" smtClean="0"/>
              <a:t> V1.0 </a:t>
            </a:r>
            <a:r>
              <a:rPr lang="en-GB" sz="2000" dirty="0" smtClean="0"/>
              <a:t>enabler as Candidate on 13 December 2010</a:t>
            </a:r>
            <a:endParaRPr lang="en-US" altLang="ko-KR" sz="2000" dirty="0" smtClean="0">
              <a:ea typeface="MS PGothic" pitchFamily="34" charset="-128"/>
            </a:endParaRPr>
          </a:p>
        </p:txBody>
      </p:sp>
      <p:sp>
        <p:nvSpPr>
          <p:cNvPr id="3076"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7"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8"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3079" name="Text Box 5"/>
          <p:cNvSpPr txBox="1">
            <a:spLocks noChangeArrowheads="1"/>
          </p:cNvSpPr>
          <p:nvPr/>
        </p:nvSpPr>
        <p:spPr bwMode="auto">
          <a:xfrm>
            <a:off x="2395538" y="234950"/>
            <a:ext cx="414337"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smtClean="0">
                <a:ea typeface="MS PGothic" pitchFamily="34" charset="-128"/>
              </a:rPr>
              <a:t> </a:t>
            </a: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smtClean="0">
                <a:ea typeface="MS PGothic" pitchFamily="34" charset="-128"/>
              </a:rPr>
              <a:t>i</a:t>
            </a:r>
            <a:r>
              <a:rPr lang="en-GB" altLang="ko-KR" sz="1400" dirty="0"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4099" name="Rectangle 3"/>
          <p:cNvSpPr>
            <a:spLocks noGrp="1" noChangeArrowheads="1"/>
          </p:cNvSpPr>
          <p:nvPr>
            <p:ph type="body" sz="half" idx="1"/>
          </p:nvPr>
        </p:nvSpPr>
        <p:spPr>
          <a:xfrm>
            <a:off x="292100" y="1149350"/>
            <a:ext cx="8732838" cy="5410200"/>
          </a:xfrm>
        </p:spPr>
        <p:txBody>
          <a:bodyPr/>
          <a:lstStyle/>
          <a:p>
            <a:pPr marL="0" indent="0">
              <a:lnSpc>
                <a:spcPct val="80000"/>
              </a:lnSpc>
            </a:pPr>
            <a:r>
              <a:rPr lang="en-GB" altLang="ko-KR" sz="2900" dirty="0" smtClean="0">
                <a:ea typeface="MS PGothic" pitchFamily="34" charset="-128"/>
              </a:rPr>
              <a:t> </a:t>
            </a:r>
            <a:r>
              <a:rPr lang="en-GB" altLang="ja-JP" sz="2900" dirty="0" smtClean="0">
                <a:ea typeface="MS PGothic" pitchFamily="34" charset="-128"/>
              </a:rPr>
              <a:t>Plan for the next 3 months</a:t>
            </a:r>
            <a:endParaRPr lang="en-US" altLang="ko-KR" sz="1900" dirty="0" smtClean="0">
              <a:ea typeface="MS PGothic" pitchFamily="34" charset="-128"/>
            </a:endParaRPr>
          </a:p>
          <a:p>
            <a:pPr marL="444500" lvl="1">
              <a:lnSpc>
                <a:spcPct val="80000"/>
              </a:lnSpc>
            </a:pPr>
            <a:r>
              <a:rPr lang="en-US" altLang="ko-KR" sz="1800" dirty="0" smtClean="0">
                <a:ea typeface="MS PGothic" pitchFamily="34" charset="-128"/>
              </a:rPr>
              <a:t>Work with IOP to progress the ETS and IOP activities</a:t>
            </a:r>
          </a:p>
          <a:p>
            <a:pPr marL="444500" lvl="1">
              <a:lnSpc>
                <a:spcPct val="80000"/>
              </a:lnSpc>
            </a:pPr>
            <a:r>
              <a:rPr lang="en-US" altLang="ko-KR" sz="1800" dirty="0" smtClean="0">
                <a:ea typeface="MS PGothic" pitchFamily="34" charset="-128"/>
              </a:rPr>
              <a:t>Maintenance of the RD, AD, TS and XSD</a:t>
            </a:r>
            <a:endParaRPr lang="en-US" altLang="ko-KR" sz="1800" dirty="0" smtClean="0">
              <a:ea typeface="MS PGothic" pitchFamily="34" charset="-128"/>
            </a:endParaRPr>
          </a:p>
          <a:p>
            <a:pPr marL="687388" indent="-228600">
              <a:lnSpc>
                <a:spcPct val="80000"/>
              </a:lnSpc>
            </a:pPr>
            <a:endParaRPr lang="en-US" altLang="ko-KR" dirty="0" smtClean="0">
              <a:ea typeface="MS PGothic" pitchFamily="34" charset="-128"/>
            </a:endParaRPr>
          </a:p>
          <a:p>
            <a:pPr marL="1143000" lvl="2" indent="-228600">
              <a:lnSpc>
                <a:spcPct val="80000"/>
              </a:lnSpc>
            </a:pPr>
            <a:endParaRPr lang="en-US" altLang="ko-KR" sz="1600" dirty="0" smtClean="0">
              <a:ea typeface="MS PGothic" pitchFamily="34" charset="-128"/>
            </a:endParaRPr>
          </a:p>
          <a:p>
            <a:pPr marL="1143000" lvl="2" indent="-228600">
              <a:lnSpc>
                <a:spcPct val="80000"/>
              </a:lnSpc>
            </a:pPr>
            <a:endParaRPr lang="en-GB" altLang="ja-JP" sz="1600" dirty="0" smtClean="0">
              <a:ea typeface="MS PGothic" pitchFamily="34" charset="-128"/>
            </a:endParaRPr>
          </a:p>
          <a:p>
            <a:pPr marL="0" indent="0">
              <a:lnSpc>
                <a:spcPct val="80000"/>
              </a:lnSpc>
            </a:pPr>
            <a:r>
              <a:rPr lang="en-US" altLang="ko-KR" sz="2900" dirty="0" smtClean="0">
                <a:ea typeface="MS PGothic" pitchFamily="34" charset="-128"/>
              </a:rPr>
              <a:t> </a:t>
            </a:r>
            <a:r>
              <a:rPr lang="en-US" altLang="ja-JP" sz="2900" dirty="0" smtClean="0">
                <a:ea typeface="MS PGothic" pitchFamily="34" charset="-128"/>
              </a:rPr>
              <a:t>Potential issues which MAY affect schedule</a:t>
            </a:r>
          </a:p>
          <a:p>
            <a:pPr marL="444500" lvl="1">
              <a:lnSpc>
                <a:spcPct val="80000"/>
              </a:lnSpc>
            </a:pPr>
            <a:r>
              <a:rPr lang="en-GB" altLang="ko-KR" sz="1800" dirty="0" smtClean="0">
                <a:ea typeface="MS PGothic" pitchFamily="34" charset="-128"/>
              </a:rPr>
              <a:t>None identified</a:t>
            </a:r>
            <a:endParaRPr lang="en-GB" altLang="ja-JP" sz="1800" dirty="0" smtClean="0">
              <a:ea typeface="MS PGothic" pitchFamily="34" charset="-128"/>
            </a:endParaRPr>
          </a:p>
        </p:txBody>
      </p:sp>
      <p:sp>
        <p:nvSpPr>
          <p:cNvPr id="4100"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4101"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
        <p:nvSpPr>
          <p:cNvPr id="4102"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ko-KR" altLang="en-US" sz="1400">
                <a:ea typeface="굴림" pitchFamily="34" charset="-127"/>
                <a:cs typeface="Arial"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38138" y="234950"/>
            <a:ext cx="8748712" cy="703263"/>
          </a:xfrm>
        </p:spPr>
        <p:txBody>
          <a:bodyPr/>
          <a:lstStyle/>
          <a:p>
            <a:r>
              <a:rPr lang="en-US" altLang="ko-KR" sz="2800" dirty="0" smtClean="0">
                <a:ea typeface="굴림" pitchFamily="34" charset="-127"/>
              </a:rPr>
              <a:t>WI/Release update:</a:t>
            </a:r>
            <a:br>
              <a:rPr lang="en-US" altLang="ko-KR" sz="2800" dirty="0" smtClean="0">
                <a:ea typeface="굴림" pitchFamily="34" charset="-127"/>
              </a:rPr>
            </a:br>
            <a:r>
              <a:rPr lang="en-GB" altLang="ja-JP" sz="2800" dirty="0" err="1" smtClean="0">
                <a:ea typeface="MS PGothic" pitchFamily="34" charset="-128"/>
              </a:rPr>
              <a:t>SpamRep</a:t>
            </a:r>
            <a:r>
              <a:rPr lang="en-GB" altLang="ja-JP" sz="2800" dirty="0" smtClean="0">
                <a:ea typeface="MS PGothic" pitchFamily="34" charset="-128"/>
              </a:rPr>
              <a:t> 1.0 </a:t>
            </a:r>
            <a:r>
              <a:rPr lang="en-GB" altLang="ja-JP" sz="1400" dirty="0" smtClean="0">
                <a:ea typeface="MS PGothic" pitchFamily="34" charset="-128"/>
              </a:rPr>
              <a:t>ii</a:t>
            </a:r>
            <a:r>
              <a:rPr lang="en-GB" altLang="ko-KR" sz="1400" dirty="0" smtClean="0">
                <a:ea typeface="MS PGothic" pitchFamily="34" charset="-128"/>
              </a:rPr>
              <a:t>i</a:t>
            </a:r>
            <a:r>
              <a:rPr lang="en-GB" altLang="ja-JP" sz="1400" dirty="0" smtClean="0">
                <a:ea typeface="MS PGothic" pitchFamily="34" charset="-128"/>
              </a:rPr>
              <a:t>/ii</a:t>
            </a:r>
            <a:r>
              <a:rPr lang="en-GB" altLang="ko-KR" sz="1400" dirty="0" smtClean="0">
                <a:ea typeface="MS PGothic" pitchFamily="34" charset="-128"/>
              </a:rPr>
              <a:t>i</a:t>
            </a:r>
            <a:endParaRPr lang="en-US" altLang="ko-KR" sz="1400" dirty="0" smtClean="0">
              <a:ea typeface="MS PGothic" pitchFamily="34" charset="-128"/>
            </a:endParaRPr>
          </a:p>
        </p:txBody>
      </p:sp>
      <p:sp>
        <p:nvSpPr>
          <p:cNvPr id="1088" name="Rectangle 64"/>
          <p:cNvSpPr>
            <a:spLocks noChangeArrowheads="1"/>
          </p:cNvSpPr>
          <p:nvPr/>
        </p:nvSpPr>
        <p:spPr bwMode="auto">
          <a:xfrm>
            <a:off x="185738" y="996950"/>
            <a:ext cx="3879850" cy="366713"/>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r>
              <a:rPr lang="en-GB" altLang="ja-JP" sz="2000" dirty="0">
                <a:solidFill>
                  <a:srgbClr val="000066"/>
                </a:solidFill>
                <a:ea typeface="MS PGothic" pitchFamily="34" charset="-128"/>
              </a:rPr>
              <a:t>WISPR last updated: </a:t>
            </a:r>
            <a:r>
              <a:rPr lang="en-US" altLang="ja-JP" sz="2000" dirty="0" smtClean="0">
                <a:solidFill>
                  <a:srgbClr val="000066"/>
                </a:solidFill>
                <a:ea typeface="MS PGothic" pitchFamily="34" charset="-128"/>
              </a:rPr>
              <a:t>2011/</a:t>
            </a:r>
            <a:r>
              <a:rPr lang="en-US" altLang="ko-KR" sz="2000" dirty="0" smtClean="0">
                <a:solidFill>
                  <a:srgbClr val="000066"/>
                </a:solidFill>
                <a:ea typeface="MS PGothic" pitchFamily="34" charset="-128"/>
              </a:rPr>
              <a:t>02</a:t>
            </a:r>
            <a:r>
              <a:rPr lang="en-US" altLang="ja-JP" sz="2000" dirty="0" smtClean="0">
                <a:solidFill>
                  <a:srgbClr val="000066"/>
                </a:solidFill>
                <a:ea typeface="MS PGothic" pitchFamily="34" charset="-128"/>
              </a:rPr>
              <a:t>/</a:t>
            </a:r>
            <a:r>
              <a:rPr lang="en-US" altLang="ko-KR" sz="2000" dirty="0" smtClean="0">
                <a:solidFill>
                  <a:srgbClr val="000066"/>
                </a:solidFill>
                <a:ea typeface="MS PGothic" pitchFamily="34" charset="-128"/>
              </a:rPr>
              <a:t>11</a:t>
            </a:r>
            <a:endParaRPr lang="en-US" altLang="ko-KR" sz="2000" dirty="0">
              <a:solidFill>
                <a:srgbClr val="000066"/>
              </a:solidFill>
              <a:ea typeface="굴림" pitchFamily="34" charset="-127"/>
            </a:endParaRPr>
          </a:p>
        </p:txBody>
      </p:sp>
      <p:graphicFrame>
        <p:nvGraphicFramePr>
          <p:cNvPr id="8" name="Chart 7"/>
          <p:cNvGraphicFramePr>
            <a:graphicFrameLocks/>
          </p:cNvGraphicFramePr>
          <p:nvPr/>
        </p:nvGraphicFramePr>
        <p:xfrm>
          <a:off x="414337" y="1454150"/>
          <a:ext cx="8124824" cy="42291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le 8"/>
          <p:cNvGraphicFramePr>
            <a:graphicFrameLocks noGrp="1"/>
          </p:cNvGraphicFramePr>
          <p:nvPr/>
        </p:nvGraphicFramePr>
        <p:xfrm>
          <a:off x="1557337" y="5797550"/>
          <a:ext cx="6242053" cy="638168"/>
        </p:xfrm>
        <a:graphic>
          <a:graphicData uri="http://schemas.openxmlformats.org/drawingml/2006/table">
            <a:tbl>
              <a:tblPr/>
              <a:tblGrid>
                <a:gridCol w="952734"/>
                <a:gridCol w="755617"/>
                <a:gridCol w="755617"/>
                <a:gridCol w="755617"/>
                <a:gridCol w="755617"/>
                <a:gridCol w="755617"/>
                <a:gridCol w="755617"/>
                <a:gridCol w="755617"/>
              </a:tblGrid>
              <a:tr h="131412">
                <a:tc>
                  <a:txBody>
                    <a:bodyPr/>
                    <a:lstStyle/>
                    <a:p>
                      <a:pPr algn="ctr" fontAlgn="b"/>
                      <a:endParaRPr 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2009-01-02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2010-03-15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2009-05-04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2010-07-07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772">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2010-11-23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2009-08-11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2009-03-17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2008-12-17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latin typeface="Verdana"/>
                        </a:rPr>
                        <a:t>2010-07-10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8600" y="233363"/>
            <a:ext cx="8991600" cy="703262"/>
          </a:xfrm>
        </p:spPr>
        <p:txBody>
          <a:bodyPr/>
          <a:lstStyle/>
          <a:p>
            <a:r>
              <a:rPr lang="en-GB" altLang="ko-KR" smtClean="0">
                <a:ea typeface="굴림" pitchFamily="34" charset="-127"/>
              </a:rPr>
              <a:t>Documents nearing TP approval</a:t>
            </a:r>
            <a:endParaRPr lang="en-US" altLang="ko-KR" smtClean="0">
              <a:ea typeface="굴림" pitchFamily="34" charset="-127"/>
            </a:endParaRPr>
          </a:p>
        </p:txBody>
      </p:sp>
      <p:sp>
        <p:nvSpPr>
          <p:cNvPr id="6147" name="Rectangle 3"/>
          <p:cNvSpPr>
            <a:spLocks noGrp="1" noChangeArrowheads="1"/>
          </p:cNvSpPr>
          <p:nvPr>
            <p:ph type="body" idx="1"/>
          </p:nvPr>
        </p:nvSpPr>
        <p:spPr/>
        <p:txBody>
          <a:bodyPr/>
          <a:lstStyle/>
          <a:p>
            <a:r>
              <a:rPr lang="en-US" altLang="ko-KR" dirty="0" smtClean="0">
                <a:ea typeface="굴림" pitchFamily="34" charset="-127"/>
              </a:rPr>
              <a:t>None</a:t>
            </a:r>
            <a:endParaRPr lang="en-US" altLang="ko-KR" dirty="0" smtClean="0">
              <a:ea typeface="굴림" pitchFamily="34" charset="-127"/>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r>
              <a:rPr lang="en-GB" altLang="ko-KR" smtClean="0">
                <a:ea typeface="굴림" pitchFamily="34" charset="-127"/>
              </a:rPr>
              <a:t>WG-level issues brought to TP’s attention</a:t>
            </a:r>
          </a:p>
        </p:txBody>
      </p:sp>
      <p:sp>
        <p:nvSpPr>
          <p:cNvPr id="8195" name="Rectangle 3"/>
          <p:cNvSpPr>
            <a:spLocks noGrp="1" noChangeArrowheads="1"/>
          </p:cNvSpPr>
          <p:nvPr>
            <p:ph type="body" idx="4294967295"/>
          </p:nvPr>
        </p:nvSpPr>
        <p:spPr/>
        <p:txBody>
          <a:bodyPr/>
          <a:lstStyle/>
          <a:p>
            <a:r>
              <a:rPr lang="en-GB" altLang="ko-KR" smtClean="0">
                <a:ea typeface="굴림" pitchFamily="34" charset="-127"/>
              </a:rPr>
              <a:t>WG level issues</a:t>
            </a:r>
          </a:p>
          <a:p>
            <a:pPr marL="742950" lvl="1" indent="-285750"/>
            <a:r>
              <a:rPr lang="en-GB" altLang="ko-KR" smtClean="0">
                <a:ea typeface="굴림" pitchFamily="34" charset="-127"/>
              </a:rPr>
              <a:t>None</a:t>
            </a:r>
          </a:p>
          <a:p>
            <a:r>
              <a:rPr lang="en-GB" altLang="ko-KR" smtClean="0">
                <a:ea typeface="굴림" pitchFamily="34" charset="-127"/>
              </a:rPr>
              <a:t>Other items</a:t>
            </a:r>
          </a:p>
          <a:p>
            <a:pPr marL="742950" lvl="1" indent="-285750"/>
            <a:r>
              <a:rPr lang="en-US" altLang="ko-KR" smtClean="0">
                <a:ea typeface="굴림" pitchFamily="34" charset="-127"/>
              </a:rPr>
              <a:t>None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smtClean="0">
                <a:ea typeface="굴림" pitchFamily="34" charset="-127"/>
              </a:rPr>
              <a:t>Schedule of upcoming meetings</a:t>
            </a:r>
          </a:p>
        </p:txBody>
      </p:sp>
      <p:sp>
        <p:nvSpPr>
          <p:cNvPr id="9219" name="Rectangle 3"/>
          <p:cNvSpPr>
            <a:spLocks noGrp="1" noChangeArrowheads="1"/>
          </p:cNvSpPr>
          <p:nvPr>
            <p:ph type="body" idx="1"/>
          </p:nvPr>
        </p:nvSpPr>
        <p:spPr/>
        <p:txBody>
          <a:bodyPr/>
          <a:lstStyle/>
          <a:p>
            <a:pPr>
              <a:lnSpc>
                <a:spcPct val="80000"/>
              </a:lnSpc>
            </a:pPr>
            <a:r>
              <a:rPr lang="en-US" altLang="ko-KR" sz="2000" dirty="0" smtClean="0">
                <a:ea typeface="굴림" pitchFamily="34" charset="-127"/>
              </a:rPr>
              <a:t>Conference Calls</a:t>
            </a:r>
          </a:p>
          <a:p>
            <a:pPr lvl="1">
              <a:lnSpc>
                <a:spcPct val="80000"/>
              </a:lnSpc>
            </a:pPr>
            <a:r>
              <a:rPr lang="en-GB" altLang="ko-KR" sz="1800" dirty="0" smtClean="0">
                <a:ea typeface="굴림" pitchFamily="34" charset="-127"/>
              </a:rPr>
              <a:t>None planned.  Will schedule on an ad-hoc basis as/if necessary</a:t>
            </a:r>
          </a:p>
          <a:p>
            <a:pPr lvl="1">
              <a:lnSpc>
                <a:spcPct val="80000"/>
              </a:lnSpc>
            </a:pPr>
            <a:endParaRPr lang="en-US" altLang="ko-KR" sz="1800" dirty="0" smtClean="0">
              <a:ea typeface="굴림" pitchFamily="34" charset="-127"/>
            </a:endParaRPr>
          </a:p>
          <a:p>
            <a:pPr>
              <a:lnSpc>
                <a:spcPct val="80000"/>
              </a:lnSpc>
            </a:pPr>
            <a:r>
              <a:rPr lang="en-US" altLang="ko-KR" sz="2000" dirty="0" smtClean="0">
                <a:ea typeface="굴림" pitchFamily="34" charset="-127"/>
              </a:rPr>
              <a:t>Interim Meeting</a:t>
            </a:r>
          </a:p>
          <a:p>
            <a:pPr lvl="1">
              <a:lnSpc>
                <a:spcPct val="80000"/>
              </a:lnSpc>
            </a:pPr>
            <a:r>
              <a:rPr lang="en-US" altLang="ko-KR" sz="1800" dirty="0" smtClean="0">
                <a:ea typeface="굴림" pitchFamily="34" charset="-127"/>
              </a:rPr>
              <a:t>None</a:t>
            </a:r>
          </a:p>
          <a:p>
            <a:pPr>
              <a:lnSpc>
                <a:spcPct val="80000"/>
              </a:lnSpc>
            </a:pPr>
            <a:endParaRPr lang="en-US" altLang="ko-KR" sz="1900" dirty="0" smtClean="0">
              <a:ea typeface="굴림" pitchFamily="34" charset="-127"/>
            </a:endParaRPr>
          </a:p>
          <a:p>
            <a:pPr>
              <a:lnSpc>
                <a:spcPct val="80000"/>
              </a:lnSpc>
            </a:pPr>
            <a:r>
              <a:rPr lang="en-US" altLang="ko-KR" sz="2000" dirty="0" smtClean="0">
                <a:ea typeface="굴림" pitchFamily="34" charset="-127"/>
              </a:rPr>
              <a:t>Next F2F Meeting </a:t>
            </a:r>
            <a:r>
              <a:rPr lang="en-US" altLang="ko-KR" sz="2000" dirty="0" smtClean="0">
                <a:ea typeface="굴림" pitchFamily="34" charset="-127"/>
              </a:rPr>
              <a:t>(Sorrento, Italy</a:t>
            </a:r>
            <a:r>
              <a:rPr lang="en-US" altLang="ko-KR" sz="2000" dirty="0" smtClean="0">
                <a:ea typeface="굴림" pitchFamily="34" charset="-127"/>
              </a:rPr>
              <a:t>)</a:t>
            </a:r>
            <a:endParaRPr lang="en-US" altLang="ko-KR" sz="2000" dirty="0" smtClean="0">
              <a:ea typeface="굴림" pitchFamily="34" charset="-127"/>
            </a:endParaRPr>
          </a:p>
          <a:p>
            <a:pPr lvl="1">
              <a:lnSpc>
                <a:spcPct val="80000"/>
              </a:lnSpc>
            </a:pPr>
            <a:r>
              <a:rPr lang="en-US" altLang="ko-KR" sz="1800" dirty="0" smtClean="0">
                <a:ea typeface="굴림" pitchFamily="34" charset="-127"/>
              </a:rPr>
              <a:t>None</a:t>
            </a:r>
          </a:p>
          <a:p>
            <a:pPr lvl="1">
              <a:lnSpc>
                <a:spcPct val="80000"/>
              </a:lnSpc>
            </a:pPr>
            <a:endParaRPr lang="en-US" altLang="ko-KR" sz="1800" dirty="0" smtClean="0">
              <a:ea typeface="굴림" pitchFamily="34" charset="-127"/>
            </a:endParaRPr>
          </a:p>
          <a:p>
            <a:pPr>
              <a:lnSpc>
                <a:spcPct val="80000"/>
              </a:lnSpc>
            </a:pPr>
            <a:r>
              <a:rPr lang="en-US" altLang="ko-KR" sz="2000" dirty="0" smtClean="0">
                <a:ea typeface="굴림" pitchFamily="34" charset="-127"/>
              </a:rPr>
              <a:t>Requested/Planned Joint Meeting(s)</a:t>
            </a:r>
          </a:p>
          <a:p>
            <a:pPr lvl="1">
              <a:lnSpc>
                <a:spcPct val="80000"/>
              </a:lnSpc>
            </a:pPr>
            <a:r>
              <a:rPr lang="en-US" altLang="ko-KR" sz="1800" dirty="0" smtClean="0">
                <a:ea typeface="굴림" pitchFamily="34" charset="-127"/>
              </a:rPr>
              <a:t>None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9068</TotalTime>
  <Pages>15</Pages>
  <Words>365</Words>
  <Application>Microsoft Office PowerPoint</Application>
  <PresentationFormat>Custom</PresentationFormat>
  <Paragraphs>90</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OMA Template</vt:lpstr>
      <vt:lpstr>OMA-COM-2011-0005-INP_SpamRep_Report_Honolulu      Technical Plenary Presentation SpamRep  Honolulu, USA</vt:lpstr>
      <vt:lpstr>WI/Release update: SpamRep 1.0 i/iii</vt:lpstr>
      <vt:lpstr>WI/Release update:  SpamRep 1.0 ii/iii</vt:lpstr>
      <vt:lpstr>WI/Release update: SpamRep 1.0 iii/iii</vt:lpstr>
      <vt:lpstr>Documents nearing TP approval</vt:lpstr>
      <vt:lpstr>WG-level issues brought to TP’s attention</vt:lpstr>
      <vt:lpstr>Schedule of upcoming meetings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DKS(2)</cp:lastModifiedBy>
  <cp:revision>406</cp:revision>
  <cp:lastPrinted>1999-04-27T06:51:51Z</cp:lastPrinted>
  <dcterms:created xsi:type="dcterms:W3CDTF">2002-03-19T14:05:12Z</dcterms:created>
  <dcterms:modified xsi:type="dcterms:W3CDTF">2011-02-11T17:01:54Z</dcterms:modified>
</cp:coreProperties>
</file>