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1"/>
  </p:notesMasterIdLst>
  <p:handoutMasterIdLst>
    <p:handoutMasterId r:id="rId22"/>
  </p:handoutMasterIdLst>
  <p:sldIdLst>
    <p:sldId id="293" r:id="rId2"/>
    <p:sldId id="350" r:id="rId3"/>
    <p:sldId id="339" r:id="rId4"/>
    <p:sldId id="319" r:id="rId5"/>
    <p:sldId id="324" r:id="rId6"/>
    <p:sldId id="330" r:id="rId7"/>
    <p:sldId id="331" r:id="rId8"/>
    <p:sldId id="336" r:id="rId9"/>
    <p:sldId id="334" r:id="rId10"/>
    <p:sldId id="337" r:id="rId11"/>
    <p:sldId id="340" r:id="rId12"/>
    <p:sldId id="342" r:id="rId13"/>
    <p:sldId id="332" r:id="rId14"/>
    <p:sldId id="344" r:id="rId15"/>
    <p:sldId id="345" r:id="rId16"/>
    <p:sldId id="346" r:id="rId17"/>
    <p:sldId id="347" r:id="rId18"/>
    <p:sldId id="348" r:id="rId19"/>
    <p:sldId id="349" r:id="rId20"/>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002" autoAdjust="0"/>
    <p:restoredTop sz="86445" autoAdjust="0"/>
  </p:normalViewPr>
  <p:slideViewPr>
    <p:cSldViewPr>
      <p:cViewPr varScale="1">
        <p:scale>
          <a:sx n="76" d="100"/>
          <a:sy n="76" d="100"/>
        </p:scale>
        <p:origin x="1253" y="67"/>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114" y="-10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75918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57187719"/>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05002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p:cNvSpPr>
            <a:spLocks noGrp="1" noRot="1" noChangeAspect="1" noTextEdit="1"/>
          </p:cNvSpPr>
          <p:nvPr>
            <p:ph type="sldImg"/>
          </p:nvPr>
        </p:nvSpPr>
        <p:spPr>
          <a:ln/>
        </p:spPr>
      </p:sp>
      <p:sp>
        <p:nvSpPr>
          <p:cNvPr id="5123" name="Espace réservé des commentaires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fr-FR" altLang="fr-FR" smtClean="0">
              <a:latin typeface="Arial" panose="020B0604020202020204" pitchFamily="34" charset="0"/>
            </a:endParaRPr>
          </a:p>
        </p:txBody>
      </p:sp>
      <p:sp>
        <p:nvSpPr>
          <p:cNvPr id="5124" name="Espace réservé du numéro de diapositive 3"/>
          <p:cNvSpPr>
            <a:spLocks noGrp="1"/>
          </p:cNvSpPr>
          <p:nvPr>
            <p:ph type="sldNum" sz="quarter" idx="4294967295"/>
          </p:nvPr>
        </p:nvSpPr>
        <p:spPr bwMode="auto">
          <a:xfrm>
            <a:off x="3884613" y="8720138"/>
            <a:ext cx="2971800" cy="4587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fld id="{F8979B28-D96A-41FC-B523-AA39574EA076}" type="slidenum">
              <a:rPr lang="en-US" altLang="fr-FR"/>
              <a:pPr/>
              <a:t>4</a:t>
            </a:fld>
            <a:endParaRPr lang="en-US" altLang="fr-FR"/>
          </a:p>
        </p:txBody>
      </p:sp>
    </p:spTree>
    <p:extLst>
      <p:ext uri="{BB962C8B-B14F-4D97-AF65-F5344CB8AC3E}">
        <p14:creationId xmlns:p14="http://schemas.microsoft.com/office/powerpoint/2010/main" val="40690639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1065042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596868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377840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74575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8034541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546155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8590462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55266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11548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21318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468592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5613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853355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98198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47235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5691963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zh-CN" sz="1000" b="1" dirty="0" smtClean="0">
                <a:ea typeface="宋体" charset="-122"/>
                <a:cs typeface="Times New Roman" charset="0"/>
              </a:rPr>
              <a:t>© 2015 Open Mobile Alliance Ltd.  All Rights Reserved.</a:t>
            </a:r>
            <a:endParaRPr lang="en-US" altLang="zh-CN" sz="1000" b="1" dirty="0" smtClean="0">
              <a:ea typeface="宋体" charset="-122"/>
            </a:endParaRPr>
          </a:p>
          <a:p>
            <a:pPr>
              <a:lnSpc>
                <a:spcPct val="90000"/>
              </a:lnSpc>
              <a:defRPr/>
            </a:pPr>
            <a:r>
              <a:rPr lang="en-US" altLang="zh-CN" sz="900" b="1" dirty="0" smtClean="0">
                <a:latin typeface="Arial Narrow" pitchFamily="34" charset="0"/>
                <a:ea typeface="宋体" charset="-122"/>
                <a:cs typeface="Times New Roman"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OMA-COM-CPM-2015-0101R01</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smtClean="0">
                <a:latin typeface="Arial Narrow" panose="020B0606020202030204" pitchFamily="34" charset="0"/>
                <a:ea typeface="SimSun" panose="02010600030101010101" pitchFamily="2" charset="-122"/>
              </a:rPr>
              <a:t>Slide #</a:t>
            </a:r>
            <a:fld id="{452E8A50-F3ED-497E-B8E6-D8991902CA22}"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smtClean="0">
                <a:latin typeface="Arial Narrow" panose="020B0606020202030204" pitchFamily="34" charset="0"/>
                <a:ea typeface="SimSun" panose="02010600030101010101" pitchFamily="2" charset="-122"/>
              </a:rPr>
              <a:t/>
            </a:r>
            <a:br>
              <a:rPr lang="en-US" altLang="zh-CN" sz="1800" b="1" smtClean="0">
                <a:latin typeface="Arial Narrow" panose="020B0606020202030204" pitchFamily="34" charset="0"/>
                <a:ea typeface="SimSun" panose="02010600030101010101" pitchFamily="2" charset="-122"/>
              </a:rPr>
            </a:br>
            <a:r>
              <a:rPr lang="en-US" altLang="zh-CN" sz="500" smtClean="0">
                <a:solidFill>
                  <a:srgbClr val="999999"/>
                </a:solidFill>
                <a:ea typeface="SimSun" panose="02010600030101010101" pitchFamily="2" charset="-122"/>
              </a:rPr>
              <a:t>[OMA-Template-SlideDeck-20140101-I]</a:t>
            </a:r>
            <a:endParaRPr lang="en-US" altLang="zh-CN" sz="1800" b="1"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b="1">
                <a:latin typeface="Tahoma" panose="020B0604030504040204" pitchFamily="34" charset="0"/>
                <a:ea typeface="SimSun" panose="02010600030101010101" pitchFamily="2" charset="-122"/>
              </a:rPr>
              <a:t>	Submitted To:	OMA-COM-CPM</a:t>
            </a:r>
          </a:p>
          <a:p>
            <a:pPr>
              <a:lnSpc>
                <a:spcPct val="95000"/>
              </a:lnSpc>
              <a:spcAft>
                <a:spcPct val="35000"/>
              </a:spcAft>
            </a:pPr>
            <a:r>
              <a:rPr lang="en-US" altLang="zh-CN" b="1">
                <a:latin typeface="Tahoma" panose="020B0604030504040204" pitchFamily="34" charset="0"/>
                <a:ea typeface="SimSun" panose="02010600030101010101" pitchFamily="2" charset="-122"/>
              </a:rPr>
              <a:t>	Date:	05 10 2015	</a:t>
            </a:r>
          </a:p>
          <a:p>
            <a:pPr>
              <a:lnSpc>
                <a:spcPct val="95000"/>
              </a:lnSpc>
              <a:spcAft>
                <a:spcPct val="35000"/>
              </a:spcAft>
            </a:pPr>
            <a:r>
              <a:rPr lang="en-US" altLang="zh-CN" b="1">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b="1">
                <a:latin typeface="Tahoma" panose="020B0604030504040204" pitchFamily="34" charset="0"/>
                <a:ea typeface="SimSun" panose="02010600030101010101" pitchFamily="2" charset="-122"/>
              </a:rPr>
              <a:t>	Contact:	Tom Van Pelt, tvanpelt@gsma.com</a:t>
            </a:r>
          </a:p>
          <a:p>
            <a:pPr>
              <a:lnSpc>
                <a:spcPct val="95000"/>
              </a:lnSpc>
              <a:spcAft>
                <a:spcPct val="35000"/>
              </a:spcAft>
            </a:pPr>
            <a:r>
              <a:rPr lang="en-US" altLang="zh-CN" b="1">
                <a:latin typeface="Tahoma" panose="020B0604030504040204" pitchFamily="34" charset="0"/>
                <a:ea typeface="SimSun" panose="02010600030101010101" pitchFamily="2" charset="-122"/>
              </a:rPr>
              <a:t>	Source:	GSM Association</a:t>
            </a:r>
          </a:p>
          <a:p>
            <a:pPr>
              <a:lnSpc>
                <a:spcPct val="95000"/>
              </a:lnSpc>
              <a:spcAft>
                <a:spcPct val="35000"/>
              </a:spcAft>
            </a:pPr>
            <a:endParaRPr lang="en-US" altLang="zh-CN" b="1">
              <a:latin typeface="Tahoma" panose="020B0604030504040204" pitchFamily="34" charset="0"/>
              <a:ea typeface="SimSun" panose="02010600030101010101" pitchFamily="2" charset="-122"/>
            </a:endParaRPr>
          </a:p>
        </p:txBody>
      </p:sp>
      <p:sp>
        <p:nvSpPr>
          <p:cNvPr id="3076" name="Rectangle 26"/>
          <p:cNvSpPr>
            <a:spLocks noGrp="1" noChangeArrowheads="1"/>
          </p:cNvSpPr>
          <p:nvPr>
            <p:ph type="ctrTitle"/>
          </p:nvPr>
        </p:nvSpPr>
        <p:spPr>
          <a:xfrm>
            <a:off x="684213" y="228600"/>
            <a:ext cx="7996237" cy="1652588"/>
          </a:xfrm>
          <a:noFill/>
        </p:spPr>
        <p:txBody>
          <a:bodyPr anchor="t"/>
          <a:lstStyle/>
          <a:p>
            <a:r>
              <a:rPr lang="fr-FR" altLang="fr-FR" sz="2000" dirty="0" smtClean="0"/>
              <a:t>OMA-COM-CPM-2015-0101R01-INP_Inter</a:t>
            </a:r>
            <a:r>
              <a:rPr lang="en-GB" altLang="fr-FR" sz="2000" dirty="0" err="1" smtClean="0"/>
              <a:t>working_and_CMS</a:t>
            </a:r>
            <a:r>
              <a:rPr lang="en-US" altLang="zh-CN" sz="2000" dirty="0" smtClean="0">
                <a:ea typeface="SimSun" panose="02010600030101010101" pitchFamily="2" charset="-122"/>
              </a:rPr>
              <a:t/>
            </a:r>
            <a:br>
              <a:rPr lang="en-US" altLang="zh-CN" sz="2000" dirty="0" smtClean="0">
                <a:ea typeface="SimSun" panose="02010600030101010101" pitchFamily="2" charset="-122"/>
              </a:rPr>
            </a:br>
            <a:r>
              <a:rPr lang="en-US" altLang="zh-CN" sz="1400" dirty="0" smtClean="0">
                <a:ea typeface="SimSun" panose="02010600030101010101" pitchFamily="2" charset="-122"/>
              </a:rPr>
              <a:t/>
            </a:r>
            <a:br>
              <a:rPr lang="en-US" altLang="zh-CN" sz="1400" dirty="0" smtClean="0">
                <a:ea typeface="SimSun" panose="02010600030101010101" pitchFamily="2" charset="-122"/>
              </a:rPr>
            </a:br>
            <a:r>
              <a:rPr lang="en-US" altLang="zh-CN" dirty="0" smtClean="0">
                <a:ea typeface="SimSun" panose="02010600030101010101" pitchFamily="2" charset="-122"/>
              </a:rPr>
              <a:t>Interworking and Message Store</a:t>
            </a:r>
            <a:endParaRPr lang="en-US" altLang="zh-CN" sz="1800" dirty="0" smtClean="0">
              <a:ea typeface="SimSun" panose="02010600030101010101" pitchFamily="2" charset="-122"/>
            </a:endParaRP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a:solidFill>
                  <a:srgbClr val="800000"/>
                </a:solidFill>
                <a:latin typeface="Tahoma" panose="020B0604030504040204" pitchFamily="34" charset="0"/>
                <a:ea typeface="SimSun" panose="02010600030101010101" pitchFamily="2"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zh-CN" sz="90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US" altLang="zh-CN" sz="900">
                <a:ea typeface="SimSun" panose="02010600030101010101" pitchFamily="2" charset="-122"/>
                <a:cs typeface="Times New Roman" panose="02020603050405020304" pitchFamily="18" charset="0"/>
                <a:hlinkClick r:id="rId3"/>
              </a:rPr>
              <a:t>http://www.openmobilealliance.org/UseAgreement.html</a:t>
            </a:r>
            <a:r>
              <a:rPr lang="en-US" altLang="zh-CN" sz="90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zh-CN" sz="900">
                <a:ea typeface="SimSun" panose="02010600030101010101" pitchFamily="2" charset="-122"/>
                <a:cs typeface="Times New Roman" panose="02020603050405020304" pitchFamily="18" charset="0"/>
              </a:rPr>
              <a:t>THIS DOCUMENT IS PROVIDED ON AN "AS IS" "AS AVAILABLE" AND "WITH ALL FAULTS" BASIS.</a:t>
            </a:r>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zh-CN" sz="900" b="1">
                <a:ea typeface="SimSun" panose="02010600030101010101" pitchFamily="2" charset="-122"/>
                <a:cs typeface="Times New Roman" panose="02020603050405020304" pitchFamily="18" charset="0"/>
              </a:rPr>
              <a:t>Intellectual Property Rights</a:t>
            </a:r>
          </a:p>
          <a:p>
            <a:pPr>
              <a:spcBef>
                <a:spcPct val="35000"/>
              </a:spcBef>
            </a:pPr>
            <a:r>
              <a:rPr lang="en-US" altLang="zh-CN" sz="90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A-Reachable/B-Reachable</a:t>
            </a:r>
            <a:endParaRPr lang="en-GB"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6" name="Rectangle 5"/>
          <p:cNvSpPr/>
          <p:nvPr/>
        </p:nvSpPr>
        <p:spPr bwMode="auto">
          <a:xfrm>
            <a:off x="41433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A</a:t>
            </a:r>
            <a:endParaRPr kumimoji="0" lang="en-GB" sz="20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2928937" y="1454150"/>
            <a:ext cx="1219200" cy="609600"/>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A</a:t>
            </a:r>
          </a:p>
        </p:txBody>
      </p:sp>
      <p:sp>
        <p:nvSpPr>
          <p:cNvPr id="9" name="Rectangle 8"/>
          <p:cNvSpPr/>
          <p:nvPr/>
        </p:nvSpPr>
        <p:spPr bwMode="auto">
          <a:xfrm>
            <a:off x="2928937"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A</a:t>
            </a:r>
          </a:p>
        </p:txBody>
      </p:sp>
      <p:sp>
        <p:nvSpPr>
          <p:cNvPr id="10" name="Rectangle 9"/>
          <p:cNvSpPr/>
          <p:nvPr/>
        </p:nvSpPr>
        <p:spPr bwMode="auto">
          <a:xfrm>
            <a:off x="2928937"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A</a:t>
            </a:r>
          </a:p>
        </p:txBody>
      </p:sp>
      <p:sp>
        <p:nvSpPr>
          <p:cNvPr id="12" name="Rectangle 11"/>
          <p:cNvSpPr/>
          <p:nvPr/>
        </p:nvSpPr>
        <p:spPr bwMode="auto">
          <a:xfrm>
            <a:off x="2928938"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6" name="Rectangle 15"/>
          <p:cNvSpPr/>
          <p:nvPr/>
        </p:nvSpPr>
        <p:spPr bwMode="auto">
          <a:xfrm>
            <a:off x="5248274" y="1454150"/>
            <a:ext cx="1219200" cy="609600"/>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GB" dirty="0">
                <a:latin typeface="Arial" charset="0"/>
              </a:rPr>
              <a:t>SMS-C B</a:t>
            </a:r>
          </a:p>
        </p:txBody>
      </p:sp>
      <p:sp>
        <p:nvSpPr>
          <p:cNvPr id="17" name="Rectangle 16"/>
          <p:cNvSpPr/>
          <p:nvPr/>
        </p:nvSpPr>
        <p:spPr bwMode="auto">
          <a:xfrm>
            <a:off x="5248274"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B</a:t>
            </a:r>
          </a:p>
        </p:txBody>
      </p:sp>
      <p:sp>
        <p:nvSpPr>
          <p:cNvPr id="18" name="Rectangle 17"/>
          <p:cNvSpPr/>
          <p:nvPr/>
        </p:nvSpPr>
        <p:spPr bwMode="auto">
          <a:xfrm>
            <a:off x="5248274"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B</a:t>
            </a:r>
          </a:p>
        </p:txBody>
      </p:sp>
      <p:sp>
        <p:nvSpPr>
          <p:cNvPr id="19" name="Rectangle 18"/>
          <p:cNvSpPr/>
          <p:nvPr/>
        </p:nvSpPr>
        <p:spPr bwMode="auto">
          <a:xfrm>
            <a:off x="5266371"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B</a:t>
            </a:r>
          </a:p>
        </p:txBody>
      </p: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sp>
        <p:nvSpPr>
          <p:cNvPr id="21" name="Rectangle 20"/>
          <p:cNvSpPr/>
          <p:nvPr/>
        </p:nvSpPr>
        <p:spPr bwMode="auto">
          <a:xfrm>
            <a:off x="758475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B</a:t>
            </a:r>
            <a:endParaRPr kumimoji="0" lang="en-GB" sz="2000" b="0" i="0" u="none" strike="noStrike" cap="none" normalizeH="0" baseline="0" dirty="0" smtClean="0">
              <a:ln>
                <a:noFill/>
              </a:ln>
              <a:solidFill>
                <a:schemeClr val="tx1"/>
              </a:solidFill>
              <a:effectLst/>
              <a:latin typeface="Arial" charset="0"/>
            </a:endParaRPr>
          </a:p>
        </p:txBody>
      </p:sp>
      <p:cxnSp>
        <p:nvCxnSpPr>
          <p:cNvPr id="4" name="Straight Arrow Connector 3"/>
          <p:cNvCxnSpPr>
            <a:stCxn id="5" idx="3"/>
          </p:cNvCxnSpPr>
          <p:nvPr/>
        </p:nvCxnSpPr>
        <p:spPr bwMode="auto">
          <a:xfrm>
            <a:off x="1862137" y="1758950"/>
            <a:ext cx="1066800" cy="9144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5" name="Straight Arrow Connector 14"/>
          <p:cNvCxnSpPr/>
          <p:nvPr/>
        </p:nvCxnSpPr>
        <p:spPr bwMode="auto">
          <a:xfrm>
            <a:off x="31575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3" name="Straight Arrow Connector 22"/>
          <p:cNvCxnSpPr/>
          <p:nvPr/>
        </p:nvCxnSpPr>
        <p:spPr bwMode="auto">
          <a:xfrm>
            <a:off x="31575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25" name="Straight Arrow Connector 24"/>
          <p:cNvCxnSpPr/>
          <p:nvPr/>
        </p:nvCxnSpPr>
        <p:spPr bwMode="auto">
          <a:xfrm>
            <a:off x="4166234" y="3816350"/>
            <a:ext cx="110013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7" name="Straight Arrow Connector 26"/>
          <p:cNvCxnSpPr>
            <a:endCxn id="20" idx="1"/>
          </p:cNvCxnSpPr>
          <p:nvPr/>
        </p:nvCxnSpPr>
        <p:spPr bwMode="auto">
          <a:xfrm flipV="1">
            <a:off x="6467474" y="1758950"/>
            <a:ext cx="1193483" cy="9906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Straight Arrow Connector 28"/>
          <p:cNvCxnSpPr/>
          <p:nvPr/>
        </p:nvCxnSpPr>
        <p:spPr bwMode="auto">
          <a:xfrm>
            <a:off x="6485571" y="41973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1" name="Straight Arrow Connector 30"/>
          <p:cNvCxnSpPr/>
          <p:nvPr/>
        </p:nvCxnSpPr>
        <p:spPr bwMode="auto">
          <a:xfrm>
            <a:off x="55197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33" name="Straight Arrow Connector 32"/>
          <p:cNvCxnSpPr>
            <a:endCxn id="17" idx="3"/>
          </p:cNvCxnSpPr>
          <p:nvPr/>
        </p:nvCxnSpPr>
        <p:spPr bwMode="auto">
          <a:xfrm flipH="1">
            <a:off x="6467474" y="2063750"/>
            <a:ext cx="1193485" cy="838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7" name="Straight Arrow Connector 36"/>
          <p:cNvCxnSpPr/>
          <p:nvPr/>
        </p:nvCxnSpPr>
        <p:spPr bwMode="auto">
          <a:xfrm flipH="1">
            <a:off x="6485571" y="42735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9" name="Straight Arrow Connector 38"/>
          <p:cNvCxnSpPr/>
          <p:nvPr/>
        </p:nvCxnSpPr>
        <p:spPr bwMode="auto">
          <a:xfrm>
            <a:off x="56721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1" name="Straight Arrow Connector 40"/>
          <p:cNvCxnSpPr/>
          <p:nvPr/>
        </p:nvCxnSpPr>
        <p:spPr bwMode="auto">
          <a:xfrm flipH="1">
            <a:off x="4148137" y="4197350"/>
            <a:ext cx="110013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3" name="Straight Arrow Connector 42"/>
          <p:cNvCxnSpPr>
            <a:stCxn id="10" idx="2"/>
            <a:endCxn id="12" idx="0"/>
          </p:cNvCxnSpPr>
          <p:nvPr/>
        </p:nvCxnSpPr>
        <p:spPr bwMode="auto">
          <a:xfrm>
            <a:off x="3538537" y="4273550"/>
            <a:ext cx="1"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5" name="Straight Arrow Connector 44"/>
          <p:cNvCxnSpPr/>
          <p:nvPr/>
        </p:nvCxnSpPr>
        <p:spPr bwMode="auto">
          <a:xfrm flipV="1">
            <a:off x="36909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9" name="Straight Arrow Connector 48"/>
          <p:cNvCxnSpPr>
            <a:stCxn id="9" idx="1"/>
          </p:cNvCxnSpPr>
          <p:nvPr/>
        </p:nvCxnSpPr>
        <p:spPr bwMode="auto">
          <a:xfrm flipH="1" flipV="1">
            <a:off x="1862137" y="1987550"/>
            <a:ext cx="1066800" cy="9144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1" name="Straight Arrow Connector 50"/>
          <p:cNvCxnSpPr/>
          <p:nvPr/>
        </p:nvCxnSpPr>
        <p:spPr bwMode="auto">
          <a:xfrm>
            <a:off x="1709737" y="4273550"/>
            <a:ext cx="1219200" cy="83820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53" name="TextBox 52"/>
          <p:cNvSpPr txBox="1"/>
          <p:nvPr/>
        </p:nvSpPr>
        <p:spPr>
          <a:xfrm>
            <a:off x="0" y="5340350"/>
            <a:ext cx="9363075" cy="523220"/>
          </a:xfrm>
          <a:prstGeom prst="rect">
            <a:avLst/>
          </a:prstGeom>
          <a:noFill/>
        </p:spPr>
        <p:txBody>
          <a:bodyPr wrap="square" rtlCol="0">
            <a:spAutoFit/>
          </a:bodyPr>
          <a:lstStyle/>
          <a:p>
            <a:r>
              <a:rPr lang="en-GB" sz="1400" dirty="0" smtClean="0"/>
              <a:t>Notes:</a:t>
            </a:r>
          </a:p>
          <a:p>
            <a:pPr marL="342900" indent="-342900">
              <a:buFontTx/>
              <a:buChar char="-"/>
            </a:pPr>
            <a:r>
              <a:rPr lang="en-GB" sz="1400" dirty="0" smtClean="0"/>
              <a:t>Not really significant differences from case where B was online</a:t>
            </a:r>
            <a:endParaRPr lang="en-GB" sz="1400" dirty="0"/>
          </a:p>
        </p:txBody>
      </p:sp>
      <p:cxnSp>
        <p:nvCxnSpPr>
          <p:cNvPr id="22" name="Straight Arrow Connector 21"/>
          <p:cNvCxnSpPr/>
          <p:nvPr/>
        </p:nvCxnSpPr>
        <p:spPr bwMode="auto">
          <a:xfrm flipV="1">
            <a:off x="55197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6" name="Straight Arrow Connector 25"/>
          <p:cNvCxnSpPr/>
          <p:nvPr/>
        </p:nvCxnSpPr>
        <p:spPr bwMode="auto">
          <a:xfrm>
            <a:off x="60531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3854293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4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5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smtClean="0"/>
              <a:t>Scenarios: A-Reachable/B-Primary offline</a:t>
            </a:r>
            <a:endParaRPr lang="en-GB" sz="2800"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6" name="Rectangle 5"/>
          <p:cNvSpPr/>
          <p:nvPr/>
        </p:nvSpPr>
        <p:spPr bwMode="auto">
          <a:xfrm>
            <a:off x="41433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A</a:t>
            </a:r>
            <a:endParaRPr kumimoji="0" lang="en-GB" sz="20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2928937" y="1454150"/>
            <a:ext cx="1219200" cy="609600"/>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GB" dirty="0">
                <a:latin typeface="Arial" charset="0"/>
              </a:rPr>
              <a:t>SMS-C A</a:t>
            </a:r>
          </a:p>
        </p:txBody>
      </p:sp>
      <p:sp>
        <p:nvSpPr>
          <p:cNvPr id="9" name="Rectangle 8"/>
          <p:cNvSpPr/>
          <p:nvPr/>
        </p:nvSpPr>
        <p:spPr bwMode="auto">
          <a:xfrm>
            <a:off x="2928937"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A</a:t>
            </a:r>
          </a:p>
        </p:txBody>
      </p:sp>
      <p:sp>
        <p:nvSpPr>
          <p:cNvPr id="10" name="Rectangle 9"/>
          <p:cNvSpPr/>
          <p:nvPr/>
        </p:nvSpPr>
        <p:spPr bwMode="auto">
          <a:xfrm>
            <a:off x="2928937"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A</a:t>
            </a:r>
          </a:p>
        </p:txBody>
      </p:sp>
      <p:sp>
        <p:nvSpPr>
          <p:cNvPr id="12" name="Rectangle 11"/>
          <p:cNvSpPr/>
          <p:nvPr/>
        </p:nvSpPr>
        <p:spPr bwMode="auto">
          <a:xfrm>
            <a:off x="2928938"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6" name="Rectangle 15"/>
          <p:cNvSpPr/>
          <p:nvPr/>
        </p:nvSpPr>
        <p:spPr bwMode="auto">
          <a:xfrm>
            <a:off x="5248274" y="1454150"/>
            <a:ext cx="1219200" cy="609600"/>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GB" dirty="0">
                <a:latin typeface="Arial" charset="0"/>
              </a:rPr>
              <a:t>SMS-C B</a:t>
            </a:r>
          </a:p>
        </p:txBody>
      </p:sp>
      <p:sp>
        <p:nvSpPr>
          <p:cNvPr id="17" name="Rectangle 16"/>
          <p:cNvSpPr/>
          <p:nvPr/>
        </p:nvSpPr>
        <p:spPr bwMode="auto">
          <a:xfrm>
            <a:off x="5248274"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B</a:t>
            </a:r>
          </a:p>
        </p:txBody>
      </p:sp>
      <p:sp>
        <p:nvSpPr>
          <p:cNvPr id="18" name="Rectangle 17"/>
          <p:cNvSpPr/>
          <p:nvPr/>
        </p:nvSpPr>
        <p:spPr bwMode="auto">
          <a:xfrm>
            <a:off x="5248274"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B</a:t>
            </a:r>
          </a:p>
        </p:txBody>
      </p:sp>
      <p:sp>
        <p:nvSpPr>
          <p:cNvPr id="19" name="Rectangle 18"/>
          <p:cNvSpPr/>
          <p:nvPr/>
        </p:nvSpPr>
        <p:spPr bwMode="auto">
          <a:xfrm>
            <a:off x="5266371"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B</a:t>
            </a:r>
          </a:p>
        </p:txBody>
      </p: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sp>
        <p:nvSpPr>
          <p:cNvPr id="21" name="Rectangle 20"/>
          <p:cNvSpPr/>
          <p:nvPr/>
        </p:nvSpPr>
        <p:spPr bwMode="auto">
          <a:xfrm>
            <a:off x="758475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B</a:t>
            </a:r>
            <a:endParaRPr kumimoji="0" lang="en-GB" sz="2000" b="0" i="0" u="none" strike="noStrike" cap="none" normalizeH="0" baseline="0" dirty="0" smtClean="0">
              <a:ln>
                <a:noFill/>
              </a:ln>
              <a:solidFill>
                <a:schemeClr val="tx1"/>
              </a:solidFill>
              <a:effectLst/>
              <a:latin typeface="Arial" charset="0"/>
            </a:endParaRPr>
          </a:p>
        </p:txBody>
      </p:sp>
      <p:cxnSp>
        <p:nvCxnSpPr>
          <p:cNvPr id="4" name="Straight Arrow Connector 3"/>
          <p:cNvCxnSpPr>
            <a:stCxn id="5" idx="3"/>
          </p:cNvCxnSpPr>
          <p:nvPr/>
        </p:nvCxnSpPr>
        <p:spPr bwMode="auto">
          <a:xfrm>
            <a:off x="1862137" y="1758950"/>
            <a:ext cx="1066800" cy="9906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5" name="Straight Arrow Connector 14"/>
          <p:cNvCxnSpPr/>
          <p:nvPr/>
        </p:nvCxnSpPr>
        <p:spPr bwMode="auto">
          <a:xfrm>
            <a:off x="31575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3" name="Straight Arrow Connector 22"/>
          <p:cNvCxnSpPr/>
          <p:nvPr/>
        </p:nvCxnSpPr>
        <p:spPr bwMode="auto">
          <a:xfrm>
            <a:off x="31575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25" name="Straight Arrow Connector 24"/>
          <p:cNvCxnSpPr/>
          <p:nvPr/>
        </p:nvCxnSpPr>
        <p:spPr bwMode="auto">
          <a:xfrm>
            <a:off x="4166234" y="3816350"/>
            <a:ext cx="110013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7" name="Straight Arrow Connector 26"/>
          <p:cNvCxnSpPr>
            <a:endCxn id="20" idx="1"/>
          </p:cNvCxnSpPr>
          <p:nvPr/>
        </p:nvCxnSpPr>
        <p:spPr bwMode="auto">
          <a:xfrm flipV="1">
            <a:off x="6467474" y="1758950"/>
            <a:ext cx="1193483" cy="9906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Straight Arrow Connector 28"/>
          <p:cNvCxnSpPr/>
          <p:nvPr/>
        </p:nvCxnSpPr>
        <p:spPr bwMode="auto">
          <a:xfrm>
            <a:off x="6485571" y="41973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1" name="Straight Arrow Connector 30"/>
          <p:cNvCxnSpPr/>
          <p:nvPr/>
        </p:nvCxnSpPr>
        <p:spPr bwMode="auto">
          <a:xfrm>
            <a:off x="55197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33" name="Straight Arrow Connector 32"/>
          <p:cNvCxnSpPr>
            <a:endCxn id="17" idx="3"/>
          </p:cNvCxnSpPr>
          <p:nvPr/>
        </p:nvCxnSpPr>
        <p:spPr bwMode="auto">
          <a:xfrm flipH="1">
            <a:off x="6467474" y="2063750"/>
            <a:ext cx="1193485" cy="838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7" name="Straight Arrow Connector 36"/>
          <p:cNvCxnSpPr/>
          <p:nvPr/>
        </p:nvCxnSpPr>
        <p:spPr bwMode="auto">
          <a:xfrm flipH="1">
            <a:off x="6485571" y="42735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9" name="Straight Arrow Connector 38"/>
          <p:cNvCxnSpPr/>
          <p:nvPr/>
        </p:nvCxnSpPr>
        <p:spPr bwMode="auto">
          <a:xfrm>
            <a:off x="56721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1" name="Straight Arrow Connector 40"/>
          <p:cNvCxnSpPr/>
          <p:nvPr/>
        </p:nvCxnSpPr>
        <p:spPr bwMode="auto">
          <a:xfrm flipH="1">
            <a:off x="4148137" y="4044950"/>
            <a:ext cx="110013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3" name="Straight Arrow Connector 42"/>
          <p:cNvCxnSpPr>
            <a:stCxn id="10" idx="2"/>
            <a:endCxn id="12" idx="0"/>
          </p:cNvCxnSpPr>
          <p:nvPr/>
        </p:nvCxnSpPr>
        <p:spPr bwMode="auto">
          <a:xfrm>
            <a:off x="3538537" y="4273550"/>
            <a:ext cx="1"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5" name="Straight Arrow Connector 44"/>
          <p:cNvCxnSpPr/>
          <p:nvPr/>
        </p:nvCxnSpPr>
        <p:spPr bwMode="auto">
          <a:xfrm flipV="1">
            <a:off x="36909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9" name="Straight Arrow Connector 48"/>
          <p:cNvCxnSpPr>
            <a:stCxn id="9" idx="1"/>
          </p:cNvCxnSpPr>
          <p:nvPr/>
        </p:nvCxnSpPr>
        <p:spPr bwMode="auto">
          <a:xfrm flipH="1" flipV="1">
            <a:off x="1862137" y="1987550"/>
            <a:ext cx="1066800" cy="9144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1" name="Straight Arrow Connector 50"/>
          <p:cNvCxnSpPr/>
          <p:nvPr/>
        </p:nvCxnSpPr>
        <p:spPr bwMode="auto">
          <a:xfrm>
            <a:off x="1709737" y="4273550"/>
            <a:ext cx="1219200" cy="83820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22" name="Straight Arrow Connector 21"/>
          <p:cNvCxnSpPr/>
          <p:nvPr/>
        </p:nvCxnSpPr>
        <p:spPr bwMode="auto">
          <a:xfrm flipV="1">
            <a:off x="55197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6" name="Straight Arrow Connector 25"/>
          <p:cNvCxnSpPr/>
          <p:nvPr/>
        </p:nvCxnSpPr>
        <p:spPr bwMode="auto">
          <a:xfrm>
            <a:off x="5683289"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 name="Straight Arrow Connector 7"/>
          <p:cNvCxnSpPr/>
          <p:nvPr/>
        </p:nvCxnSpPr>
        <p:spPr bwMode="auto">
          <a:xfrm>
            <a:off x="59769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4" name="Straight Arrow Connector 23"/>
          <p:cNvCxnSpPr/>
          <p:nvPr/>
        </p:nvCxnSpPr>
        <p:spPr bwMode="auto">
          <a:xfrm flipV="1">
            <a:off x="62055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0" name="Straight Arrow Connector 29"/>
          <p:cNvCxnSpPr/>
          <p:nvPr/>
        </p:nvCxnSpPr>
        <p:spPr bwMode="auto">
          <a:xfrm>
            <a:off x="63579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6" name="Straight Arrow Connector 35"/>
          <p:cNvCxnSpPr/>
          <p:nvPr/>
        </p:nvCxnSpPr>
        <p:spPr bwMode="auto">
          <a:xfrm>
            <a:off x="59769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40" name="TextBox 39"/>
          <p:cNvSpPr txBox="1"/>
          <p:nvPr/>
        </p:nvSpPr>
        <p:spPr>
          <a:xfrm>
            <a:off x="0" y="5340350"/>
            <a:ext cx="9363075" cy="646331"/>
          </a:xfrm>
          <a:prstGeom prst="rect">
            <a:avLst/>
          </a:prstGeom>
          <a:noFill/>
        </p:spPr>
        <p:txBody>
          <a:bodyPr wrap="square" rtlCol="0">
            <a:spAutoFit/>
          </a:bodyPr>
          <a:lstStyle/>
          <a:p>
            <a:r>
              <a:rPr lang="en-GB" sz="1200" dirty="0" smtClean="0"/>
              <a:t>Notes:</a:t>
            </a:r>
          </a:p>
          <a:p>
            <a:pPr marL="285750" indent="-285750">
              <a:buFontTx/>
              <a:buChar char="-"/>
            </a:pPr>
            <a:r>
              <a:rPr lang="en-GB" sz="1200" dirty="0" smtClean="0"/>
              <a:t>Combination of case A-online/B-Primary offline and A-Reachable/B-online</a:t>
            </a:r>
          </a:p>
          <a:p>
            <a:pPr marL="285750" indent="-285750">
              <a:buFontTx/>
              <a:buChar char="-"/>
            </a:pPr>
            <a:r>
              <a:rPr lang="en-GB" sz="1200" dirty="0" smtClean="0"/>
              <a:t>No specific added difficulties</a:t>
            </a:r>
            <a:endParaRPr lang="en-GB" sz="1200" dirty="0" smtClean="0"/>
          </a:p>
        </p:txBody>
      </p:sp>
    </p:spTree>
    <p:extLst>
      <p:ext uri="{BB962C8B-B14F-4D97-AF65-F5344CB8AC3E}">
        <p14:creationId xmlns:p14="http://schemas.microsoft.com/office/powerpoint/2010/main" val="914511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3"/>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7"/>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33"/>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3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5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smtClean="0"/>
              <a:t>Scenarios: </a:t>
            </a:r>
            <a:r>
              <a:rPr lang="en-GB" sz="2800" dirty="0" smtClean="0"/>
              <a:t>A-Reachable/B-non-CPM</a:t>
            </a:r>
            <a:endParaRPr lang="en-GB" sz="2800"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6" name="Rectangle 5"/>
          <p:cNvSpPr/>
          <p:nvPr/>
        </p:nvSpPr>
        <p:spPr bwMode="auto">
          <a:xfrm>
            <a:off x="41433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A</a:t>
            </a:r>
            <a:endParaRPr kumimoji="0" lang="en-GB" sz="20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2928937" y="1454150"/>
            <a:ext cx="1219200" cy="609600"/>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GB" dirty="0">
                <a:latin typeface="Arial" charset="0"/>
              </a:rPr>
              <a:t>SMS-C A</a:t>
            </a:r>
          </a:p>
        </p:txBody>
      </p:sp>
      <p:sp>
        <p:nvSpPr>
          <p:cNvPr id="9" name="Rectangle 8"/>
          <p:cNvSpPr/>
          <p:nvPr/>
        </p:nvSpPr>
        <p:spPr bwMode="auto">
          <a:xfrm>
            <a:off x="2928937"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A</a:t>
            </a:r>
          </a:p>
        </p:txBody>
      </p:sp>
      <p:sp>
        <p:nvSpPr>
          <p:cNvPr id="10" name="Rectangle 9"/>
          <p:cNvSpPr/>
          <p:nvPr/>
        </p:nvSpPr>
        <p:spPr bwMode="auto">
          <a:xfrm>
            <a:off x="2928937"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A</a:t>
            </a:r>
          </a:p>
        </p:txBody>
      </p:sp>
      <p:sp>
        <p:nvSpPr>
          <p:cNvPr id="12" name="Rectangle 11"/>
          <p:cNvSpPr/>
          <p:nvPr/>
        </p:nvSpPr>
        <p:spPr bwMode="auto">
          <a:xfrm>
            <a:off x="2928938"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cxnSp>
        <p:nvCxnSpPr>
          <p:cNvPr id="4" name="Straight Arrow Connector 3"/>
          <p:cNvCxnSpPr>
            <a:stCxn id="5" idx="3"/>
          </p:cNvCxnSpPr>
          <p:nvPr/>
        </p:nvCxnSpPr>
        <p:spPr bwMode="auto">
          <a:xfrm>
            <a:off x="1862137" y="1758950"/>
            <a:ext cx="1066800" cy="9144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5" name="Straight Arrow Connector 14"/>
          <p:cNvCxnSpPr/>
          <p:nvPr/>
        </p:nvCxnSpPr>
        <p:spPr bwMode="auto">
          <a:xfrm>
            <a:off x="31575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3" name="Straight Arrow Connector 22"/>
          <p:cNvCxnSpPr/>
          <p:nvPr/>
        </p:nvCxnSpPr>
        <p:spPr bwMode="auto">
          <a:xfrm>
            <a:off x="31575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27" name="Straight Arrow Connector 26"/>
          <p:cNvCxnSpPr>
            <a:endCxn id="20" idx="1"/>
          </p:cNvCxnSpPr>
          <p:nvPr/>
        </p:nvCxnSpPr>
        <p:spPr bwMode="auto">
          <a:xfrm flipV="1">
            <a:off x="4148137" y="1758950"/>
            <a:ext cx="3512820" cy="9906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3" name="Straight Arrow Connector 32"/>
          <p:cNvCxnSpPr>
            <a:endCxn id="9" idx="3"/>
          </p:cNvCxnSpPr>
          <p:nvPr/>
        </p:nvCxnSpPr>
        <p:spPr bwMode="auto">
          <a:xfrm flipH="1">
            <a:off x="4148137" y="2003426"/>
            <a:ext cx="3512822" cy="89852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3" name="Straight Arrow Connector 42"/>
          <p:cNvCxnSpPr>
            <a:stCxn id="10" idx="2"/>
            <a:endCxn id="12" idx="0"/>
          </p:cNvCxnSpPr>
          <p:nvPr/>
        </p:nvCxnSpPr>
        <p:spPr bwMode="auto">
          <a:xfrm>
            <a:off x="3538537" y="4273550"/>
            <a:ext cx="1"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5" name="Straight Arrow Connector 44"/>
          <p:cNvCxnSpPr/>
          <p:nvPr/>
        </p:nvCxnSpPr>
        <p:spPr bwMode="auto">
          <a:xfrm flipV="1">
            <a:off x="3995737" y="3206750"/>
            <a:ext cx="0" cy="45720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9" name="Straight Arrow Connector 48"/>
          <p:cNvCxnSpPr>
            <a:stCxn id="9" idx="1"/>
          </p:cNvCxnSpPr>
          <p:nvPr/>
        </p:nvCxnSpPr>
        <p:spPr bwMode="auto">
          <a:xfrm flipH="1" flipV="1">
            <a:off x="1862137" y="1987550"/>
            <a:ext cx="1066800" cy="9144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1" name="Straight Arrow Connector 50"/>
          <p:cNvCxnSpPr/>
          <p:nvPr/>
        </p:nvCxnSpPr>
        <p:spPr bwMode="auto">
          <a:xfrm>
            <a:off x="1709737" y="4273550"/>
            <a:ext cx="1219200" cy="83820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53" name="TextBox 52"/>
          <p:cNvSpPr txBox="1"/>
          <p:nvPr/>
        </p:nvSpPr>
        <p:spPr>
          <a:xfrm>
            <a:off x="0" y="5340350"/>
            <a:ext cx="9363075" cy="461665"/>
          </a:xfrm>
          <a:prstGeom prst="rect">
            <a:avLst/>
          </a:prstGeom>
          <a:noFill/>
        </p:spPr>
        <p:txBody>
          <a:bodyPr wrap="square" rtlCol="0">
            <a:spAutoFit/>
          </a:bodyPr>
          <a:lstStyle/>
          <a:p>
            <a:r>
              <a:rPr lang="en-GB" sz="1200" dirty="0" smtClean="0"/>
              <a:t>Notes:</a:t>
            </a:r>
          </a:p>
          <a:p>
            <a:pPr marL="285750" indent="-285750">
              <a:buFontTx/>
              <a:buChar char="-"/>
            </a:pPr>
            <a:r>
              <a:rPr lang="en-GB" sz="1200" dirty="0" smtClean="0"/>
              <a:t>PF-A/IWF-A functioning as SMS-C towards primary device A and B-Network/Primary Device B</a:t>
            </a:r>
            <a:endParaRPr lang="en-GB" sz="1200" dirty="0" smtClean="0"/>
          </a:p>
        </p:txBody>
      </p:sp>
      <p:cxnSp>
        <p:nvCxnSpPr>
          <p:cNvPr id="38" name="Straight Arrow Connector 37"/>
          <p:cNvCxnSpPr/>
          <p:nvPr/>
        </p:nvCxnSpPr>
        <p:spPr bwMode="auto">
          <a:xfrm flipV="1">
            <a:off x="33861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4" name="Straight Arrow Connector 53"/>
          <p:cNvCxnSpPr/>
          <p:nvPr/>
        </p:nvCxnSpPr>
        <p:spPr bwMode="auto">
          <a:xfrm>
            <a:off x="3690937" y="3206750"/>
            <a:ext cx="1"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3271580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A-offline</a:t>
            </a:r>
            <a:endParaRPr lang="en-GB" dirty="0"/>
          </a:p>
        </p:txBody>
      </p:sp>
      <p:sp>
        <p:nvSpPr>
          <p:cNvPr id="3" name="Content Placeholder 2"/>
          <p:cNvSpPr>
            <a:spLocks noGrp="1"/>
          </p:cNvSpPr>
          <p:nvPr>
            <p:ph idx="1"/>
          </p:nvPr>
        </p:nvSpPr>
        <p:spPr/>
        <p:txBody>
          <a:bodyPr/>
          <a:lstStyle/>
          <a:p>
            <a:r>
              <a:rPr lang="en-GB" sz="2400" dirty="0" smtClean="0"/>
              <a:t>No set of scenarios since A cannot initiate sending the message</a:t>
            </a:r>
          </a:p>
          <a:p>
            <a:r>
              <a:rPr lang="en-GB" sz="2400" dirty="0" smtClean="0"/>
              <a:t>What can happen though is A going offline and changing connectivity between sending the message and the generation of delivery and/or display report</a:t>
            </a:r>
          </a:p>
          <a:p>
            <a:r>
              <a:rPr lang="en-GB" sz="2400" dirty="0" smtClean="0"/>
              <a:t>For that scenario a few generic rules are sufficient</a:t>
            </a:r>
          </a:p>
          <a:p>
            <a:pPr lvl="1"/>
            <a:r>
              <a:rPr lang="en-GB" sz="2000" dirty="0" smtClean="0"/>
              <a:t>The delivery report has to follow the path of the original message</a:t>
            </a:r>
          </a:p>
          <a:p>
            <a:pPr lvl="2"/>
            <a:r>
              <a:rPr lang="en-GB" sz="1800" dirty="0" smtClean="0"/>
              <a:t>A delivery report for an IP message cannot be sent over SMS/MMS</a:t>
            </a:r>
          </a:p>
          <a:p>
            <a:pPr lvl="2"/>
            <a:r>
              <a:rPr lang="en-GB" sz="1800" dirty="0" smtClean="0"/>
              <a:t>A delivery report for legacy messaging technology might involve a legacy </a:t>
            </a:r>
            <a:r>
              <a:rPr lang="en-GB" sz="1800" dirty="0" err="1" smtClean="0"/>
              <a:t>xMS</a:t>
            </a:r>
            <a:r>
              <a:rPr lang="en-GB" sz="1800" dirty="0" smtClean="0"/>
              <a:t>-C depending on it</a:t>
            </a:r>
          </a:p>
          <a:p>
            <a:pPr lvl="2"/>
            <a:r>
              <a:rPr lang="en-GB" sz="1800" dirty="0" smtClean="0"/>
              <a:t>Exceptions may be if the legacy </a:t>
            </a:r>
            <a:r>
              <a:rPr lang="en-GB" sz="1800" dirty="0" err="1" smtClean="0"/>
              <a:t>xMS</a:t>
            </a:r>
            <a:r>
              <a:rPr lang="en-GB" sz="1800" dirty="0" smtClean="0"/>
              <a:t>-C function is integrated with the PF/IWF and the originating client has synced with CMS already </a:t>
            </a:r>
          </a:p>
          <a:p>
            <a:pPr lvl="3"/>
            <a:r>
              <a:rPr lang="en-GB" sz="1600" dirty="0" smtClean="0"/>
              <a:t>In that case a delivery report for a message that was sent as legacy could be delivered over IP without creating issues in the network</a:t>
            </a:r>
          </a:p>
          <a:p>
            <a:pPr lvl="3"/>
            <a:r>
              <a:rPr lang="en-GB" sz="1600" dirty="0" smtClean="0"/>
              <a:t>Might be more complex though</a:t>
            </a:r>
            <a:endParaRPr lang="en-GB" sz="1600" dirty="0"/>
          </a:p>
          <a:p>
            <a:pPr lvl="1"/>
            <a:r>
              <a:rPr lang="en-GB" sz="2000" dirty="0" smtClean="0"/>
              <a:t>The delivery report should be stored in the CMS even if the client is offline</a:t>
            </a:r>
            <a:endParaRPr lang="en-GB" dirty="0"/>
          </a:p>
        </p:txBody>
      </p:sp>
    </p:spTree>
    <p:extLst>
      <p:ext uri="{BB962C8B-B14F-4D97-AF65-F5344CB8AC3E}">
        <p14:creationId xmlns:p14="http://schemas.microsoft.com/office/powerpoint/2010/main" val="4697007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A-non-CPM/B-online</a:t>
            </a:r>
            <a:endParaRPr lang="en-GB"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7" name="Rectangle 6"/>
          <p:cNvSpPr/>
          <p:nvPr/>
        </p:nvSpPr>
        <p:spPr bwMode="auto">
          <a:xfrm>
            <a:off x="2928937"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6" name="Rectangle 15"/>
          <p:cNvSpPr/>
          <p:nvPr/>
        </p:nvSpPr>
        <p:spPr bwMode="auto">
          <a:xfrm>
            <a:off x="5248274" y="1454150"/>
            <a:ext cx="1219200" cy="609600"/>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GB" dirty="0">
                <a:latin typeface="Arial" charset="0"/>
              </a:rPr>
              <a:t>SMS-C B</a:t>
            </a:r>
          </a:p>
        </p:txBody>
      </p:sp>
      <p:sp>
        <p:nvSpPr>
          <p:cNvPr id="17" name="Rectangle 16"/>
          <p:cNvSpPr/>
          <p:nvPr/>
        </p:nvSpPr>
        <p:spPr bwMode="auto">
          <a:xfrm>
            <a:off x="5248274"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B</a:t>
            </a:r>
          </a:p>
        </p:txBody>
      </p:sp>
      <p:sp>
        <p:nvSpPr>
          <p:cNvPr id="18" name="Rectangle 17"/>
          <p:cNvSpPr/>
          <p:nvPr/>
        </p:nvSpPr>
        <p:spPr bwMode="auto">
          <a:xfrm>
            <a:off x="5248274"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B</a:t>
            </a:r>
          </a:p>
        </p:txBody>
      </p:sp>
      <p:sp>
        <p:nvSpPr>
          <p:cNvPr id="19" name="Rectangle 18"/>
          <p:cNvSpPr/>
          <p:nvPr/>
        </p:nvSpPr>
        <p:spPr bwMode="auto">
          <a:xfrm>
            <a:off x="5266371"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B</a:t>
            </a:r>
          </a:p>
        </p:txBody>
      </p: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sp>
        <p:nvSpPr>
          <p:cNvPr id="21" name="Rectangle 20"/>
          <p:cNvSpPr/>
          <p:nvPr/>
        </p:nvSpPr>
        <p:spPr bwMode="auto">
          <a:xfrm>
            <a:off x="758475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B</a:t>
            </a:r>
            <a:endParaRPr kumimoji="0" lang="en-GB" sz="2000" b="0" i="0" u="none" strike="noStrike" cap="none" normalizeH="0" baseline="0" dirty="0" smtClean="0">
              <a:ln>
                <a:noFill/>
              </a:ln>
              <a:solidFill>
                <a:schemeClr val="tx1"/>
              </a:solidFill>
              <a:effectLst/>
              <a:latin typeface="Arial" charset="0"/>
            </a:endParaRPr>
          </a:p>
        </p:txBody>
      </p:sp>
      <p:cxnSp>
        <p:nvCxnSpPr>
          <p:cNvPr id="62" name="Straight Arrow Connector 61"/>
          <p:cNvCxnSpPr/>
          <p:nvPr/>
        </p:nvCxnSpPr>
        <p:spPr bwMode="auto">
          <a:xfrm flipV="1">
            <a:off x="1871186" y="1606550"/>
            <a:ext cx="1039654" cy="635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8" name="Straight Arrow Connector 67"/>
          <p:cNvCxnSpPr>
            <a:endCxn id="20" idx="1"/>
          </p:cNvCxnSpPr>
          <p:nvPr/>
        </p:nvCxnSpPr>
        <p:spPr bwMode="auto">
          <a:xfrm flipV="1">
            <a:off x="6467474" y="1758950"/>
            <a:ext cx="1193483" cy="20574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70" name="Straight Arrow Connector 69"/>
          <p:cNvCxnSpPr/>
          <p:nvPr/>
        </p:nvCxnSpPr>
        <p:spPr bwMode="auto">
          <a:xfrm>
            <a:off x="6467474" y="4197350"/>
            <a:ext cx="1117283"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74" name="Straight Arrow Connector 73"/>
          <p:cNvCxnSpPr/>
          <p:nvPr/>
        </p:nvCxnSpPr>
        <p:spPr bwMode="auto">
          <a:xfrm>
            <a:off x="55197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76" name="Straight Arrow Connector 75"/>
          <p:cNvCxnSpPr>
            <a:endCxn id="18" idx="3"/>
          </p:cNvCxnSpPr>
          <p:nvPr/>
        </p:nvCxnSpPr>
        <p:spPr bwMode="auto">
          <a:xfrm flipH="1">
            <a:off x="6467474" y="1987550"/>
            <a:ext cx="1193483" cy="1981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78" name="Straight Arrow Connector 77"/>
          <p:cNvCxnSpPr/>
          <p:nvPr/>
        </p:nvCxnSpPr>
        <p:spPr bwMode="auto">
          <a:xfrm flipH="1">
            <a:off x="6485571" y="41211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0" name="Straight Arrow Connector 79"/>
          <p:cNvCxnSpPr/>
          <p:nvPr/>
        </p:nvCxnSpPr>
        <p:spPr bwMode="auto">
          <a:xfrm>
            <a:off x="59769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89" name="Straight Arrow Connector 88"/>
          <p:cNvCxnSpPr/>
          <p:nvPr/>
        </p:nvCxnSpPr>
        <p:spPr bwMode="auto">
          <a:xfrm flipH="1">
            <a:off x="1862137" y="19875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 name="Straight Arrow Connector 7"/>
          <p:cNvCxnSpPr/>
          <p:nvPr/>
        </p:nvCxnSpPr>
        <p:spPr bwMode="auto">
          <a:xfrm>
            <a:off x="4148137" y="1606550"/>
            <a:ext cx="1100137" cy="11811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5" name="Straight Arrow Connector 14"/>
          <p:cNvCxnSpPr/>
          <p:nvPr/>
        </p:nvCxnSpPr>
        <p:spPr bwMode="auto">
          <a:xfrm>
            <a:off x="5519737" y="3241040"/>
            <a:ext cx="0" cy="42291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3" name="Straight Arrow Connector 22"/>
          <p:cNvCxnSpPr/>
          <p:nvPr/>
        </p:nvCxnSpPr>
        <p:spPr bwMode="auto">
          <a:xfrm flipV="1">
            <a:off x="5367337" y="3206750"/>
            <a:ext cx="0" cy="4191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5" name="Straight Arrow Connector 24"/>
          <p:cNvCxnSpPr/>
          <p:nvPr/>
        </p:nvCxnSpPr>
        <p:spPr bwMode="auto">
          <a:xfrm flipH="1" flipV="1">
            <a:off x="4130991" y="2044700"/>
            <a:ext cx="1099186" cy="100965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24" name="TextBox 23"/>
          <p:cNvSpPr txBox="1"/>
          <p:nvPr/>
        </p:nvSpPr>
        <p:spPr>
          <a:xfrm>
            <a:off x="0" y="5797550"/>
            <a:ext cx="9363075" cy="584775"/>
          </a:xfrm>
          <a:prstGeom prst="rect">
            <a:avLst/>
          </a:prstGeom>
          <a:noFill/>
        </p:spPr>
        <p:txBody>
          <a:bodyPr wrap="square" rtlCol="0">
            <a:spAutoFit/>
          </a:bodyPr>
          <a:lstStyle/>
          <a:p>
            <a:r>
              <a:rPr lang="en-GB" sz="1600" dirty="0" smtClean="0"/>
              <a:t>Notes:</a:t>
            </a:r>
          </a:p>
          <a:p>
            <a:pPr marL="285750" indent="-285750">
              <a:buFontTx/>
              <a:buChar char="-"/>
            </a:pPr>
            <a:r>
              <a:rPr lang="en-GB" sz="1600" dirty="0" smtClean="0"/>
              <a:t>Standard CPM interworking scenario without specific difficulties</a:t>
            </a:r>
            <a:endParaRPr lang="en-GB" sz="1600" dirty="0" smtClean="0"/>
          </a:p>
        </p:txBody>
      </p:sp>
    </p:spTree>
    <p:extLst>
      <p:ext uri="{BB962C8B-B14F-4D97-AF65-F5344CB8AC3E}">
        <p14:creationId xmlns:p14="http://schemas.microsoft.com/office/powerpoint/2010/main" val="1913627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8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A non-CPM/B-Reachable</a:t>
            </a:r>
            <a:endParaRPr lang="en-GB"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7" name="Rectangle 6"/>
          <p:cNvSpPr/>
          <p:nvPr/>
        </p:nvSpPr>
        <p:spPr bwMode="auto">
          <a:xfrm>
            <a:off x="2928937"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6" name="Rectangle 15"/>
          <p:cNvSpPr/>
          <p:nvPr/>
        </p:nvSpPr>
        <p:spPr bwMode="auto">
          <a:xfrm>
            <a:off x="5248274" y="1454150"/>
            <a:ext cx="1219200" cy="609600"/>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GB" dirty="0">
                <a:latin typeface="Arial" charset="0"/>
              </a:rPr>
              <a:t>S</a:t>
            </a:r>
            <a:r>
              <a:rPr lang="en-GB" dirty="0">
                <a:latin typeface="Arial" charset="0"/>
              </a:rPr>
              <a:t>MSC-B</a:t>
            </a:r>
          </a:p>
        </p:txBody>
      </p:sp>
      <p:sp>
        <p:nvSpPr>
          <p:cNvPr id="17" name="Rectangle 16"/>
          <p:cNvSpPr/>
          <p:nvPr/>
        </p:nvSpPr>
        <p:spPr bwMode="auto">
          <a:xfrm>
            <a:off x="5248274"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B</a:t>
            </a:r>
          </a:p>
        </p:txBody>
      </p:sp>
      <p:sp>
        <p:nvSpPr>
          <p:cNvPr id="18" name="Rectangle 17"/>
          <p:cNvSpPr/>
          <p:nvPr/>
        </p:nvSpPr>
        <p:spPr bwMode="auto">
          <a:xfrm>
            <a:off x="5248274"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B</a:t>
            </a:r>
          </a:p>
        </p:txBody>
      </p:sp>
      <p:sp>
        <p:nvSpPr>
          <p:cNvPr id="19" name="Rectangle 18"/>
          <p:cNvSpPr/>
          <p:nvPr/>
        </p:nvSpPr>
        <p:spPr bwMode="auto">
          <a:xfrm>
            <a:off x="5266371"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B</a:t>
            </a:r>
          </a:p>
        </p:txBody>
      </p: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sp>
        <p:nvSpPr>
          <p:cNvPr id="21" name="Rectangle 20"/>
          <p:cNvSpPr/>
          <p:nvPr/>
        </p:nvSpPr>
        <p:spPr bwMode="auto">
          <a:xfrm>
            <a:off x="758475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B</a:t>
            </a:r>
            <a:endParaRPr kumimoji="0" lang="en-GB" sz="2000" b="0" i="0" u="none" strike="noStrike" cap="none" normalizeH="0" baseline="0" dirty="0" smtClean="0">
              <a:ln>
                <a:noFill/>
              </a:ln>
              <a:solidFill>
                <a:schemeClr val="tx1"/>
              </a:solidFill>
              <a:effectLst/>
              <a:latin typeface="Arial" charset="0"/>
            </a:endParaRPr>
          </a:p>
        </p:txBody>
      </p:sp>
      <p:cxnSp>
        <p:nvCxnSpPr>
          <p:cNvPr id="62" name="Straight Arrow Connector 61"/>
          <p:cNvCxnSpPr>
            <a:stCxn id="5" idx="3"/>
            <a:endCxn id="7" idx="1"/>
          </p:cNvCxnSpPr>
          <p:nvPr/>
        </p:nvCxnSpPr>
        <p:spPr bwMode="auto">
          <a:xfrm>
            <a:off x="1862137" y="17589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6" name="Straight Arrow Connector 65"/>
          <p:cNvCxnSpPr/>
          <p:nvPr/>
        </p:nvCxnSpPr>
        <p:spPr bwMode="auto">
          <a:xfrm>
            <a:off x="4148137" y="1911350"/>
            <a:ext cx="1100137" cy="838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74" name="Straight Arrow Connector 73"/>
          <p:cNvCxnSpPr/>
          <p:nvPr/>
        </p:nvCxnSpPr>
        <p:spPr bwMode="auto">
          <a:xfrm>
            <a:off x="55197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85" name="Straight Arrow Connector 84"/>
          <p:cNvCxnSpPr/>
          <p:nvPr/>
        </p:nvCxnSpPr>
        <p:spPr bwMode="auto">
          <a:xfrm flipH="1" flipV="1">
            <a:off x="3995737" y="2063750"/>
            <a:ext cx="1252538" cy="838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9" name="Straight Arrow Connector 88"/>
          <p:cNvCxnSpPr/>
          <p:nvPr/>
        </p:nvCxnSpPr>
        <p:spPr bwMode="auto">
          <a:xfrm flipH="1">
            <a:off x="1862137" y="19875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 name="Straight Arrow Connector 7"/>
          <p:cNvCxnSpPr/>
          <p:nvPr/>
        </p:nvCxnSpPr>
        <p:spPr bwMode="auto">
          <a:xfrm flipV="1">
            <a:off x="6293303"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3" name="Straight Arrow Connector 12"/>
          <p:cNvCxnSpPr>
            <a:endCxn id="20" idx="1"/>
          </p:cNvCxnSpPr>
          <p:nvPr/>
        </p:nvCxnSpPr>
        <p:spPr bwMode="auto">
          <a:xfrm flipV="1">
            <a:off x="6053137" y="1758950"/>
            <a:ext cx="1607820" cy="838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2" name="Straight Arrow Connector 21"/>
          <p:cNvCxnSpPr/>
          <p:nvPr/>
        </p:nvCxnSpPr>
        <p:spPr bwMode="auto">
          <a:xfrm flipH="1">
            <a:off x="6184245" y="1911350"/>
            <a:ext cx="1476712" cy="6858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4" name="Straight Arrow Connector 23"/>
          <p:cNvCxnSpPr/>
          <p:nvPr/>
        </p:nvCxnSpPr>
        <p:spPr bwMode="auto">
          <a:xfrm>
            <a:off x="53673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6" name="Straight Arrow Connector 25"/>
          <p:cNvCxnSpPr/>
          <p:nvPr/>
        </p:nvCxnSpPr>
        <p:spPr bwMode="auto">
          <a:xfrm>
            <a:off x="6467474" y="3816350"/>
            <a:ext cx="1117283"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8" name="Straight Arrow Connector 27"/>
          <p:cNvCxnSpPr/>
          <p:nvPr/>
        </p:nvCxnSpPr>
        <p:spPr bwMode="auto">
          <a:xfrm flipH="1">
            <a:off x="6485571" y="41211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 name="TextBox 2"/>
          <p:cNvSpPr txBox="1"/>
          <p:nvPr/>
        </p:nvSpPr>
        <p:spPr>
          <a:xfrm>
            <a:off x="-1" y="5416550"/>
            <a:ext cx="9363076" cy="584775"/>
          </a:xfrm>
          <a:prstGeom prst="rect">
            <a:avLst/>
          </a:prstGeom>
          <a:noFill/>
        </p:spPr>
        <p:txBody>
          <a:bodyPr wrap="square" rtlCol="0">
            <a:spAutoFit/>
          </a:bodyPr>
          <a:lstStyle/>
          <a:p>
            <a:r>
              <a:rPr lang="en-GB" sz="1600" dirty="0" smtClean="0"/>
              <a:t>Notes:</a:t>
            </a:r>
          </a:p>
          <a:p>
            <a:pPr marL="285750" indent="-285750">
              <a:buFontTx/>
              <a:buChar char="-"/>
            </a:pPr>
            <a:r>
              <a:rPr lang="en-GB" sz="1600" dirty="0" smtClean="0"/>
              <a:t>No specific new difficulties for this use </a:t>
            </a:r>
            <a:r>
              <a:rPr lang="en-GB" sz="1600" dirty="0" smtClean="0"/>
              <a:t>case</a:t>
            </a:r>
            <a:endParaRPr lang="en-GB" sz="1600" dirty="0" smtClean="0"/>
          </a:p>
        </p:txBody>
      </p:sp>
      <p:cxnSp>
        <p:nvCxnSpPr>
          <p:cNvPr id="27" name="Straight Arrow Connector 26"/>
          <p:cNvCxnSpPr/>
          <p:nvPr/>
        </p:nvCxnSpPr>
        <p:spPr bwMode="auto">
          <a:xfrm>
            <a:off x="6457268"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1" name="Straight Arrow Connector 30"/>
          <p:cNvCxnSpPr/>
          <p:nvPr/>
        </p:nvCxnSpPr>
        <p:spPr bwMode="auto">
          <a:xfrm>
            <a:off x="59769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33" name="Straight Arrow Connector 32"/>
          <p:cNvCxnSpPr/>
          <p:nvPr/>
        </p:nvCxnSpPr>
        <p:spPr bwMode="auto">
          <a:xfrm flipV="1">
            <a:off x="5748337" y="3194369"/>
            <a:ext cx="0" cy="46958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1726320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A non-CPM/B-Primary Offline</a:t>
            </a:r>
            <a:endParaRPr lang="en-GB"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7" name="Rectangle 6"/>
          <p:cNvSpPr/>
          <p:nvPr/>
        </p:nvSpPr>
        <p:spPr bwMode="auto">
          <a:xfrm>
            <a:off x="2928937" y="1454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SMS-C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6" name="Rectangle 15"/>
          <p:cNvSpPr/>
          <p:nvPr/>
        </p:nvSpPr>
        <p:spPr bwMode="auto">
          <a:xfrm>
            <a:off x="5248274" y="1454150"/>
            <a:ext cx="1219200" cy="609600"/>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GB" dirty="0">
                <a:latin typeface="Arial" charset="0"/>
              </a:rPr>
              <a:t>SMS-C B</a:t>
            </a:r>
          </a:p>
        </p:txBody>
      </p:sp>
      <p:sp>
        <p:nvSpPr>
          <p:cNvPr id="17" name="Rectangle 16"/>
          <p:cNvSpPr/>
          <p:nvPr/>
        </p:nvSpPr>
        <p:spPr bwMode="auto">
          <a:xfrm>
            <a:off x="5248274"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B</a:t>
            </a:r>
          </a:p>
        </p:txBody>
      </p:sp>
      <p:sp>
        <p:nvSpPr>
          <p:cNvPr id="18" name="Rectangle 17"/>
          <p:cNvSpPr/>
          <p:nvPr/>
        </p:nvSpPr>
        <p:spPr bwMode="auto">
          <a:xfrm>
            <a:off x="5248274"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B</a:t>
            </a:r>
          </a:p>
        </p:txBody>
      </p:sp>
      <p:sp>
        <p:nvSpPr>
          <p:cNvPr id="19" name="Rectangle 18"/>
          <p:cNvSpPr/>
          <p:nvPr/>
        </p:nvSpPr>
        <p:spPr bwMode="auto">
          <a:xfrm>
            <a:off x="5266371"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B</a:t>
            </a:r>
          </a:p>
        </p:txBody>
      </p: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sp>
        <p:nvSpPr>
          <p:cNvPr id="21" name="Rectangle 20"/>
          <p:cNvSpPr/>
          <p:nvPr/>
        </p:nvSpPr>
        <p:spPr bwMode="auto">
          <a:xfrm>
            <a:off x="758475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B</a:t>
            </a:r>
            <a:endParaRPr kumimoji="0" lang="en-GB" sz="2000" b="0" i="0" u="none" strike="noStrike" cap="none" normalizeH="0" baseline="0" dirty="0" smtClean="0">
              <a:ln>
                <a:noFill/>
              </a:ln>
              <a:solidFill>
                <a:schemeClr val="tx1"/>
              </a:solidFill>
              <a:effectLst/>
              <a:latin typeface="Arial" charset="0"/>
            </a:endParaRPr>
          </a:p>
        </p:txBody>
      </p:sp>
      <p:cxnSp>
        <p:nvCxnSpPr>
          <p:cNvPr id="62" name="Straight Arrow Connector 61"/>
          <p:cNvCxnSpPr/>
          <p:nvPr/>
        </p:nvCxnSpPr>
        <p:spPr bwMode="auto">
          <a:xfrm>
            <a:off x="1862137" y="1546225"/>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6" name="Straight Arrow Connector 65"/>
          <p:cNvCxnSpPr/>
          <p:nvPr/>
        </p:nvCxnSpPr>
        <p:spPr bwMode="auto">
          <a:xfrm>
            <a:off x="4148137" y="1546225"/>
            <a:ext cx="1118234" cy="1103289"/>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74" name="Straight Arrow Connector 73"/>
          <p:cNvCxnSpPr/>
          <p:nvPr/>
        </p:nvCxnSpPr>
        <p:spPr bwMode="auto">
          <a:xfrm>
            <a:off x="55197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85" name="Straight Arrow Connector 84"/>
          <p:cNvCxnSpPr/>
          <p:nvPr/>
        </p:nvCxnSpPr>
        <p:spPr bwMode="auto">
          <a:xfrm flipH="1" flipV="1">
            <a:off x="4148137" y="1927225"/>
            <a:ext cx="1100138" cy="105092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9" name="Straight Arrow Connector 88"/>
          <p:cNvCxnSpPr/>
          <p:nvPr/>
        </p:nvCxnSpPr>
        <p:spPr bwMode="auto">
          <a:xfrm flipH="1">
            <a:off x="1862137" y="1927225"/>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 name="Straight Arrow Connector 7"/>
          <p:cNvCxnSpPr/>
          <p:nvPr/>
        </p:nvCxnSpPr>
        <p:spPr bwMode="auto">
          <a:xfrm flipV="1">
            <a:off x="55197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4" name="Straight Arrow Connector 23"/>
          <p:cNvCxnSpPr/>
          <p:nvPr/>
        </p:nvCxnSpPr>
        <p:spPr bwMode="auto">
          <a:xfrm>
            <a:off x="61293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6" name="Straight Arrow Connector 25"/>
          <p:cNvCxnSpPr/>
          <p:nvPr/>
        </p:nvCxnSpPr>
        <p:spPr bwMode="auto">
          <a:xfrm>
            <a:off x="6467474" y="3816350"/>
            <a:ext cx="1117283"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8" name="Straight Arrow Connector 27"/>
          <p:cNvCxnSpPr/>
          <p:nvPr/>
        </p:nvCxnSpPr>
        <p:spPr bwMode="auto">
          <a:xfrm flipH="1">
            <a:off x="6485571" y="41211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5" name="Straight Arrow Connector 14"/>
          <p:cNvCxnSpPr/>
          <p:nvPr/>
        </p:nvCxnSpPr>
        <p:spPr bwMode="auto">
          <a:xfrm>
            <a:off x="63579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5" name="Straight Arrow Connector 24"/>
          <p:cNvCxnSpPr/>
          <p:nvPr/>
        </p:nvCxnSpPr>
        <p:spPr bwMode="auto">
          <a:xfrm flipV="1">
            <a:off x="56721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Straight Arrow Connector 28"/>
          <p:cNvCxnSpPr>
            <a:endCxn id="20" idx="1"/>
          </p:cNvCxnSpPr>
          <p:nvPr/>
        </p:nvCxnSpPr>
        <p:spPr bwMode="auto">
          <a:xfrm flipV="1">
            <a:off x="6129337" y="1758950"/>
            <a:ext cx="1531620" cy="838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2" name="Straight Arrow Connector 31"/>
          <p:cNvCxnSpPr/>
          <p:nvPr/>
        </p:nvCxnSpPr>
        <p:spPr bwMode="auto">
          <a:xfrm flipH="1">
            <a:off x="6467474" y="1932305"/>
            <a:ext cx="1193483" cy="69913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5" name="Straight Arrow Connector 34"/>
          <p:cNvCxnSpPr>
            <a:stCxn id="17" idx="2"/>
            <a:endCxn id="18" idx="0"/>
          </p:cNvCxnSpPr>
          <p:nvPr/>
        </p:nvCxnSpPr>
        <p:spPr bwMode="auto">
          <a:xfrm>
            <a:off x="5857874"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7" name="Straight Arrow Connector 36"/>
          <p:cNvCxnSpPr/>
          <p:nvPr/>
        </p:nvCxnSpPr>
        <p:spPr bwMode="auto">
          <a:xfrm>
            <a:off x="59769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38" name="TextBox 37"/>
          <p:cNvSpPr txBox="1"/>
          <p:nvPr/>
        </p:nvSpPr>
        <p:spPr>
          <a:xfrm>
            <a:off x="3436" y="5264150"/>
            <a:ext cx="9359639" cy="584775"/>
          </a:xfrm>
          <a:prstGeom prst="rect">
            <a:avLst/>
          </a:prstGeom>
          <a:noFill/>
        </p:spPr>
        <p:txBody>
          <a:bodyPr wrap="square" rtlCol="0">
            <a:spAutoFit/>
          </a:bodyPr>
          <a:lstStyle/>
          <a:p>
            <a:r>
              <a:rPr lang="en-GB" sz="1600" dirty="0" smtClean="0"/>
              <a:t>Notes:</a:t>
            </a:r>
          </a:p>
          <a:p>
            <a:pPr marL="342900" indent="-342900">
              <a:buFontTx/>
              <a:buChar char="-"/>
            </a:pPr>
            <a:r>
              <a:rPr lang="en-GB" sz="1600" dirty="0" smtClean="0"/>
              <a:t>No specific added difficulties, but really complex SMS routing</a:t>
            </a:r>
            <a:endParaRPr lang="en-GB" sz="1600" dirty="0"/>
          </a:p>
        </p:txBody>
      </p:sp>
      <p:cxnSp>
        <p:nvCxnSpPr>
          <p:cNvPr id="33" name="Straight Arrow Connector 32"/>
          <p:cNvCxnSpPr/>
          <p:nvPr/>
        </p:nvCxnSpPr>
        <p:spPr bwMode="auto">
          <a:xfrm>
            <a:off x="5367338" y="3206750"/>
            <a:ext cx="7857" cy="456799"/>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9" name="Straight Arrow Connector 38"/>
          <p:cNvCxnSpPr/>
          <p:nvPr/>
        </p:nvCxnSpPr>
        <p:spPr bwMode="auto">
          <a:xfrm flipV="1">
            <a:off x="5248274"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3" name="Straight Arrow Connector 42"/>
          <p:cNvCxnSpPr/>
          <p:nvPr/>
        </p:nvCxnSpPr>
        <p:spPr bwMode="auto">
          <a:xfrm>
            <a:off x="5672137" y="42735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31191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8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5"/>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2"/>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5"/>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37"/>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A Non-CPM/B Non-CPM</a:t>
            </a:r>
            <a:endParaRPr lang="en-GB" dirty="0"/>
          </a:p>
        </p:txBody>
      </p:sp>
      <p:sp>
        <p:nvSpPr>
          <p:cNvPr id="38" name="TextBox 37"/>
          <p:cNvSpPr txBox="1"/>
          <p:nvPr/>
        </p:nvSpPr>
        <p:spPr>
          <a:xfrm>
            <a:off x="2014537" y="2978150"/>
            <a:ext cx="6202101" cy="1015663"/>
          </a:xfrm>
          <a:prstGeom prst="rect">
            <a:avLst/>
          </a:prstGeom>
          <a:noFill/>
        </p:spPr>
        <p:txBody>
          <a:bodyPr wrap="square" rtlCol="0">
            <a:spAutoFit/>
          </a:bodyPr>
          <a:lstStyle/>
          <a:p>
            <a:r>
              <a:rPr lang="en-GB" sz="6000" b="1" dirty="0" smtClean="0"/>
              <a:t>Out of scope </a:t>
            </a:r>
            <a:r>
              <a:rPr lang="en-GB" sz="6000" b="1" dirty="0" smtClean="0">
                <a:sym typeface="Wingdings" panose="05000000000000000000" pitchFamily="2" charset="2"/>
              </a:rPr>
              <a:t></a:t>
            </a:r>
            <a:endParaRPr lang="en-GB" sz="6000" b="1" dirty="0"/>
          </a:p>
        </p:txBody>
      </p:sp>
    </p:spTree>
    <p:extLst>
      <p:ext uri="{BB962C8B-B14F-4D97-AF65-F5344CB8AC3E}">
        <p14:creationId xmlns:p14="http://schemas.microsoft.com/office/powerpoint/2010/main" val="40686800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Proposals for IWF-28/IWF-29</a:t>
            </a:r>
            <a:endParaRPr lang="en-GB" dirty="0"/>
          </a:p>
        </p:txBody>
      </p:sp>
      <p:sp>
        <p:nvSpPr>
          <p:cNvPr id="3" name="Content Placeholder 2"/>
          <p:cNvSpPr>
            <a:spLocks noGrp="1"/>
          </p:cNvSpPr>
          <p:nvPr>
            <p:ph idx="1"/>
          </p:nvPr>
        </p:nvSpPr>
        <p:spPr/>
        <p:txBody>
          <a:bodyPr/>
          <a:lstStyle/>
          <a:p>
            <a:r>
              <a:rPr lang="en-GB" sz="1800" dirty="0" smtClean="0"/>
              <a:t>Storage of SMS data needs an information channel between IWF and PF</a:t>
            </a:r>
          </a:p>
          <a:p>
            <a:pPr lvl="1"/>
            <a:r>
              <a:rPr lang="en-GB" sz="1600" dirty="0" smtClean="0"/>
              <a:t>Also needed for GC use cases (hence link to IWF-26/IWF-27)</a:t>
            </a:r>
          </a:p>
          <a:p>
            <a:pPr lvl="2"/>
            <a:r>
              <a:rPr lang="en-GB" sz="1400" dirty="0" smtClean="0"/>
              <a:t>E.g. always assigning same identity and restart by non-CPM user</a:t>
            </a:r>
          </a:p>
          <a:p>
            <a:pPr lvl="1"/>
            <a:r>
              <a:rPr lang="en-GB" sz="1600" dirty="0" smtClean="0"/>
              <a:t>Since messaging data is interworked technology dependent, proposal is to use XML passed by IWF to PF</a:t>
            </a:r>
          </a:p>
          <a:p>
            <a:pPr lvl="2"/>
            <a:r>
              <a:rPr lang="en-GB" sz="1400" dirty="0" smtClean="0"/>
              <a:t>Containing specific MIME and CPIM headers with the appropriate values that need to be stored for the client to be able to do the matching</a:t>
            </a:r>
          </a:p>
          <a:p>
            <a:pPr lvl="2"/>
            <a:r>
              <a:rPr lang="en-GB" sz="1400" dirty="0" smtClean="0"/>
              <a:t>These could be included by PF when creating message object</a:t>
            </a:r>
          </a:p>
          <a:p>
            <a:pPr lvl="2"/>
            <a:r>
              <a:rPr lang="en-GB" sz="1400" dirty="0" smtClean="0"/>
              <a:t>Additional information could be ignored by parties with only IP connectivity which could thus use the same MIME object (stored only once as per the requirement</a:t>
            </a:r>
          </a:p>
          <a:p>
            <a:pPr lvl="1"/>
            <a:r>
              <a:rPr lang="en-GB" sz="1600" dirty="0" smtClean="0"/>
              <a:t>For messaging the channel could potentially rely on IMDN</a:t>
            </a:r>
          </a:p>
          <a:p>
            <a:pPr lvl="2"/>
            <a:r>
              <a:rPr lang="en-GB" sz="1400" dirty="0" smtClean="0"/>
              <a:t>Only common technology between the different message delivery methods (MSRP, MESSAGE)</a:t>
            </a:r>
          </a:p>
          <a:p>
            <a:pPr lvl="2"/>
            <a:r>
              <a:rPr lang="en-GB" sz="1400" dirty="0" smtClean="0"/>
              <a:t>Not really appropriate for other use cases</a:t>
            </a:r>
          </a:p>
          <a:p>
            <a:pPr lvl="2"/>
            <a:r>
              <a:rPr lang="en-GB" sz="1400" dirty="0" smtClean="0"/>
              <a:t>To be aligned between the use </a:t>
            </a:r>
            <a:r>
              <a:rPr lang="en-GB" sz="1400" dirty="0" smtClean="0"/>
              <a:t>cases and use e.g. the event reporting framework</a:t>
            </a:r>
            <a:endParaRPr lang="en-GB" sz="1400" dirty="0" smtClean="0"/>
          </a:p>
          <a:p>
            <a:pPr lvl="1"/>
            <a:r>
              <a:rPr lang="en-GB" sz="1600" dirty="0" smtClean="0"/>
              <a:t>Channel could maybe be </a:t>
            </a:r>
            <a:r>
              <a:rPr lang="en-GB" sz="1600" dirty="0" smtClean="0"/>
              <a:t>useful bi-directionally </a:t>
            </a:r>
            <a:r>
              <a:rPr lang="en-GB" sz="1600" dirty="0" smtClean="0"/>
              <a:t>to </a:t>
            </a:r>
            <a:r>
              <a:rPr lang="en-GB" sz="1600" dirty="0" smtClean="0"/>
              <a:t>support routing </a:t>
            </a:r>
            <a:r>
              <a:rPr lang="en-GB" sz="1600" dirty="0" smtClean="0"/>
              <a:t>of legacy messaging</a:t>
            </a:r>
          </a:p>
          <a:p>
            <a:pPr lvl="2"/>
            <a:r>
              <a:rPr lang="en-GB" sz="1400" dirty="0" smtClean="0"/>
              <a:t>E.g. allow IWF to generate delivery report correctly </a:t>
            </a:r>
          </a:p>
        </p:txBody>
      </p:sp>
    </p:spTree>
    <p:extLst>
      <p:ext uri="{BB962C8B-B14F-4D97-AF65-F5344CB8AC3E}">
        <p14:creationId xmlns:p14="http://schemas.microsoft.com/office/powerpoint/2010/main" val="17739865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General conclusions</a:t>
            </a:r>
            <a:endParaRPr lang="en-GB" dirty="0"/>
          </a:p>
        </p:txBody>
      </p:sp>
      <p:sp>
        <p:nvSpPr>
          <p:cNvPr id="3" name="Content Placeholder 2"/>
          <p:cNvSpPr>
            <a:spLocks noGrp="1"/>
          </p:cNvSpPr>
          <p:nvPr>
            <p:ph idx="1"/>
          </p:nvPr>
        </p:nvSpPr>
        <p:spPr/>
        <p:txBody>
          <a:bodyPr/>
          <a:lstStyle/>
          <a:p>
            <a:r>
              <a:rPr lang="en-GB" dirty="0" smtClean="0"/>
              <a:t>A shift in message architecture</a:t>
            </a:r>
          </a:p>
          <a:p>
            <a:pPr lvl="1"/>
            <a:r>
              <a:rPr lang="en-GB" dirty="0" smtClean="0"/>
              <a:t>SMS-C no longer used for CPM users</a:t>
            </a:r>
          </a:p>
          <a:p>
            <a:pPr lvl="1"/>
            <a:r>
              <a:rPr lang="en-GB" dirty="0" smtClean="0"/>
              <a:t>PF/IWF need to fulfil the role of SMS-C </a:t>
            </a:r>
          </a:p>
          <a:p>
            <a:pPr lvl="1"/>
            <a:r>
              <a:rPr lang="en-GB" dirty="0" smtClean="0"/>
              <a:t>To be checked how to extend to MMS</a:t>
            </a:r>
          </a:p>
          <a:p>
            <a:pPr lvl="2"/>
            <a:r>
              <a:rPr lang="en-GB" dirty="0" smtClean="0"/>
              <a:t>Also to be checked whether MMS interworking to CPM users is required</a:t>
            </a:r>
          </a:p>
          <a:p>
            <a:pPr lvl="2"/>
            <a:r>
              <a:rPr lang="en-GB" dirty="0" smtClean="0"/>
              <a:t>Maybe just to/from legacy contacts</a:t>
            </a:r>
            <a:endParaRPr lang="en-GB" dirty="0" smtClean="0"/>
          </a:p>
          <a:p>
            <a:r>
              <a:rPr lang="en-GB" dirty="0" smtClean="0"/>
              <a:t>Routing of delivery reports to be investigated further </a:t>
            </a:r>
          </a:p>
          <a:p>
            <a:pPr lvl="1"/>
            <a:endParaRPr lang="en-GB" dirty="0" smtClean="0"/>
          </a:p>
          <a:p>
            <a:pPr marL="0" indent="0">
              <a:buNone/>
            </a:pPr>
            <a:endParaRPr lang="en-GB" dirty="0" smtClean="0"/>
          </a:p>
          <a:p>
            <a:endParaRPr lang="en-GB" dirty="0"/>
          </a:p>
        </p:txBody>
      </p:sp>
    </p:spTree>
    <p:extLst>
      <p:ext uri="{BB962C8B-B14F-4D97-AF65-F5344CB8AC3E}">
        <p14:creationId xmlns:p14="http://schemas.microsoft.com/office/powerpoint/2010/main" val="18600345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Introduction</a:t>
            </a:r>
            <a:endParaRPr lang="en-GB" dirty="0"/>
          </a:p>
        </p:txBody>
      </p:sp>
      <p:sp>
        <p:nvSpPr>
          <p:cNvPr id="3" name="Content Placeholder 2"/>
          <p:cNvSpPr>
            <a:spLocks noGrp="1"/>
          </p:cNvSpPr>
          <p:nvPr>
            <p:ph idx="1"/>
          </p:nvPr>
        </p:nvSpPr>
        <p:spPr/>
        <p:txBody>
          <a:bodyPr/>
          <a:lstStyle/>
          <a:p>
            <a:r>
              <a:rPr lang="en-GB" sz="2000" dirty="0" smtClean="0"/>
              <a:t>Presentation triggered by action point to provide solution for</a:t>
            </a:r>
          </a:p>
          <a:p>
            <a:pPr lvl="1"/>
            <a:r>
              <a:rPr lang="en-GB" sz="1800" dirty="0" smtClean="0"/>
              <a:t>IWF-28: </a:t>
            </a:r>
            <a:r>
              <a:rPr lang="en-US" sz="1800" dirty="0" smtClean="0"/>
              <a:t>When a CPM Message is delivered via both CPM and non-CPM communication technologies to devices of the CPM User, the CPM Enabler SHALL ensure that each delivered message is only stored once in the network-based storage.</a:t>
            </a:r>
          </a:p>
          <a:p>
            <a:pPr lvl="1"/>
            <a:r>
              <a:rPr lang="en-US" sz="1800" dirty="0" smtClean="0"/>
              <a:t>IWF-29: The CPM Enabler SHALL provide the interworking information needed (e.g. the non-CPM technology used, correlation data) to support correlation of message objects stored in the CPM Message Store with the messages interworked to non-CPM technologies.</a:t>
            </a:r>
          </a:p>
          <a:p>
            <a:pPr lvl="1"/>
            <a:r>
              <a:rPr lang="en-US" sz="1800" dirty="0" smtClean="0"/>
              <a:t>USA-012: To avoid presenting duplicate messages to the CPM User, the CPM Enabler SHALL support the CPM User’s devices to correlate message duplicates, in case different technologies were used to deliver that message to the devices of the CPM User.</a:t>
            </a:r>
            <a:br>
              <a:rPr lang="en-US" sz="1800" dirty="0" smtClean="0"/>
            </a:br>
            <a:r>
              <a:rPr lang="en-US" sz="1800" dirty="0" smtClean="0"/>
              <a:t>Note: In some scenarios, a CPM Message can be delivered as CPM Standalone Message to a tablet and be interworked as SMS to a mobile device. When stored in the CPM Message Store, the message is stored as e.g. standalone message, so when the mobile device synchronizes with the CPM Message Store it should be able to identify that it’s the same message as the SMS and only show it to the user once.</a:t>
            </a:r>
          </a:p>
          <a:p>
            <a:r>
              <a:rPr lang="en-GB" sz="2000" dirty="0" smtClean="0"/>
              <a:t>Covers lots of other aspects as well since the use cases should be clear</a:t>
            </a:r>
          </a:p>
          <a:p>
            <a:r>
              <a:rPr lang="en-GB" sz="2000" dirty="0" smtClean="0"/>
              <a:t>Tries to cover this by going through the applicable </a:t>
            </a:r>
            <a:r>
              <a:rPr lang="en-GB" sz="2000" dirty="0" smtClean="0"/>
              <a:t>scenarios and architecture </a:t>
            </a:r>
            <a:r>
              <a:rPr lang="en-GB" sz="2000" dirty="0" smtClean="0"/>
              <a:t>at a high level</a:t>
            </a:r>
          </a:p>
        </p:txBody>
      </p:sp>
    </p:spTree>
    <p:extLst>
      <p:ext uri="{BB962C8B-B14F-4D97-AF65-F5344CB8AC3E}">
        <p14:creationId xmlns:p14="http://schemas.microsoft.com/office/powerpoint/2010/main" val="40821020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introduction</a:t>
            </a:r>
            <a:endParaRPr lang="en-GB" dirty="0"/>
          </a:p>
        </p:txBody>
      </p:sp>
      <p:sp>
        <p:nvSpPr>
          <p:cNvPr id="3" name="Content Placeholder 2"/>
          <p:cNvSpPr>
            <a:spLocks noGrp="1"/>
          </p:cNvSpPr>
          <p:nvPr>
            <p:ph idx="1"/>
          </p:nvPr>
        </p:nvSpPr>
        <p:spPr>
          <a:xfrm>
            <a:off x="292100" y="920750"/>
            <a:ext cx="8778875" cy="5383212"/>
          </a:xfrm>
        </p:spPr>
        <p:txBody>
          <a:bodyPr/>
          <a:lstStyle/>
          <a:p>
            <a:r>
              <a:rPr lang="en-GB" sz="2000" dirty="0" smtClean="0"/>
              <a:t>Show flows for different cases</a:t>
            </a:r>
          </a:p>
          <a:p>
            <a:pPr lvl="1"/>
            <a:r>
              <a:rPr lang="en-GB" sz="1800" dirty="0" smtClean="0"/>
              <a:t>Combination of states on originating and terminating side</a:t>
            </a:r>
          </a:p>
          <a:p>
            <a:r>
              <a:rPr lang="en-GB" sz="2000" dirty="0" smtClean="0"/>
              <a:t>Do not include direct delivery cases</a:t>
            </a:r>
          </a:p>
          <a:p>
            <a:pPr lvl="1"/>
            <a:r>
              <a:rPr lang="en-GB" sz="1800" dirty="0" smtClean="0"/>
              <a:t>The scenarios are </a:t>
            </a:r>
            <a:r>
              <a:rPr lang="en-GB" sz="1800" dirty="0" smtClean="0"/>
              <a:t>about interworking, not about multi-device</a:t>
            </a:r>
          </a:p>
          <a:p>
            <a:pPr lvl="2"/>
            <a:r>
              <a:rPr lang="en-GB" sz="1600" dirty="0" smtClean="0"/>
              <a:t>The scenarios are relevant </a:t>
            </a:r>
            <a:r>
              <a:rPr lang="en-GB" sz="1600" dirty="0" smtClean="0"/>
              <a:t>in all scenarios </a:t>
            </a:r>
            <a:r>
              <a:rPr lang="en-GB" sz="1600" dirty="0" smtClean="0"/>
              <a:t>with special treatment for primary device because</a:t>
            </a:r>
            <a:endParaRPr lang="en-GB" sz="1600" dirty="0" smtClean="0"/>
          </a:p>
          <a:p>
            <a:pPr lvl="3"/>
            <a:r>
              <a:rPr lang="en-GB" sz="1400" dirty="0" smtClean="0"/>
              <a:t>It can </a:t>
            </a:r>
            <a:r>
              <a:rPr lang="en-GB" sz="1400" dirty="0" smtClean="0"/>
              <a:t>potentially be reached through or send legacy messages when not having IP connectivity</a:t>
            </a:r>
          </a:p>
          <a:p>
            <a:pPr lvl="3"/>
            <a:r>
              <a:rPr lang="en-GB" sz="1400" dirty="0" smtClean="0"/>
              <a:t>It is </a:t>
            </a:r>
            <a:r>
              <a:rPr lang="en-GB" sz="1400" dirty="0" smtClean="0"/>
              <a:t>assumed to be the user’s main device </a:t>
            </a:r>
            <a:endParaRPr lang="en-GB" sz="1400" dirty="0" smtClean="0"/>
          </a:p>
          <a:p>
            <a:pPr lvl="4"/>
            <a:r>
              <a:rPr lang="en-GB" sz="1200" dirty="0" smtClean="0"/>
              <a:t>i.e</a:t>
            </a:r>
            <a:r>
              <a:rPr lang="en-GB" sz="1200" dirty="0" smtClean="0"/>
              <a:t>. reaching it means reaching the user </a:t>
            </a:r>
            <a:r>
              <a:rPr lang="en-GB" sz="1200" dirty="0" smtClean="0"/>
              <a:t>which cannot be assumed for on </a:t>
            </a:r>
            <a:r>
              <a:rPr lang="en-GB" sz="1200" dirty="0" smtClean="0"/>
              <a:t>secondary </a:t>
            </a:r>
            <a:r>
              <a:rPr lang="en-GB" sz="1200" dirty="0" smtClean="0"/>
              <a:t>devices</a:t>
            </a:r>
            <a:endParaRPr lang="en-GB" sz="1200" dirty="0" smtClean="0"/>
          </a:p>
          <a:p>
            <a:pPr lvl="1"/>
            <a:r>
              <a:rPr lang="en-GB" sz="1800" dirty="0" smtClean="0"/>
              <a:t>Direct delivery would make the scenarios </a:t>
            </a:r>
            <a:r>
              <a:rPr lang="en-GB" sz="1800" dirty="0" smtClean="0"/>
              <a:t>more complex while not adding much value</a:t>
            </a:r>
          </a:p>
          <a:p>
            <a:r>
              <a:rPr lang="en-GB" sz="2000" dirty="0" smtClean="0"/>
              <a:t>Do not provide all detail e.g.</a:t>
            </a:r>
          </a:p>
          <a:p>
            <a:pPr lvl="1"/>
            <a:r>
              <a:rPr lang="en-GB" sz="1800" dirty="0" smtClean="0"/>
              <a:t>No interactions with </a:t>
            </a:r>
            <a:r>
              <a:rPr lang="en-GB" sz="1800" dirty="0" smtClean="0"/>
              <a:t>HLR, VMSC, etc. </a:t>
            </a:r>
            <a:endParaRPr lang="en-GB" sz="1800" dirty="0" smtClean="0"/>
          </a:p>
          <a:p>
            <a:pPr lvl="1"/>
            <a:r>
              <a:rPr lang="en-GB" sz="1800" dirty="0" smtClean="0"/>
              <a:t>No indication which </a:t>
            </a:r>
            <a:r>
              <a:rPr lang="en-GB" sz="1800" dirty="0" smtClean="0"/>
              <a:t>SIP/MSRP/MAP </a:t>
            </a:r>
            <a:r>
              <a:rPr lang="en-GB" sz="1800" dirty="0" smtClean="0"/>
              <a:t>methods are used</a:t>
            </a:r>
            <a:endParaRPr lang="en-GB" sz="1800" dirty="0" smtClean="0"/>
          </a:p>
          <a:p>
            <a:r>
              <a:rPr lang="en-GB" sz="2000" dirty="0" smtClean="0"/>
              <a:t>Scenarios focus on </a:t>
            </a:r>
            <a:r>
              <a:rPr lang="en-GB" sz="2000" dirty="0" smtClean="0"/>
              <a:t>include </a:t>
            </a:r>
            <a:r>
              <a:rPr lang="en-GB" sz="2000" dirty="0" smtClean="0"/>
              <a:t>primary, real-time </a:t>
            </a:r>
            <a:r>
              <a:rPr lang="en-GB" sz="2000" dirty="0" smtClean="0"/>
              <a:t>delivery </a:t>
            </a:r>
            <a:r>
              <a:rPr lang="en-GB" sz="2000" dirty="0" smtClean="0"/>
              <a:t>path</a:t>
            </a:r>
          </a:p>
          <a:p>
            <a:pPr lvl="1"/>
            <a:r>
              <a:rPr lang="en-GB" sz="1800" dirty="0" smtClean="0"/>
              <a:t>Sync with message store as means to do deferred delivery to primary device are not covered</a:t>
            </a:r>
            <a:endParaRPr lang="en-GB" sz="1800" dirty="0" smtClean="0"/>
          </a:p>
          <a:p>
            <a:pPr lvl="1"/>
            <a:r>
              <a:rPr lang="en-GB" sz="1800" dirty="0" smtClean="0"/>
              <a:t>What is covered are scenarios when </a:t>
            </a:r>
            <a:r>
              <a:rPr lang="en-GB" sz="1800" dirty="0" smtClean="0"/>
              <a:t>device comes online </a:t>
            </a:r>
            <a:r>
              <a:rPr lang="en-GB" sz="1800" dirty="0" smtClean="0"/>
              <a:t>without IP </a:t>
            </a:r>
            <a:r>
              <a:rPr lang="en-GB" sz="1800" dirty="0" smtClean="0"/>
              <a:t>connectivity </a:t>
            </a:r>
            <a:endParaRPr lang="en-GB" sz="1800" dirty="0" smtClean="0"/>
          </a:p>
          <a:p>
            <a:pPr lvl="2"/>
            <a:r>
              <a:rPr lang="en-GB" sz="1600" dirty="0" smtClean="0"/>
              <a:t>i.e. </a:t>
            </a:r>
            <a:r>
              <a:rPr lang="en-GB" sz="1600" dirty="0" smtClean="0"/>
              <a:t>sync </a:t>
            </a:r>
            <a:r>
              <a:rPr lang="en-GB" sz="1600" dirty="0" smtClean="0"/>
              <a:t>with message </a:t>
            </a:r>
            <a:r>
              <a:rPr lang="en-GB" sz="1600" dirty="0" smtClean="0"/>
              <a:t>store not possible and </a:t>
            </a:r>
            <a:r>
              <a:rPr lang="en-GB" sz="1600" dirty="0" err="1" smtClean="0"/>
              <a:t>xMS</a:t>
            </a:r>
            <a:r>
              <a:rPr lang="en-GB" sz="1600" dirty="0" smtClean="0"/>
              <a:t> delivery needs to be used to reach primary device</a:t>
            </a:r>
            <a:endParaRPr lang="en-GB" sz="1600" dirty="0"/>
          </a:p>
        </p:txBody>
      </p:sp>
    </p:spTree>
    <p:extLst>
      <p:ext uri="{BB962C8B-B14F-4D97-AF65-F5344CB8AC3E}">
        <p14:creationId xmlns:p14="http://schemas.microsoft.com/office/powerpoint/2010/main" val="25379522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2"/>
          <p:cNvSpPr>
            <a:spLocks noGrp="1"/>
          </p:cNvSpPr>
          <p:nvPr>
            <p:ph type="title"/>
          </p:nvPr>
        </p:nvSpPr>
        <p:spPr>
          <a:xfrm>
            <a:off x="393700" y="341313"/>
            <a:ext cx="8637588" cy="796925"/>
          </a:xfrm>
        </p:spPr>
        <p:txBody>
          <a:bodyPr/>
          <a:lstStyle/>
          <a:p>
            <a:r>
              <a:rPr lang="en-GB" altLang="fr-FR" dirty="0" smtClean="0"/>
              <a:t>Scenarios: Involved Entities</a:t>
            </a:r>
            <a:endParaRPr lang="en-GB" altLang="fr-FR" dirty="0" smtClean="0">
              <a:solidFill>
                <a:srgbClr val="FF0000"/>
              </a:solidFill>
            </a:endParaRPr>
          </a:p>
        </p:txBody>
      </p:sp>
      <p:sp>
        <p:nvSpPr>
          <p:cNvPr id="5" name="Rectangle 5"/>
          <p:cNvSpPr txBox="1">
            <a:spLocks noChangeArrowheads="1"/>
          </p:cNvSpPr>
          <p:nvPr/>
        </p:nvSpPr>
        <p:spPr bwMode="auto">
          <a:xfrm>
            <a:off x="292100" y="1301750"/>
            <a:ext cx="8778875" cy="525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defRPr/>
            </a:pPr>
            <a:r>
              <a:rPr lang="fr-FR" altLang="fr-FR" sz="2000" kern="0" dirty="0" smtClean="0"/>
              <a:t>The </a:t>
            </a:r>
            <a:r>
              <a:rPr lang="fr-FR" altLang="fr-FR" sz="2000" kern="0" dirty="0" err="1" smtClean="0"/>
              <a:t>following</a:t>
            </a:r>
            <a:r>
              <a:rPr lang="fr-FR" altLang="fr-FR" sz="2000" kern="0" dirty="0" smtClean="0"/>
              <a:t> </a:t>
            </a:r>
            <a:r>
              <a:rPr lang="fr-FR" altLang="fr-FR" sz="2000" kern="0" dirty="0" err="1" smtClean="0"/>
              <a:t>functions</a:t>
            </a:r>
            <a:r>
              <a:rPr lang="fr-FR" altLang="fr-FR" sz="2000" kern="0" dirty="0" smtClean="0"/>
              <a:t> are </a:t>
            </a:r>
            <a:r>
              <a:rPr lang="fr-FR" altLang="fr-FR" sz="2000" kern="0" dirty="0" smtClean="0"/>
              <a:t>(</a:t>
            </a:r>
            <a:r>
              <a:rPr lang="fr-FR" altLang="fr-FR" sz="2000" kern="0" dirty="0" err="1" smtClean="0"/>
              <a:t>potentially</a:t>
            </a:r>
            <a:r>
              <a:rPr lang="fr-FR" altLang="fr-FR" sz="2000" kern="0" dirty="0" smtClean="0"/>
              <a:t>) </a:t>
            </a:r>
            <a:r>
              <a:rPr lang="fr-FR" altLang="fr-FR" sz="2000" kern="0" dirty="0" err="1" smtClean="0"/>
              <a:t>involved</a:t>
            </a:r>
            <a:r>
              <a:rPr lang="fr-FR" altLang="fr-FR" sz="2000" kern="0" dirty="0" smtClean="0"/>
              <a:t> </a:t>
            </a:r>
            <a:r>
              <a:rPr lang="fr-FR" altLang="fr-FR" sz="2000" kern="0" dirty="0" err="1" smtClean="0"/>
              <a:t>when</a:t>
            </a:r>
            <a:r>
              <a:rPr lang="fr-FR" altLang="fr-FR" sz="2000" kern="0" dirty="0" smtClean="0"/>
              <a:t> </a:t>
            </a:r>
            <a:r>
              <a:rPr lang="fr-FR" altLang="fr-FR" sz="2000" kern="0" dirty="0" err="1" smtClean="0"/>
              <a:t>sending</a:t>
            </a:r>
            <a:r>
              <a:rPr lang="fr-FR" altLang="fr-FR" sz="2000" kern="0" dirty="0" smtClean="0"/>
              <a:t> a message </a:t>
            </a:r>
            <a:r>
              <a:rPr lang="fr-FR" altLang="fr-FR" sz="2000" kern="0" dirty="0" err="1" smtClean="0"/>
              <a:t>from</a:t>
            </a:r>
            <a:r>
              <a:rPr lang="fr-FR" altLang="fr-FR" sz="2000" kern="0" dirty="0" smtClean="0"/>
              <a:t> User A to User B:</a:t>
            </a:r>
          </a:p>
          <a:p>
            <a:pPr lvl="1">
              <a:defRPr/>
            </a:pPr>
            <a:r>
              <a:rPr lang="fr-FR" altLang="fr-FR" sz="1600" kern="0" dirty="0" smtClean="0"/>
              <a:t>A-Party</a:t>
            </a:r>
          </a:p>
          <a:p>
            <a:pPr lvl="2">
              <a:defRPr/>
            </a:pPr>
            <a:r>
              <a:rPr lang="fr-FR" altLang="fr-FR" sz="1000" kern="0" dirty="0" smtClean="0"/>
              <a:t>Client A</a:t>
            </a:r>
          </a:p>
          <a:p>
            <a:pPr lvl="2">
              <a:defRPr/>
            </a:pPr>
            <a:r>
              <a:rPr lang="fr-FR" altLang="fr-FR" sz="1000" kern="0" dirty="0" smtClean="0"/>
              <a:t>PF A</a:t>
            </a:r>
          </a:p>
          <a:p>
            <a:pPr lvl="2">
              <a:defRPr/>
            </a:pPr>
            <a:r>
              <a:rPr lang="fr-FR" altLang="fr-FR" sz="1000" kern="0" dirty="0" smtClean="0"/>
              <a:t>CMS A</a:t>
            </a:r>
          </a:p>
          <a:p>
            <a:pPr lvl="2">
              <a:defRPr/>
            </a:pPr>
            <a:r>
              <a:rPr lang="fr-FR" altLang="fr-FR" sz="1000" kern="0" dirty="0" smtClean="0"/>
              <a:t>IWF A</a:t>
            </a:r>
          </a:p>
          <a:p>
            <a:pPr lvl="2">
              <a:defRPr/>
            </a:pPr>
            <a:r>
              <a:rPr lang="fr-FR" altLang="fr-FR" sz="1000" kern="0" dirty="0" err="1" smtClean="0"/>
              <a:t>xMS</a:t>
            </a:r>
            <a:r>
              <a:rPr lang="fr-FR" altLang="fr-FR" sz="1000" kern="0" dirty="0" smtClean="0"/>
              <a:t>-C </a:t>
            </a:r>
            <a:r>
              <a:rPr lang="fr-FR" altLang="fr-FR" sz="1000" kern="0" dirty="0" smtClean="0"/>
              <a:t>A </a:t>
            </a:r>
            <a:endParaRPr lang="fr-FR" altLang="fr-FR" sz="1000" kern="0" dirty="0" smtClean="0"/>
          </a:p>
          <a:p>
            <a:pPr lvl="1">
              <a:defRPr/>
            </a:pPr>
            <a:r>
              <a:rPr lang="fr-FR" altLang="fr-FR" sz="1200" kern="0" dirty="0" smtClean="0"/>
              <a:t>B-Party</a:t>
            </a:r>
          </a:p>
          <a:p>
            <a:pPr lvl="2">
              <a:defRPr/>
            </a:pPr>
            <a:r>
              <a:rPr lang="fr-FR" altLang="fr-FR" sz="1000" kern="0" dirty="0" smtClean="0"/>
              <a:t>Client(s) B</a:t>
            </a:r>
          </a:p>
          <a:p>
            <a:pPr lvl="2">
              <a:defRPr/>
            </a:pPr>
            <a:r>
              <a:rPr lang="fr-FR" altLang="fr-FR" sz="1000" kern="0" dirty="0" smtClean="0"/>
              <a:t>PF B</a:t>
            </a:r>
          </a:p>
          <a:p>
            <a:pPr lvl="2">
              <a:defRPr/>
            </a:pPr>
            <a:r>
              <a:rPr lang="fr-FR" altLang="fr-FR" sz="1000" kern="0" dirty="0" smtClean="0"/>
              <a:t>CMS B</a:t>
            </a:r>
          </a:p>
          <a:p>
            <a:pPr lvl="2">
              <a:defRPr/>
            </a:pPr>
            <a:r>
              <a:rPr lang="fr-FR" altLang="fr-FR" sz="1000" kern="0" dirty="0" smtClean="0"/>
              <a:t>IWF B</a:t>
            </a:r>
          </a:p>
          <a:p>
            <a:pPr lvl="2">
              <a:defRPr/>
            </a:pPr>
            <a:r>
              <a:rPr lang="fr-FR" altLang="fr-FR" sz="1000" kern="0" dirty="0" err="1" smtClean="0"/>
              <a:t>xMS</a:t>
            </a:r>
            <a:r>
              <a:rPr lang="fr-FR" altLang="fr-FR" sz="1000" kern="0" dirty="0" smtClean="0"/>
              <a:t>-C B</a:t>
            </a:r>
          </a:p>
          <a:p>
            <a:pPr>
              <a:defRPr/>
            </a:pPr>
            <a:r>
              <a:rPr lang="fr-FR" altLang="fr-FR" sz="1600" kern="0" dirty="0" err="1" smtClean="0"/>
              <a:t>Users</a:t>
            </a:r>
            <a:r>
              <a:rPr lang="fr-FR" altLang="fr-FR" sz="1600" kern="0" dirty="0" smtClean="0"/>
              <a:t> </a:t>
            </a:r>
            <a:r>
              <a:rPr lang="fr-FR" altLang="fr-FR" sz="1600" kern="0" dirty="0" err="1" smtClean="0"/>
              <a:t>can</a:t>
            </a:r>
            <a:r>
              <a:rPr lang="fr-FR" altLang="fr-FR" sz="1600" kern="0" dirty="0" smtClean="0"/>
              <a:t> </a:t>
            </a:r>
            <a:r>
              <a:rPr lang="fr-FR" altLang="fr-FR" sz="1600" kern="0" dirty="0" err="1" smtClean="0"/>
              <a:t>be</a:t>
            </a:r>
            <a:r>
              <a:rPr lang="fr-FR" altLang="fr-FR" sz="1600" kern="0" dirty="0" smtClean="0"/>
              <a:t> in </a:t>
            </a:r>
            <a:r>
              <a:rPr lang="fr-FR" altLang="fr-FR" sz="1600" kern="0" dirty="0" err="1" smtClean="0"/>
              <a:t>different</a:t>
            </a:r>
            <a:r>
              <a:rPr lang="fr-FR" altLang="fr-FR" sz="1600" kern="0" dirty="0" smtClean="0"/>
              <a:t> states</a:t>
            </a:r>
          </a:p>
          <a:p>
            <a:pPr lvl="1">
              <a:defRPr/>
            </a:pPr>
            <a:r>
              <a:rPr lang="fr-FR" altLang="fr-FR" sz="1200" kern="0" dirty="0" smtClean="0"/>
              <a:t>CPM user </a:t>
            </a:r>
            <a:r>
              <a:rPr lang="fr-FR" altLang="fr-FR" sz="1200" kern="0" dirty="0" err="1" smtClean="0"/>
              <a:t>that</a:t>
            </a:r>
            <a:r>
              <a:rPr lang="fr-FR" altLang="fr-FR" sz="1200" kern="0" dirty="0" smtClean="0"/>
              <a:t> </a:t>
            </a:r>
            <a:r>
              <a:rPr lang="fr-FR" altLang="fr-FR" sz="1200" kern="0" dirty="0" err="1" smtClean="0"/>
              <a:t>is</a:t>
            </a:r>
            <a:r>
              <a:rPr lang="fr-FR" altLang="fr-FR" sz="1200" kern="0" dirty="0" smtClean="0"/>
              <a:t> online (i.e. has IP </a:t>
            </a:r>
            <a:r>
              <a:rPr lang="fr-FR" altLang="fr-FR" sz="1200" kern="0" dirty="0" err="1" smtClean="0"/>
              <a:t>connectivity</a:t>
            </a:r>
            <a:r>
              <a:rPr lang="fr-FR" altLang="fr-FR" sz="1200" kern="0" dirty="0" smtClean="0"/>
              <a:t>) </a:t>
            </a:r>
            <a:r>
              <a:rPr lang="fr-FR" altLang="fr-FR" sz="1200" kern="0" dirty="0" smtClean="0">
                <a:sym typeface="Wingdings" panose="05000000000000000000" pitchFamily="2" charset="2"/>
              </a:rPr>
              <a:t> </a:t>
            </a:r>
            <a:r>
              <a:rPr lang="fr-FR" altLang="fr-FR" sz="1200" kern="0" dirty="0" err="1" smtClean="0">
                <a:sym typeface="Wingdings" panose="05000000000000000000" pitchFamily="2" charset="2"/>
              </a:rPr>
              <a:t>Referred</a:t>
            </a:r>
            <a:r>
              <a:rPr lang="fr-FR" altLang="fr-FR" sz="1200" kern="0" dirty="0" smtClean="0">
                <a:sym typeface="Wingdings" panose="05000000000000000000" pitchFamily="2" charset="2"/>
              </a:rPr>
              <a:t> to as « Online user »</a:t>
            </a:r>
            <a:endParaRPr lang="fr-FR" altLang="fr-FR" sz="1200" kern="0" dirty="0" smtClean="0"/>
          </a:p>
          <a:p>
            <a:pPr lvl="1">
              <a:defRPr/>
            </a:pPr>
            <a:r>
              <a:rPr lang="fr-FR" altLang="fr-FR" sz="1200" kern="0" dirty="0" smtClean="0"/>
              <a:t>CPM user </a:t>
            </a:r>
            <a:r>
              <a:rPr lang="fr-FR" altLang="fr-FR" sz="1200" kern="0" dirty="0" err="1" smtClean="0"/>
              <a:t>that</a:t>
            </a:r>
            <a:r>
              <a:rPr lang="fr-FR" altLang="fr-FR" sz="1200" kern="0" dirty="0" smtClean="0"/>
              <a:t> </a:t>
            </a:r>
            <a:r>
              <a:rPr lang="fr-FR" altLang="fr-FR" sz="1200" kern="0" dirty="0" err="1" smtClean="0"/>
              <a:t>is</a:t>
            </a:r>
            <a:r>
              <a:rPr lang="fr-FR" altLang="fr-FR" sz="1200" kern="0" dirty="0" smtClean="0"/>
              <a:t> offline, but </a:t>
            </a:r>
            <a:r>
              <a:rPr lang="fr-FR" altLang="fr-FR" sz="1200" kern="0" dirty="0" err="1" smtClean="0"/>
              <a:t>with</a:t>
            </a:r>
            <a:r>
              <a:rPr lang="fr-FR" altLang="fr-FR" sz="1200" kern="0" dirty="0" smtClean="0"/>
              <a:t> </a:t>
            </a:r>
            <a:r>
              <a:rPr lang="fr-FR" altLang="fr-FR" sz="1200" kern="0" dirty="0" err="1" smtClean="0"/>
              <a:t>access</a:t>
            </a:r>
            <a:r>
              <a:rPr lang="fr-FR" altLang="fr-FR" sz="1200" kern="0" dirty="0" smtClean="0"/>
              <a:t> to </a:t>
            </a:r>
            <a:r>
              <a:rPr lang="fr-FR" altLang="fr-FR" sz="1200" kern="0" dirty="0" err="1" smtClean="0"/>
              <a:t>legacy</a:t>
            </a:r>
            <a:r>
              <a:rPr lang="fr-FR" altLang="fr-FR" sz="1200" kern="0" dirty="0" smtClean="0"/>
              <a:t> messaging </a:t>
            </a:r>
            <a:r>
              <a:rPr lang="fr-FR" altLang="fr-FR" sz="1200" kern="0" dirty="0" smtClean="0">
                <a:sym typeface="Wingdings" panose="05000000000000000000" pitchFamily="2" charset="2"/>
              </a:rPr>
              <a:t> </a:t>
            </a:r>
            <a:r>
              <a:rPr lang="fr-FR" altLang="fr-FR" sz="1200" kern="0" dirty="0" err="1" smtClean="0">
                <a:sym typeface="Wingdings" panose="05000000000000000000" pitchFamily="2" charset="2"/>
              </a:rPr>
              <a:t>Referred</a:t>
            </a:r>
            <a:r>
              <a:rPr lang="fr-FR" altLang="fr-FR" sz="1200" kern="0" dirty="0" smtClean="0">
                <a:sym typeface="Wingdings" panose="05000000000000000000" pitchFamily="2" charset="2"/>
              </a:rPr>
              <a:t> to as </a:t>
            </a:r>
            <a:r>
              <a:rPr lang="fr-FR" altLang="fr-FR" sz="1200" kern="0" dirty="0" smtClean="0"/>
              <a:t>« </a:t>
            </a:r>
            <a:r>
              <a:rPr lang="fr-FR" altLang="fr-FR" sz="1200" kern="0" dirty="0" err="1" smtClean="0"/>
              <a:t>reachable</a:t>
            </a:r>
            <a:r>
              <a:rPr lang="fr-FR" altLang="fr-FR" sz="1200" kern="0" dirty="0" smtClean="0"/>
              <a:t> user » (short for offline, but </a:t>
            </a:r>
            <a:r>
              <a:rPr lang="fr-FR" altLang="fr-FR" sz="1200" kern="0" dirty="0" err="1" smtClean="0"/>
              <a:t>reachable</a:t>
            </a:r>
            <a:r>
              <a:rPr lang="fr-FR" altLang="fr-FR" sz="1200" kern="0" dirty="0" smtClean="0"/>
              <a:t>)</a:t>
            </a:r>
          </a:p>
          <a:p>
            <a:pPr lvl="1">
              <a:defRPr/>
            </a:pPr>
            <a:r>
              <a:rPr lang="fr-FR" altLang="fr-FR" sz="1200" kern="0" dirty="0" smtClean="0"/>
              <a:t>CPM user </a:t>
            </a:r>
            <a:r>
              <a:rPr lang="fr-FR" altLang="fr-FR" sz="1200" kern="0" dirty="0" err="1" smtClean="0"/>
              <a:t>that</a:t>
            </a:r>
            <a:r>
              <a:rPr lang="fr-FR" altLang="fr-FR" sz="1200" kern="0" dirty="0" smtClean="0"/>
              <a:t> </a:t>
            </a:r>
            <a:r>
              <a:rPr lang="fr-FR" altLang="fr-FR" sz="1200" kern="0" dirty="0" err="1" smtClean="0"/>
              <a:t>is</a:t>
            </a:r>
            <a:r>
              <a:rPr lang="fr-FR" altLang="fr-FR" sz="1200" kern="0" dirty="0" smtClean="0"/>
              <a:t> </a:t>
            </a:r>
            <a:r>
              <a:rPr lang="fr-FR" altLang="fr-FR" sz="1200" kern="0" dirty="0" err="1" smtClean="0"/>
              <a:t>completely</a:t>
            </a:r>
            <a:r>
              <a:rPr lang="fr-FR" altLang="fr-FR" sz="1200" kern="0" dirty="0" smtClean="0"/>
              <a:t> offline </a:t>
            </a:r>
            <a:r>
              <a:rPr lang="fr-FR" altLang="fr-FR" sz="1200" kern="0" dirty="0" smtClean="0">
                <a:sym typeface="Wingdings" panose="05000000000000000000" pitchFamily="2" charset="2"/>
              </a:rPr>
              <a:t> « Offline user » (short for offline and not </a:t>
            </a:r>
            <a:r>
              <a:rPr lang="fr-FR" altLang="fr-FR" sz="1200" kern="0" dirty="0" err="1" smtClean="0">
                <a:sym typeface="Wingdings" panose="05000000000000000000" pitchFamily="2" charset="2"/>
              </a:rPr>
              <a:t>reachable</a:t>
            </a:r>
            <a:r>
              <a:rPr lang="fr-FR" altLang="fr-FR" sz="1200" kern="0" dirty="0" smtClean="0">
                <a:sym typeface="Wingdings" panose="05000000000000000000" pitchFamily="2" charset="2"/>
              </a:rPr>
              <a:t>)</a:t>
            </a:r>
          </a:p>
          <a:p>
            <a:pPr lvl="1">
              <a:defRPr/>
            </a:pPr>
            <a:r>
              <a:rPr lang="fr-FR" altLang="fr-FR" sz="1200" kern="0" dirty="0" smtClean="0">
                <a:sym typeface="Wingdings" panose="05000000000000000000" pitchFamily="2" charset="2"/>
              </a:rPr>
              <a:t>Non-CPM user</a:t>
            </a:r>
          </a:p>
          <a:p>
            <a:pPr>
              <a:defRPr/>
            </a:pPr>
            <a:r>
              <a:rPr lang="fr-FR" altLang="fr-FR" sz="1600" kern="0" dirty="0" smtClean="0">
                <a:sym typeface="Wingdings" panose="05000000000000000000" pitchFamily="2" charset="2"/>
              </a:rPr>
              <a:t>Note: State </a:t>
            </a:r>
            <a:r>
              <a:rPr lang="fr-FR" altLang="fr-FR" sz="1600" kern="0" dirty="0" err="1" smtClean="0">
                <a:sym typeface="Wingdings" panose="05000000000000000000" pitchFamily="2" charset="2"/>
              </a:rPr>
              <a:t>could</a:t>
            </a:r>
            <a:r>
              <a:rPr lang="fr-FR" altLang="fr-FR" sz="1600" kern="0" dirty="0" smtClean="0">
                <a:sym typeface="Wingdings" panose="05000000000000000000" pitchFamily="2" charset="2"/>
              </a:rPr>
              <a:t> </a:t>
            </a:r>
            <a:r>
              <a:rPr lang="fr-FR" altLang="fr-FR" sz="1600" kern="0" dirty="0" err="1" smtClean="0">
                <a:sym typeface="Wingdings" panose="05000000000000000000" pitchFamily="2" charset="2"/>
              </a:rPr>
              <a:t>be</a:t>
            </a:r>
            <a:r>
              <a:rPr lang="fr-FR" altLang="fr-FR" sz="1600" kern="0" dirty="0" smtClean="0">
                <a:sym typeface="Wingdings" panose="05000000000000000000" pitchFamily="2" charset="2"/>
              </a:rPr>
              <a:t> </a:t>
            </a:r>
            <a:r>
              <a:rPr lang="fr-FR" altLang="fr-FR" sz="1600" kern="0" dirty="0" err="1" smtClean="0">
                <a:sym typeface="Wingdings" panose="05000000000000000000" pitchFamily="2" charset="2"/>
              </a:rPr>
              <a:t>different</a:t>
            </a:r>
            <a:r>
              <a:rPr lang="fr-FR" altLang="fr-FR" sz="1600" kern="0" dirty="0" smtClean="0">
                <a:sym typeface="Wingdings" panose="05000000000000000000" pitchFamily="2" charset="2"/>
              </a:rPr>
              <a:t> </a:t>
            </a:r>
            <a:r>
              <a:rPr lang="fr-FR" altLang="fr-FR" sz="1600" kern="0" dirty="0" err="1" smtClean="0">
                <a:sym typeface="Wingdings" panose="05000000000000000000" pitchFamily="2" charset="2"/>
              </a:rPr>
              <a:t>depending</a:t>
            </a:r>
            <a:r>
              <a:rPr lang="fr-FR" altLang="fr-FR" sz="1600" kern="0" dirty="0" smtClean="0">
                <a:sym typeface="Wingdings" panose="05000000000000000000" pitchFamily="2" charset="2"/>
              </a:rPr>
              <a:t> on </a:t>
            </a:r>
            <a:r>
              <a:rPr lang="fr-FR" altLang="fr-FR" sz="1600" kern="0" dirty="0" err="1" smtClean="0">
                <a:sym typeface="Wingdings" panose="05000000000000000000" pitchFamily="2" charset="2"/>
              </a:rPr>
              <a:t>device</a:t>
            </a:r>
            <a:r>
              <a:rPr lang="fr-FR" altLang="fr-FR" sz="1600" kern="0" dirty="0" smtClean="0">
                <a:sym typeface="Wingdings" panose="05000000000000000000" pitchFamily="2" charset="2"/>
              </a:rPr>
              <a:t>.</a:t>
            </a:r>
          </a:p>
          <a:p>
            <a:pPr lvl="1">
              <a:defRPr/>
            </a:pPr>
            <a:r>
              <a:rPr lang="fr-FR" altLang="fr-FR" sz="1200" kern="0" dirty="0" err="1" smtClean="0">
                <a:sym typeface="Wingdings" panose="05000000000000000000" pitchFamily="2" charset="2"/>
              </a:rPr>
              <a:t>E.g</a:t>
            </a:r>
            <a:r>
              <a:rPr lang="fr-FR" altLang="fr-FR" sz="1200" kern="0" dirty="0" smtClean="0">
                <a:sym typeface="Wingdings" panose="05000000000000000000" pitchFamily="2" charset="2"/>
              </a:rPr>
              <a:t>. a </a:t>
            </a:r>
            <a:r>
              <a:rPr lang="fr-FR" altLang="fr-FR" sz="1200" kern="0" dirty="0" err="1" smtClean="0">
                <a:sym typeface="Wingdings" panose="05000000000000000000" pitchFamily="2" charset="2"/>
              </a:rPr>
              <a:t>secondary</a:t>
            </a:r>
            <a:r>
              <a:rPr lang="fr-FR" altLang="fr-FR" sz="1200" kern="0" dirty="0" smtClean="0">
                <a:sym typeface="Wingdings" panose="05000000000000000000" pitchFamily="2" charset="2"/>
              </a:rPr>
              <a:t> </a:t>
            </a:r>
            <a:r>
              <a:rPr lang="fr-FR" altLang="fr-FR" sz="1200" kern="0" dirty="0" err="1" smtClean="0">
                <a:sym typeface="Wingdings" panose="05000000000000000000" pitchFamily="2" charset="2"/>
              </a:rPr>
              <a:t>device</a:t>
            </a:r>
            <a:r>
              <a:rPr lang="fr-FR" altLang="fr-FR" sz="1200" kern="0" dirty="0" smtClean="0">
                <a:sym typeface="Wingdings" panose="05000000000000000000" pitchFamily="2" charset="2"/>
              </a:rPr>
              <a:t> </a:t>
            </a:r>
            <a:r>
              <a:rPr lang="fr-FR" altLang="fr-FR" sz="1200" kern="0" dirty="0" err="1" smtClean="0">
                <a:sym typeface="Wingdings" panose="05000000000000000000" pitchFamily="2" charset="2"/>
              </a:rPr>
              <a:t>can</a:t>
            </a:r>
            <a:r>
              <a:rPr lang="fr-FR" altLang="fr-FR" sz="1200" kern="0" dirty="0" smtClean="0">
                <a:sym typeface="Wingdings" panose="05000000000000000000" pitchFamily="2" charset="2"/>
              </a:rPr>
              <a:t> </a:t>
            </a:r>
            <a:r>
              <a:rPr lang="fr-FR" altLang="fr-FR" sz="1200" kern="0" dirty="0" err="1" smtClean="0">
                <a:sym typeface="Wingdings" panose="05000000000000000000" pitchFamily="2" charset="2"/>
              </a:rPr>
              <a:t>never</a:t>
            </a:r>
            <a:r>
              <a:rPr lang="fr-FR" altLang="fr-FR" sz="1200" kern="0" dirty="0" smtClean="0">
                <a:sym typeface="Wingdings" panose="05000000000000000000" pitchFamily="2" charset="2"/>
              </a:rPr>
              <a:t> </a:t>
            </a:r>
            <a:r>
              <a:rPr lang="fr-FR" altLang="fr-FR" sz="1200" kern="0" dirty="0" err="1" smtClean="0">
                <a:sym typeface="Wingdings" panose="05000000000000000000" pitchFamily="2" charset="2"/>
              </a:rPr>
              <a:t>be</a:t>
            </a:r>
            <a:r>
              <a:rPr lang="fr-FR" altLang="fr-FR" sz="1200" kern="0" dirty="0" smtClean="0">
                <a:sym typeface="Wingdings" panose="05000000000000000000" pitchFamily="2" charset="2"/>
              </a:rPr>
              <a:t> « </a:t>
            </a:r>
            <a:r>
              <a:rPr lang="fr-FR" altLang="fr-FR" sz="1200" kern="0" dirty="0" err="1" smtClean="0">
                <a:sym typeface="Wingdings" panose="05000000000000000000" pitchFamily="2" charset="2"/>
              </a:rPr>
              <a:t>reachable</a:t>
            </a:r>
            <a:r>
              <a:rPr lang="fr-FR" altLang="fr-FR" sz="1200" kern="0" dirty="0" smtClean="0">
                <a:sym typeface="Wingdings" panose="05000000000000000000" pitchFamily="2" charset="2"/>
              </a:rPr>
              <a:t> »</a:t>
            </a:r>
            <a:endParaRPr lang="fr-FR" altLang="fr-FR" sz="1200" kern="0" dirty="0" smtClean="0">
              <a:sym typeface="Wingdings" panose="05000000000000000000" pitchFamily="2" charset="2"/>
            </a:endParaRPr>
          </a:p>
          <a:p>
            <a:pPr>
              <a:defRPr/>
            </a:pPr>
            <a:r>
              <a:rPr lang="fr-FR" altLang="fr-FR" sz="1600" kern="0" dirty="0" err="1" smtClean="0">
                <a:sym typeface="Wingdings" panose="05000000000000000000" pitchFamily="2" charset="2"/>
              </a:rPr>
              <a:t>These</a:t>
            </a:r>
            <a:r>
              <a:rPr lang="fr-FR" altLang="fr-FR" sz="1600" kern="0" dirty="0" smtClean="0">
                <a:sym typeface="Wingdings" panose="05000000000000000000" pitchFamily="2" charset="2"/>
              </a:rPr>
              <a:t> </a:t>
            </a:r>
            <a:r>
              <a:rPr lang="fr-FR" altLang="fr-FR" sz="1600" kern="0" dirty="0" err="1" smtClean="0">
                <a:sym typeface="Wingdings" panose="05000000000000000000" pitchFamily="2" charset="2"/>
              </a:rPr>
              <a:t>different</a:t>
            </a:r>
            <a:r>
              <a:rPr lang="fr-FR" altLang="fr-FR" sz="1600" kern="0" dirty="0" smtClean="0">
                <a:sym typeface="Wingdings" panose="05000000000000000000" pitchFamily="2" charset="2"/>
              </a:rPr>
              <a:t> states lead to </a:t>
            </a:r>
            <a:r>
              <a:rPr lang="fr-FR" altLang="fr-FR" sz="1600" kern="0" dirty="0" err="1" smtClean="0">
                <a:sym typeface="Wingdings" panose="05000000000000000000" pitchFamily="2" charset="2"/>
              </a:rPr>
              <a:t>different</a:t>
            </a:r>
            <a:r>
              <a:rPr lang="fr-FR" altLang="fr-FR" sz="1600" kern="0" dirty="0" smtClean="0">
                <a:sym typeface="Wingdings" panose="05000000000000000000" pitchFamily="2" charset="2"/>
              </a:rPr>
              <a:t> message </a:t>
            </a:r>
            <a:r>
              <a:rPr lang="fr-FR" altLang="fr-FR" sz="1600" kern="0" dirty="0" err="1" smtClean="0">
                <a:sym typeface="Wingdings" panose="05000000000000000000" pitchFamily="2" charset="2"/>
              </a:rPr>
              <a:t>routing</a:t>
            </a:r>
            <a:r>
              <a:rPr lang="fr-FR" altLang="fr-FR" sz="1600" kern="0" dirty="0" smtClean="0">
                <a:sym typeface="Wingdings" panose="05000000000000000000" pitchFamily="2" charset="2"/>
              </a:rPr>
              <a:t> and </a:t>
            </a:r>
            <a:r>
              <a:rPr lang="fr-FR" altLang="fr-FR" sz="1600" kern="0" dirty="0" err="1" smtClean="0">
                <a:sym typeface="Wingdings" panose="05000000000000000000" pitchFamily="2" charset="2"/>
              </a:rPr>
              <a:t>different</a:t>
            </a:r>
            <a:r>
              <a:rPr lang="fr-FR" altLang="fr-FR" sz="1600" kern="0" dirty="0" smtClean="0">
                <a:sym typeface="Wingdings" panose="05000000000000000000" pitchFamily="2" charset="2"/>
              </a:rPr>
              <a:t> </a:t>
            </a:r>
            <a:r>
              <a:rPr lang="fr-FR" altLang="fr-FR" sz="1600" kern="0" dirty="0" err="1" smtClean="0">
                <a:sym typeface="Wingdings" panose="05000000000000000000" pitchFamily="2" charset="2"/>
              </a:rPr>
              <a:t>storage</a:t>
            </a:r>
            <a:r>
              <a:rPr lang="fr-FR" altLang="fr-FR" sz="1600" kern="0" dirty="0" smtClean="0">
                <a:sym typeface="Wingdings" panose="05000000000000000000" pitchFamily="2" charset="2"/>
              </a:rPr>
              <a:t> </a:t>
            </a:r>
            <a:r>
              <a:rPr lang="fr-FR" altLang="fr-FR" sz="1600" kern="0" dirty="0" err="1" smtClean="0">
                <a:sym typeface="Wingdings" panose="05000000000000000000" pitchFamily="2" charset="2"/>
              </a:rPr>
              <a:t>requirements</a:t>
            </a:r>
            <a:endParaRPr lang="fr-FR" altLang="fr-FR" sz="1400" kern="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Both Online</a:t>
            </a:r>
            <a:endParaRPr lang="en-GB"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6" name="Rectangle 5"/>
          <p:cNvSpPr/>
          <p:nvPr/>
        </p:nvSpPr>
        <p:spPr bwMode="auto">
          <a:xfrm>
            <a:off x="41433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A</a:t>
            </a:r>
            <a:endParaRPr kumimoji="0" lang="en-GB" sz="20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2928937" y="1454150"/>
            <a:ext cx="1219200" cy="609600"/>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GB" dirty="0">
                <a:latin typeface="Arial" charset="0"/>
              </a:rPr>
              <a:t>SMS-C A</a:t>
            </a:r>
          </a:p>
        </p:txBody>
      </p:sp>
      <p:sp>
        <p:nvSpPr>
          <p:cNvPr id="9" name="Rectangle 8"/>
          <p:cNvSpPr/>
          <p:nvPr/>
        </p:nvSpPr>
        <p:spPr bwMode="auto">
          <a:xfrm>
            <a:off x="2928937" y="2597150"/>
            <a:ext cx="1219200" cy="609600"/>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GB" dirty="0">
                <a:latin typeface="Arial" charset="0"/>
              </a:rPr>
              <a:t>IWF A</a:t>
            </a:r>
          </a:p>
        </p:txBody>
      </p:sp>
      <p:sp>
        <p:nvSpPr>
          <p:cNvPr id="10" name="Rectangle 9"/>
          <p:cNvSpPr/>
          <p:nvPr/>
        </p:nvSpPr>
        <p:spPr bwMode="auto">
          <a:xfrm>
            <a:off x="2928937"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A</a:t>
            </a:r>
          </a:p>
        </p:txBody>
      </p:sp>
      <p:sp>
        <p:nvSpPr>
          <p:cNvPr id="12" name="Rectangle 11"/>
          <p:cNvSpPr/>
          <p:nvPr/>
        </p:nvSpPr>
        <p:spPr bwMode="auto">
          <a:xfrm>
            <a:off x="2928938"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6" name="Rectangle 15"/>
          <p:cNvSpPr/>
          <p:nvPr/>
        </p:nvSpPr>
        <p:spPr bwMode="auto">
          <a:xfrm>
            <a:off x="5248274" y="1454150"/>
            <a:ext cx="1219200" cy="609600"/>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GB" dirty="0">
                <a:latin typeface="Arial" charset="0"/>
              </a:rPr>
              <a:t>SMS-C B</a:t>
            </a:r>
          </a:p>
        </p:txBody>
      </p:sp>
      <p:sp>
        <p:nvSpPr>
          <p:cNvPr id="17" name="Rectangle 16"/>
          <p:cNvSpPr/>
          <p:nvPr/>
        </p:nvSpPr>
        <p:spPr bwMode="auto">
          <a:xfrm>
            <a:off x="5248274" y="2597150"/>
            <a:ext cx="1219200" cy="609600"/>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GB" dirty="0">
                <a:latin typeface="Arial" charset="0"/>
              </a:rPr>
              <a:t>IWF B</a:t>
            </a:r>
          </a:p>
        </p:txBody>
      </p:sp>
      <p:sp>
        <p:nvSpPr>
          <p:cNvPr id="18" name="Rectangle 17"/>
          <p:cNvSpPr/>
          <p:nvPr/>
        </p:nvSpPr>
        <p:spPr bwMode="auto">
          <a:xfrm>
            <a:off x="5248274"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B</a:t>
            </a:r>
          </a:p>
        </p:txBody>
      </p:sp>
      <p:sp>
        <p:nvSpPr>
          <p:cNvPr id="19" name="Rectangle 18"/>
          <p:cNvSpPr/>
          <p:nvPr/>
        </p:nvSpPr>
        <p:spPr bwMode="auto">
          <a:xfrm>
            <a:off x="5266371"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B</a:t>
            </a:r>
          </a:p>
        </p:txBody>
      </p: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sp>
        <p:nvSpPr>
          <p:cNvPr id="21" name="Rectangle 20"/>
          <p:cNvSpPr/>
          <p:nvPr/>
        </p:nvSpPr>
        <p:spPr bwMode="auto">
          <a:xfrm>
            <a:off x="758475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B</a:t>
            </a:r>
            <a:endParaRPr kumimoji="0" lang="en-GB" sz="2000" b="0" i="0" u="none" strike="noStrike" cap="none" normalizeH="0" baseline="0" dirty="0" smtClean="0">
              <a:ln>
                <a:noFill/>
              </a:ln>
              <a:solidFill>
                <a:schemeClr val="tx1"/>
              </a:solidFill>
              <a:effectLst/>
              <a:latin typeface="Arial" charset="0"/>
            </a:endParaRPr>
          </a:p>
        </p:txBody>
      </p:sp>
      <p:cxnSp>
        <p:nvCxnSpPr>
          <p:cNvPr id="62" name="Straight Arrow Connector 61"/>
          <p:cNvCxnSpPr>
            <a:stCxn id="5" idx="3"/>
            <a:endCxn id="10" idx="1"/>
          </p:cNvCxnSpPr>
          <p:nvPr/>
        </p:nvCxnSpPr>
        <p:spPr bwMode="auto">
          <a:xfrm>
            <a:off x="1862137" y="1758950"/>
            <a:ext cx="1066800" cy="22098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4" name="Straight Arrow Connector 63"/>
          <p:cNvCxnSpPr/>
          <p:nvPr/>
        </p:nvCxnSpPr>
        <p:spPr bwMode="auto">
          <a:xfrm>
            <a:off x="31575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66" name="Straight Arrow Connector 65"/>
          <p:cNvCxnSpPr/>
          <p:nvPr/>
        </p:nvCxnSpPr>
        <p:spPr bwMode="auto">
          <a:xfrm>
            <a:off x="4148137" y="3816350"/>
            <a:ext cx="1118234"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8" name="Straight Arrow Connector 67"/>
          <p:cNvCxnSpPr>
            <a:endCxn id="20" idx="1"/>
          </p:cNvCxnSpPr>
          <p:nvPr/>
        </p:nvCxnSpPr>
        <p:spPr bwMode="auto">
          <a:xfrm flipV="1">
            <a:off x="6467474" y="1758950"/>
            <a:ext cx="1193483" cy="20574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70" name="Straight Arrow Connector 69"/>
          <p:cNvCxnSpPr/>
          <p:nvPr/>
        </p:nvCxnSpPr>
        <p:spPr bwMode="auto">
          <a:xfrm>
            <a:off x="6467474" y="4197350"/>
            <a:ext cx="1117283"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74" name="Straight Arrow Connector 73"/>
          <p:cNvCxnSpPr/>
          <p:nvPr/>
        </p:nvCxnSpPr>
        <p:spPr bwMode="auto">
          <a:xfrm>
            <a:off x="55197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76" name="Straight Arrow Connector 75"/>
          <p:cNvCxnSpPr>
            <a:endCxn id="18" idx="3"/>
          </p:cNvCxnSpPr>
          <p:nvPr/>
        </p:nvCxnSpPr>
        <p:spPr bwMode="auto">
          <a:xfrm flipH="1">
            <a:off x="6467474" y="1987550"/>
            <a:ext cx="1193483" cy="1981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78" name="Straight Arrow Connector 77"/>
          <p:cNvCxnSpPr/>
          <p:nvPr/>
        </p:nvCxnSpPr>
        <p:spPr bwMode="auto">
          <a:xfrm flipH="1">
            <a:off x="6485571" y="41211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0" name="Straight Arrow Connector 79"/>
          <p:cNvCxnSpPr/>
          <p:nvPr/>
        </p:nvCxnSpPr>
        <p:spPr bwMode="auto">
          <a:xfrm>
            <a:off x="59769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85" name="Straight Arrow Connector 84"/>
          <p:cNvCxnSpPr/>
          <p:nvPr/>
        </p:nvCxnSpPr>
        <p:spPr bwMode="auto">
          <a:xfrm flipH="1">
            <a:off x="4148137" y="4121150"/>
            <a:ext cx="110013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7" name="Straight Arrow Connector 86"/>
          <p:cNvCxnSpPr/>
          <p:nvPr/>
        </p:nvCxnSpPr>
        <p:spPr bwMode="auto">
          <a:xfrm>
            <a:off x="36909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89" name="Straight Arrow Connector 88"/>
          <p:cNvCxnSpPr/>
          <p:nvPr/>
        </p:nvCxnSpPr>
        <p:spPr bwMode="auto">
          <a:xfrm flipH="1" flipV="1">
            <a:off x="1862137" y="1987550"/>
            <a:ext cx="1066800" cy="21336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4" name="Straight Arrow Connector 93"/>
          <p:cNvCxnSpPr/>
          <p:nvPr/>
        </p:nvCxnSpPr>
        <p:spPr bwMode="auto">
          <a:xfrm flipH="1">
            <a:off x="1862137" y="41973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6" name="Straight Arrow Connector 95"/>
          <p:cNvCxnSpPr/>
          <p:nvPr/>
        </p:nvCxnSpPr>
        <p:spPr bwMode="auto">
          <a:xfrm>
            <a:off x="1404937" y="4273550"/>
            <a:ext cx="1524000" cy="91440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Tree>
    <p:extLst>
      <p:ext uri="{BB962C8B-B14F-4D97-AF65-F5344CB8AC3E}">
        <p14:creationId xmlns:p14="http://schemas.microsoft.com/office/powerpoint/2010/main" val="205076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9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8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A Online/B-Reachable</a:t>
            </a:r>
            <a:endParaRPr lang="en-GB"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6" name="Rectangle 5"/>
          <p:cNvSpPr/>
          <p:nvPr/>
        </p:nvSpPr>
        <p:spPr bwMode="auto">
          <a:xfrm>
            <a:off x="41433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A</a:t>
            </a:r>
            <a:endParaRPr kumimoji="0" lang="en-GB" sz="20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2928937" y="1454150"/>
            <a:ext cx="1219200" cy="609600"/>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GB" dirty="0">
                <a:latin typeface="Arial" charset="0"/>
              </a:rPr>
              <a:t>SMS-C A</a:t>
            </a:r>
          </a:p>
        </p:txBody>
      </p:sp>
      <p:sp>
        <p:nvSpPr>
          <p:cNvPr id="9" name="Rectangle 8"/>
          <p:cNvSpPr/>
          <p:nvPr/>
        </p:nvSpPr>
        <p:spPr bwMode="auto">
          <a:xfrm>
            <a:off x="2928937" y="2597150"/>
            <a:ext cx="1219200" cy="609600"/>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GB" dirty="0">
                <a:latin typeface="Arial" charset="0"/>
              </a:rPr>
              <a:t>IWF A</a:t>
            </a:r>
          </a:p>
        </p:txBody>
      </p:sp>
      <p:sp>
        <p:nvSpPr>
          <p:cNvPr id="10" name="Rectangle 9"/>
          <p:cNvSpPr/>
          <p:nvPr/>
        </p:nvSpPr>
        <p:spPr bwMode="auto">
          <a:xfrm>
            <a:off x="2928937"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A</a:t>
            </a:r>
          </a:p>
        </p:txBody>
      </p:sp>
      <p:sp>
        <p:nvSpPr>
          <p:cNvPr id="12" name="Rectangle 11"/>
          <p:cNvSpPr/>
          <p:nvPr/>
        </p:nvSpPr>
        <p:spPr bwMode="auto">
          <a:xfrm>
            <a:off x="2928938"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6" name="Rectangle 15"/>
          <p:cNvSpPr/>
          <p:nvPr/>
        </p:nvSpPr>
        <p:spPr bwMode="auto">
          <a:xfrm>
            <a:off x="5248274" y="1454150"/>
            <a:ext cx="1219200" cy="609600"/>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GB" dirty="0">
                <a:latin typeface="Arial" charset="0"/>
              </a:rPr>
              <a:t>SMS-C B</a:t>
            </a:r>
          </a:p>
        </p:txBody>
      </p:sp>
      <p:sp>
        <p:nvSpPr>
          <p:cNvPr id="17" name="Rectangle 16"/>
          <p:cNvSpPr/>
          <p:nvPr/>
        </p:nvSpPr>
        <p:spPr bwMode="auto">
          <a:xfrm>
            <a:off x="5248274"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B</a:t>
            </a:r>
          </a:p>
        </p:txBody>
      </p:sp>
      <p:sp>
        <p:nvSpPr>
          <p:cNvPr id="18" name="Rectangle 17"/>
          <p:cNvSpPr/>
          <p:nvPr/>
        </p:nvSpPr>
        <p:spPr bwMode="auto">
          <a:xfrm>
            <a:off x="5248274"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B</a:t>
            </a:r>
          </a:p>
        </p:txBody>
      </p:sp>
      <p:sp>
        <p:nvSpPr>
          <p:cNvPr id="19" name="Rectangle 18"/>
          <p:cNvSpPr/>
          <p:nvPr/>
        </p:nvSpPr>
        <p:spPr bwMode="auto">
          <a:xfrm>
            <a:off x="5266371"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B</a:t>
            </a:r>
          </a:p>
        </p:txBody>
      </p: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sp>
        <p:nvSpPr>
          <p:cNvPr id="21" name="Rectangle 20"/>
          <p:cNvSpPr/>
          <p:nvPr/>
        </p:nvSpPr>
        <p:spPr bwMode="auto">
          <a:xfrm>
            <a:off x="758475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B</a:t>
            </a:r>
            <a:endParaRPr kumimoji="0" lang="en-GB" sz="2000" b="0" i="0" u="none" strike="noStrike" cap="none" normalizeH="0" baseline="0" dirty="0" smtClean="0">
              <a:ln>
                <a:noFill/>
              </a:ln>
              <a:solidFill>
                <a:schemeClr val="tx1"/>
              </a:solidFill>
              <a:effectLst/>
              <a:latin typeface="Arial" charset="0"/>
            </a:endParaRPr>
          </a:p>
        </p:txBody>
      </p:sp>
      <p:cxnSp>
        <p:nvCxnSpPr>
          <p:cNvPr id="62" name="Straight Arrow Connector 61"/>
          <p:cNvCxnSpPr>
            <a:stCxn id="5" idx="3"/>
            <a:endCxn id="10" idx="1"/>
          </p:cNvCxnSpPr>
          <p:nvPr/>
        </p:nvCxnSpPr>
        <p:spPr bwMode="auto">
          <a:xfrm>
            <a:off x="1862137" y="1758950"/>
            <a:ext cx="1066800" cy="22098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4" name="Straight Arrow Connector 63"/>
          <p:cNvCxnSpPr/>
          <p:nvPr/>
        </p:nvCxnSpPr>
        <p:spPr bwMode="auto">
          <a:xfrm>
            <a:off x="31575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66" name="Straight Arrow Connector 65"/>
          <p:cNvCxnSpPr/>
          <p:nvPr/>
        </p:nvCxnSpPr>
        <p:spPr bwMode="auto">
          <a:xfrm>
            <a:off x="4148137" y="3816350"/>
            <a:ext cx="1118234"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74" name="Straight Arrow Connector 73"/>
          <p:cNvCxnSpPr/>
          <p:nvPr/>
        </p:nvCxnSpPr>
        <p:spPr bwMode="auto">
          <a:xfrm>
            <a:off x="55197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85" name="Straight Arrow Connector 84"/>
          <p:cNvCxnSpPr/>
          <p:nvPr/>
        </p:nvCxnSpPr>
        <p:spPr bwMode="auto">
          <a:xfrm flipH="1">
            <a:off x="4148137" y="4121150"/>
            <a:ext cx="110013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7" name="Straight Arrow Connector 86"/>
          <p:cNvCxnSpPr/>
          <p:nvPr/>
        </p:nvCxnSpPr>
        <p:spPr bwMode="auto">
          <a:xfrm>
            <a:off x="36909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89" name="Straight Arrow Connector 88"/>
          <p:cNvCxnSpPr/>
          <p:nvPr/>
        </p:nvCxnSpPr>
        <p:spPr bwMode="auto">
          <a:xfrm flipH="1" flipV="1">
            <a:off x="1862137" y="1987550"/>
            <a:ext cx="1066800" cy="21336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4" name="Straight Arrow Connector 93"/>
          <p:cNvCxnSpPr/>
          <p:nvPr/>
        </p:nvCxnSpPr>
        <p:spPr bwMode="auto">
          <a:xfrm flipH="1">
            <a:off x="1862137" y="41973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 name="Straight Arrow Connector 7"/>
          <p:cNvCxnSpPr/>
          <p:nvPr/>
        </p:nvCxnSpPr>
        <p:spPr bwMode="auto">
          <a:xfrm flipV="1">
            <a:off x="55197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3" name="Straight Arrow Connector 12"/>
          <p:cNvCxnSpPr>
            <a:endCxn id="20" idx="1"/>
          </p:cNvCxnSpPr>
          <p:nvPr/>
        </p:nvCxnSpPr>
        <p:spPr bwMode="auto">
          <a:xfrm flipV="1">
            <a:off x="6281737" y="1758950"/>
            <a:ext cx="1379220" cy="838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2" name="Straight Arrow Connector 21"/>
          <p:cNvCxnSpPr/>
          <p:nvPr/>
        </p:nvCxnSpPr>
        <p:spPr bwMode="auto">
          <a:xfrm flipH="1">
            <a:off x="6485571" y="1987550"/>
            <a:ext cx="1175386" cy="7620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4" name="Straight Arrow Connector 23"/>
          <p:cNvCxnSpPr/>
          <p:nvPr/>
        </p:nvCxnSpPr>
        <p:spPr bwMode="auto">
          <a:xfrm>
            <a:off x="61293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6" name="Straight Arrow Connector 25"/>
          <p:cNvCxnSpPr/>
          <p:nvPr/>
        </p:nvCxnSpPr>
        <p:spPr bwMode="auto">
          <a:xfrm>
            <a:off x="6467474" y="3816350"/>
            <a:ext cx="1117283"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8" name="Straight Arrow Connector 27"/>
          <p:cNvCxnSpPr/>
          <p:nvPr/>
        </p:nvCxnSpPr>
        <p:spPr bwMode="auto">
          <a:xfrm flipH="1">
            <a:off x="6485571" y="41211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0" name="Straight Arrow Connector 29"/>
          <p:cNvCxnSpPr>
            <a:endCxn id="12" idx="1"/>
          </p:cNvCxnSpPr>
          <p:nvPr/>
        </p:nvCxnSpPr>
        <p:spPr bwMode="auto">
          <a:xfrm>
            <a:off x="1252537" y="4273550"/>
            <a:ext cx="1676401" cy="7277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3" name="TextBox 2"/>
          <p:cNvSpPr txBox="1"/>
          <p:nvPr/>
        </p:nvSpPr>
        <p:spPr>
          <a:xfrm>
            <a:off x="-1" y="5416550"/>
            <a:ext cx="9363076" cy="1077218"/>
          </a:xfrm>
          <a:prstGeom prst="rect">
            <a:avLst/>
          </a:prstGeom>
          <a:noFill/>
        </p:spPr>
        <p:txBody>
          <a:bodyPr wrap="square" rtlCol="0">
            <a:spAutoFit/>
          </a:bodyPr>
          <a:lstStyle/>
          <a:p>
            <a:r>
              <a:rPr lang="en-GB" sz="1600" dirty="0" smtClean="0"/>
              <a:t>Notes:</a:t>
            </a:r>
          </a:p>
          <a:p>
            <a:pPr marL="285750" indent="-285750">
              <a:buFontTx/>
              <a:buChar char="-"/>
            </a:pPr>
            <a:r>
              <a:rPr lang="en-GB" sz="1600" dirty="0" smtClean="0"/>
              <a:t>All covered, except way to store information on SMS delivered to primary device B in CMS B. </a:t>
            </a:r>
          </a:p>
          <a:p>
            <a:pPr marL="742950" lvl="1" indent="-285750">
              <a:buFontTx/>
              <a:buChar char="-"/>
            </a:pPr>
            <a:r>
              <a:rPr lang="en-GB" sz="1600" dirty="0" smtClean="0"/>
              <a:t>Needs to be passed transparently </a:t>
            </a:r>
          </a:p>
          <a:p>
            <a:pPr marL="742950" lvl="1" indent="-285750">
              <a:buFontTx/>
              <a:buChar char="-"/>
            </a:pPr>
            <a:r>
              <a:rPr lang="en-GB" sz="1600" dirty="0" smtClean="0"/>
              <a:t>Proposal</a:t>
            </a:r>
            <a:r>
              <a:rPr lang="en-GB" sz="1600" dirty="0" smtClean="0"/>
              <a:t>: include information in </a:t>
            </a:r>
            <a:r>
              <a:rPr lang="en-GB" sz="1600" dirty="0" smtClean="0"/>
              <a:t>IMDN or Event Reporting </a:t>
            </a:r>
            <a:r>
              <a:rPr lang="en-GB" sz="1600" dirty="0" smtClean="0"/>
              <a:t>provided by IWF B to PF </a:t>
            </a:r>
            <a:r>
              <a:rPr lang="en-GB" sz="1600" dirty="0" smtClean="0"/>
              <a:t>B</a:t>
            </a:r>
            <a:endParaRPr lang="en-GB" sz="1600" dirty="0"/>
          </a:p>
        </p:txBody>
      </p:sp>
    </p:spTree>
    <p:extLst>
      <p:ext uri="{BB962C8B-B14F-4D97-AF65-F5344CB8AC3E}">
        <p14:creationId xmlns:p14="http://schemas.microsoft.com/office/powerpoint/2010/main" val="2320358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9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8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A Online/B-Primary Offline</a:t>
            </a:r>
            <a:endParaRPr lang="en-GB"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6" name="Rectangle 5"/>
          <p:cNvSpPr/>
          <p:nvPr/>
        </p:nvSpPr>
        <p:spPr bwMode="auto">
          <a:xfrm>
            <a:off x="41433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A</a:t>
            </a:r>
            <a:endParaRPr kumimoji="0" lang="en-GB" sz="20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2928937" y="1454150"/>
            <a:ext cx="1219200" cy="609600"/>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GB" dirty="0">
                <a:latin typeface="Arial" charset="0"/>
              </a:rPr>
              <a:t>SMS-C A</a:t>
            </a:r>
          </a:p>
        </p:txBody>
      </p:sp>
      <p:sp>
        <p:nvSpPr>
          <p:cNvPr id="9" name="Rectangle 8"/>
          <p:cNvSpPr/>
          <p:nvPr/>
        </p:nvSpPr>
        <p:spPr bwMode="auto">
          <a:xfrm>
            <a:off x="2928937" y="2597150"/>
            <a:ext cx="1219200" cy="609600"/>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GB" dirty="0">
                <a:latin typeface="Arial" charset="0"/>
              </a:rPr>
              <a:t>IWF A</a:t>
            </a:r>
          </a:p>
        </p:txBody>
      </p:sp>
      <p:sp>
        <p:nvSpPr>
          <p:cNvPr id="10" name="Rectangle 9"/>
          <p:cNvSpPr/>
          <p:nvPr/>
        </p:nvSpPr>
        <p:spPr bwMode="auto">
          <a:xfrm>
            <a:off x="2928937"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A</a:t>
            </a:r>
          </a:p>
        </p:txBody>
      </p:sp>
      <p:sp>
        <p:nvSpPr>
          <p:cNvPr id="12" name="Rectangle 11"/>
          <p:cNvSpPr/>
          <p:nvPr/>
        </p:nvSpPr>
        <p:spPr bwMode="auto">
          <a:xfrm>
            <a:off x="2928938"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6" name="Rectangle 15"/>
          <p:cNvSpPr/>
          <p:nvPr/>
        </p:nvSpPr>
        <p:spPr bwMode="auto">
          <a:xfrm>
            <a:off x="5248274" y="1454150"/>
            <a:ext cx="1219200" cy="609600"/>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GB" dirty="0">
                <a:latin typeface="Arial" charset="0"/>
              </a:rPr>
              <a:t>SMS-C B</a:t>
            </a:r>
          </a:p>
        </p:txBody>
      </p:sp>
      <p:sp>
        <p:nvSpPr>
          <p:cNvPr id="17" name="Rectangle 16"/>
          <p:cNvSpPr/>
          <p:nvPr/>
        </p:nvSpPr>
        <p:spPr bwMode="auto">
          <a:xfrm>
            <a:off x="5248274"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B</a:t>
            </a:r>
          </a:p>
        </p:txBody>
      </p:sp>
      <p:sp>
        <p:nvSpPr>
          <p:cNvPr id="18" name="Rectangle 17"/>
          <p:cNvSpPr/>
          <p:nvPr/>
        </p:nvSpPr>
        <p:spPr bwMode="auto">
          <a:xfrm>
            <a:off x="5248274"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B</a:t>
            </a:r>
          </a:p>
        </p:txBody>
      </p:sp>
      <p:sp>
        <p:nvSpPr>
          <p:cNvPr id="19" name="Rectangle 18"/>
          <p:cNvSpPr/>
          <p:nvPr/>
        </p:nvSpPr>
        <p:spPr bwMode="auto">
          <a:xfrm>
            <a:off x="5266371"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B</a:t>
            </a:r>
          </a:p>
        </p:txBody>
      </p: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sp>
        <p:nvSpPr>
          <p:cNvPr id="21" name="Rectangle 20"/>
          <p:cNvSpPr/>
          <p:nvPr/>
        </p:nvSpPr>
        <p:spPr bwMode="auto">
          <a:xfrm>
            <a:off x="758475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B</a:t>
            </a:r>
            <a:endParaRPr kumimoji="0" lang="en-GB" sz="2000" b="0" i="0" u="none" strike="noStrike" cap="none" normalizeH="0" baseline="0" dirty="0" smtClean="0">
              <a:ln>
                <a:noFill/>
              </a:ln>
              <a:solidFill>
                <a:schemeClr val="tx1"/>
              </a:solidFill>
              <a:effectLst/>
              <a:latin typeface="Arial" charset="0"/>
            </a:endParaRPr>
          </a:p>
        </p:txBody>
      </p:sp>
      <p:cxnSp>
        <p:nvCxnSpPr>
          <p:cNvPr id="62" name="Straight Arrow Connector 61"/>
          <p:cNvCxnSpPr>
            <a:stCxn id="5" idx="3"/>
            <a:endCxn id="10" idx="1"/>
          </p:cNvCxnSpPr>
          <p:nvPr/>
        </p:nvCxnSpPr>
        <p:spPr bwMode="auto">
          <a:xfrm>
            <a:off x="1862137" y="1758950"/>
            <a:ext cx="1066800" cy="22098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4" name="Straight Arrow Connector 63"/>
          <p:cNvCxnSpPr/>
          <p:nvPr/>
        </p:nvCxnSpPr>
        <p:spPr bwMode="auto">
          <a:xfrm>
            <a:off x="31575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66" name="Straight Arrow Connector 65"/>
          <p:cNvCxnSpPr/>
          <p:nvPr/>
        </p:nvCxnSpPr>
        <p:spPr bwMode="auto">
          <a:xfrm>
            <a:off x="4148137" y="3816350"/>
            <a:ext cx="1118234"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74" name="Straight Arrow Connector 73"/>
          <p:cNvCxnSpPr/>
          <p:nvPr/>
        </p:nvCxnSpPr>
        <p:spPr bwMode="auto">
          <a:xfrm>
            <a:off x="55197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85" name="Straight Arrow Connector 84"/>
          <p:cNvCxnSpPr/>
          <p:nvPr/>
        </p:nvCxnSpPr>
        <p:spPr bwMode="auto">
          <a:xfrm flipH="1">
            <a:off x="4148137" y="4121150"/>
            <a:ext cx="110013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7" name="Straight Arrow Connector 86"/>
          <p:cNvCxnSpPr/>
          <p:nvPr/>
        </p:nvCxnSpPr>
        <p:spPr bwMode="auto">
          <a:xfrm>
            <a:off x="36909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89" name="Straight Arrow Connector 88"/>
          <p:cNvCxnSpPr/>
          <p:nvPr/>
        </p:nvCxnSpPr>
        <p:spPr bwMode="auto">
          <a:xfrm flipH="1" flipV="1">
            <a:off x="1862137" y="1987550"/>
            <a:ext cx="1066800" cy="21336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4" name="Straight Arrow Connector 93"/>
          <p:cNvCxnSpPr/>
          <p:nvPr/>
        </p:nvCxnSpPr>
        <p:spPr bwMode="auto">
          <a:xfrm flipH="1">
            <a:off x="1862137" y="41973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 name="Straight Arrow Connector 7"/>
          <p:cNvCxnSpPr/>
          <p:nvPr/>
        </p:nvCxnSpPr>
        <p:spPr bwMode="auto">
          <a:xfrm flipV="1">
            <a:off x="55197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4" name="Straight Arrow Connector 23"/>
          <p:cNvCxnSpPr/>
          <p:nvPr/>
        </p:nvCxnSpPr>
        <p:spPr bwMode="auto">
          <a:xfrm>
            <a:off x="61293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6" name="Straight Arrow Connector 25"/>
          <p:cNvCxnSpPr/>
          <p:nvPr/>
        </p:nvCxnSpPr>
        <p:spPr bwMode="auto">
          <a:xfrm>
            <a:off x="6467474" y="3816350"/>
            <a:ext cx="1117283"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8" name="Straight Arrow Connector 27"/>
          <p:cNvCxnSpPr/>
          <p:nvPr/>
        </p:nvCxnSpPr>
        <p:spPr bwMode="auto">
          <a:xfrm flipH="1">
            <a:off x="6485571" y="41211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0" name="Straight Arrow Connector 29"/>
          <p:cNvCxnSpPr>
            <a:endCxn id="12" idx="1"/>
          </p:cNvCxnSpPr>
          <p:nvPr/>
        </p:nvCxnSpPr>
        <p:spPr bwMode="auto">
          <a:xfrm>
            <a:off x="1252537" y="4273550"/>
            <a:ext cx="1676401" cy="7277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15" name="Straight Arrow Connector 14"/>
          <p:cNvCxnSpPr/>
          <p:nvPr/>
        </p:nvCxnSpPr>
        <p:spPr bwMode="auto">
          <a:xfrm>
            <a:off x="63579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5" name="Straight Arrow Connector 24"/>
          <p:cNvCxnSpPr/>
          <p:nvPr/>
        </p:nvCxnSpPr>
        <p:spPr bwMode="auto">
          <a:xfrm flipV="1">
            <a:off x="56721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Straight Arrow Connector 28"/>
          <p:cNvCxnSpPr>
            <a:endCxn id="20" idx="1"/>
          </p:cNvCxnSpPr>
          <p:nvPr/>
        </p:nvCxnSpPr>
        <p:spPr bwMode="auto">
          <a:xfrm flipV="1">
            <a:off x="6129337" y="1758950"/>
            <a:ext cx="1531620" cy="838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2" name="Straight Arrow Connector 31"/>
          <p:cNvCxnSpPr/>
          <p:nvPr/>
        </p:nvCxnSpPr>
        <p:spPr bwMode="auto">
          <a:xfrm flipH="1">
            <a:off x="6467474" y="1932305"/>
            <a:ext cx="1193483" cy="69913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5" name="Straight Arrow Connector 34"/>
          <p:cNvCxnSpPr>
            <a:stCxn id="17" idx="2"/>
            <a:endCxn id="18" idx="0"/>
          </p:cNvCxnSpPr>
          <p:nvPr/>
        </p:nvCxnSpPr>
        <p:spPr bwMode="auto">
          <a:xfrm>
            <a:off x="5857874"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7" name="Straight Arrow Connector 36"/>
          <p:cNvCxnSpPr/>
          <p:nvPr/>
        </p:nvCxnSpPr>
        <p:spPr bwMode="auto">
          <a:xfrm>
            <a:off x="5976937" y="4273550"/>
            <a:ext cx="0" cy="422910"/>
          </a:xfrm>
          <a:prstGeom prst="straightConnector1">
            <a:avLst/>
          </a:prstGeom>
          <a:solidFill>
            <a:schemeClr val="accent1"/>
          </a:solidFill>
          <a:ln w="12700" cap="flat" cmpd="sng" algn="ctr">
            <a:solidFill>
              <a:srgbClr val="FF0000"/>
            </a:solidFill>
            <a:prstDash val="solid"/>
            <a:round/>
            <a:headEnd type="triangle" w="med" len="med"/>
            <a:tailEnd type="triangle" w="med" len="med"/>
          </a:ln>
          <a:effectLst/>
        </p:spPr>
      </p:cxnSp>
      <p:sp>
        <p:nvSpPr>
          <p:cNvPr id="38" name="TextBox 37"/>
          <p:cNvSpPr txBox="1"/>
          <p:nvPr/>
        </p:nvSpPr>
        <p:spPr>
          <a:xfrm>
            <a:off x="3436" y="5035550"/>
            <a:ext cx="9359639" cy="1569660"/>
          </a:xfrm>
          <a:prstGeom prst="rect">
            <a:avLst/>
          </a:prstGeom>
          <a:noFill/>
        </p:spPr>
        <p:txBody>
          <a:bodyPr wrap="square" rtlCol="0">
            <a:spAutoFit/>
          </a:bodyPr>
          <a:lstStyle/>
          <a:p>
            <a:r>
              <a:rPr lang="en-GB" sz="1600" dirty="0" smtClean="0"/>
              <a:t>Notes:</a:t>
            </a:r>
          </a:p>
          <a:p>
            <a:pPr marL="342900" indent="-342900">
              <a:buFontTx/>
              <a:buChar char="-"/>
            </a:pPr>
            <a:r>
              <a:rPr lang="en-GB" sz="1600" dirty="0" smtClean="0"/>
              <a:t>IWF-B needs to provide information on SMS to PF B/CMS B (same issue as for case where B is reachable)</a:t>
            </a:r>
          </a:p>
          <a:p>
            <a:pPr marL="342900" indent="-342900">
              <a:buFontTx/>
              <a:buChar char="-"/>
            </a:pPr>
            <a:r>
              <a:rPr lang="en-GB" sz="1600" dirty="0" smtClean="0"/>
              <a:t>Message object in CMS needs to be updated/replaced with object that contains info on SMS after delivery to primary device</a:t>
            </a:r>
            <a:r>
              <a:rPr lang="en-GB" sz="1600" dirty="0" smtClean="0"/>
              <a:t>.</a:t>
            </a:r>
          </a:p>
          <a:p>
            <a:pPr marL="800100" lvl="1" indent="-342900">
              <a:buFontTx/>
              <a:buChar char="-"/>
            </a:pPr>
            <a:r>
              <a:rPr lang="en-GB" sz="1600" dirty="0" smtClean="0"/>
              <a:t>Store new object referencing message object stored after delivery to secondary device</a:t>
            </a:r>
            <a:r>
              <a:rPr lang="en-GB" sz="1600" dirty="0" smtClean="0"/>
              <a:t> </a:t>
            </a:r>
            <a:r>
              <a:rPr lang="en-GB" sz="1600" dirty="0"/>
              <a:t>	</a:t>
            </a:r>
            <a:endParaRPr lang="en-GB" sz="1600" dirty="0" smtClean="0"/>
          </a:p>
        </p:txBody>
      </p:sp>
    </p:spTree>
    <p:extLst>
      <p:ext uri="{BB962C8B-B14F-4D97-AF65-F5344CB8AC3E}">
        <p14:creationId xmlns:p14="http://schemas.microsoft.com/office/powerpoint/2010/main" val="4136382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5"/>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2"/>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A online/B non-CPM</a:t>
            </a:r>
            <a:endParaRPr lang="en-GB"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6" name="Rectangle 5"/>
          <p:cNvSpPr/>
          <p:nvPr/>
        </p:nvSpPr>
        <p:spPr bwMode="auto">
          <a:xfrm>
            <a:off x="41433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A</a:t>
            </a:r>
            <a:endParaRPr kumimoji="0" lang="en-GB" sz="20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2928937" y="1454150"/>
            <a:ext cx="1219200" cy="609600"/>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GB" dirty="0">
                <a:latin typeface="Arial" charset="0"/>
              </a:rPr>
              <a:t>SMS-C A</a:t>
            </a:r>
          </a:p>
        </p:txBody>
      </p:sp>
      <p:sp>
        <p:nvSpPr>
          <p:cNvPr id="9" name="Rectangle 8"/>
          <p:cNvSpPr/>
          <p:nvPr/>
        </p:nvSpPr>
        <p:spPr bwMode="auto">
          <a:xfrm>
            <a:off x="2928937"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A</a:t>
            </a:r>
          </a:p>
        </p:txBody>
      </p:sp>
      <p:sp>
        <p:nvSpPr>
          <p:cNvPr id="10" name="Rectangle 9"/>
          <p:cNvSpPr/>
          <p:nvPr/>
        </p:nvSpPr>
        <p:spPr bwMode="auto">
          <a:xfrm>
            <a:off x="2928937"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A</a:t>
            </a:r>
          </a:p>
        </p:txBody>
      </p:sp>
      <p:sp>
        <p:nvSpPr>
          <p:cNvPr id="12" name="Rectangle 11"/>
          <p:cNvSpPr/>
          <p:nvPr/>
        </p:nvSpPr>
        <p:spPr bwMode="auto">
          <a:xfrm>
            <a:off x="2928938"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cxnSp>
        <p:nvCxnSpPr>
          <p:cNvPr id="62" name="Straight Arrow Connector 61"/>
          <p:cNvCxnSpPr>
            <a:stCxn id="5" idx="3"/>
            <a:endCxn id="10" idx="1"/>
          </p:cNvCxnSpPr>
          <p:nvPr/>
        </p:nvCxnSpPr>
        <p:spPr bwMode="auto">
          <a:xfrm>
            <a:off x="1862137" y="1758950"/>
            <a:ext cx="1066800" cy="22098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4" name="Straight Arrow Connector 63"/>
          <p:cNvCxnSpPr/>
          <p:nvPr/>
        </p:nvCxnSpPr>
        <p:spPr bwMode="auto">
          <a:xfrm>
            <a:off x="31575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87" name="Straight Arrow Connector 86"/>
          <p:cNvCxnSpPr/>
          <p:nvPr/>
        </p:nvCxnSpPr>
        <p:spPr bwMode="auto">
          <a:xfrm>
            <a:off x="36909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89" name="Straight Arrow Connector 88"/>
          <p:cNvCxnSpPr/>
          <p:nvPr/>
        </p:nvCxnSpPr>
        <p:spPr bwMode="auto">
          <a:xfrm flipH="1" flipV="1">
            <a:off x="1862137" y="1987550"/>
            <a:ext cx="1066800" cy="21336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4" name="Straight Arrow Connector 93"/>
          <p:cNvCxnSpPr/>
          <p:nvPr/>
        </p:nvCxnSpPr>
        <p:spPr bwMode="auto">
          <a:xfrm flipH="1">
            <a:off x="1862137" y="4197350"/>
            <a:ext cx="1066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0" name="Straight Arrow Connector 29"/>
          <p:cNvCxnSpPr>
            <a:endCxn id="12" idx="1"/>
          </p:cNvCxnSpPr>
          <p:nvPr/>
        </p:nvCxnSpPr>
        <p:spPr bwMode="auto">
          <a:xfrm>
            <a:off x="1252537" y="4273550"/>
            <a:ext cx="1676401" cy="7277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29" name="Straight Arrow Connector 28"/>
          <p:cNvCxnSpPr>
            <a:endCxn id="20" idx="1"/>
          </p:cNvCxnSpPr>
          <p:nvPr/>
        </p:nvCxnSpPr>
        <p:spPr bwMode="auto">
          <a:xfrm flipV="1">
            <a:off x="4148137" y="1758950"/>
            <a:ext cx="3512820" cy="9906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2" name="Straight Arrow Connector 31"/>
          <p:cNvCxnSpPr>
            <a:endCxn id="9" idx="3"/>
          </p:cNvCxnSpPr>
          <p:nvPr/>
        </p:nvCxnSpPr>
        <p:spPr bwMode="auto">
          <a:xfrm flipH="1">
            <a:off x="4148137" y="1911350"/>
            <a:ext cx="3512821" cy="9906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8" name="TextBox 37"/>
          <p:cNvSpPr txBox="1"/>
          <p:nvPr/>
        </p:nvSpPr>
        <p:spPr>
          <a:xfrm>
            <a:off x="3436" y="5264150"/>
            <a:ext cx="9359639" cy="1323439"/>
          </a:xfrm>
          <a:prstGeom prst="rect">
            <a:avLst/>
          </a:prstGeom>
          <a:noFill/>
        </p:spPr>
        <p:txBody>
          <a:bodyPr wrap="square" rtlCol="0">
            <a:spAutoFit/>
          </a:bodyPr>
          <a:lstStyle/>
          <a:p>
            <a:r>
              <a:rPr lang="en-GB" sz="1600" dirty="0" smtClean="0"/>
              <a:t>Notes:</a:t>
            </a:r>
          </a:p>
          <a:p>
            <a:pPr marL="342900" indent="-342900">
              <a:buFontTx/>
              <a:buChar char="-"/>
            </a:pPr>
            <a:r>
              <a:rPr lang="en-GB" sz="1600" dirty="0" smtClean="0"/>
              <a:t>Do not involve </a:t>
            </a:r>
            <a:r>
              <a:rPr lang="en-GB" sz="1600" dirty="0" smtClean="0"/>
              <a:t>the SMS-C on the A-Party side</a:t>
            </a:r>
          </a:p>
          <a:p>
            <a:pPr marL="800100" lvl="1" indent="-342900">
              <a:buFontTx/>
              <a:buChar char="-"/>
            </a:pPr>
            <a:r>
              <a:rPr lang="en-GB" sz="1600" dirty="0" smtClean="0"/>
              <a:t>With </a:t>
            </a:r>
            <a:r>
              <a:rPr lang="en-GB" sz="1600" dirty="0" smtClean="0"/>
              <a:t>the </a:t>
            </a:r>
            <a:r>
              <a:rPr lang="en-GB" sz="1600" dirty="0" smtClean="0"/>
              <a:t>procedures proposed in INP074 for terminating side, an IWF has all functionality to send message to </a:t>
            </a:r>
            <a:r>
              <a:rPr lang="en-GB" sz="1600" dirty="0" smtClean="0"/>
              <a:t>device </a:t>
            </a:r>
            <a:r>
              <a:rPr lang="en-GB" sz="1600" dirty="0" smtClean="0"/>
              <a:t>B (i.e. </a:t>
            </a:r>
            <a:r>
              <a:rPr lang="en-GB" sz="1600" dirty="0" smtClean="0"/>
              <a:t>PF-A/IWF-A act as an SMS-C function towards B network)</a:t>
            </a:r>
            <a:endParaRPr lang="en-GB" sz="1600" dirty="0" smtClean="0"/>
          </a:p>
          <a:p>
            <a:pPr marL="342900" indent="-342900">
              <a:buFontTx/>
              <a:buChar char="-"/>
            </a:pPr>
            <a:r>
              <a:rPr lang="en-GB" sz="1600" dirty="0" smtClean="0"/>
              <a:t>No need to store anything SMS related in CMS</a:t>
            </a:r>
            <a:endParaRPr lang="en-GB" sz="1600" dirty="0"/>
          </a:p>
        </p:txBody>
      </p:sp>
      <p:cxnSp>
        <p:nvCxnSpPr>
          <p:cNvPr id="22" name="Straight Arrow Connector 21"/>
          <p:cNvCxnSpPr/>
          <p:nvPr/>
        </p:nvCxnSpPr>
        <p:spPr bwMode="auto">
          <a:xfrm flipV="1">
            <a:off x="31575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6" name="Straight Arrow Connector 35"/>
          <p:cNvCxnSpPr/>
          <p:nvPr/>
        </p:nvCxnSpPr>
        <p:spPr bwMode="auto">
          <a:xfrm>
            <a:off x="36909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2094058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Scenarios: A-Reachable/B-online</a:t>
            </a:r>
            <a:endParaRPr lang="en-GB" dirty="0"/>
          </a:p>
        </p:txBody>
      </p:sp>
      <p:sp>
        <p:nvSpPr>
          <p:cNvPr id="5" name="Rectangle 4"/>
          <p:cNvSpPr/>
          <p:nvPr/>
        </p:nvSpPr>
        <p:spPr bwMode="auto">
          <a:xfrm>
            <a:off x="49053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A</a:t>
            </a:r>
          </a:p>
        </p:txBody>
      </p:sp>
      <p:sp>
        <p:nvSpPr>
          <p:cNvPr id="6" name="Rectangle 5"/>
          <p:cNvSpPr/>
          <p:nvPr/>
        </p:nvSpPr>
        <p:spPr bwMode="auto">
          <a:xfrm>
            <a:off x="41433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A</a:t>
            </a:r>
            <a:endParaRPr kumimoji="0" lang="en-GB" sz="20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2928937" y="1454150"/>
            <a:ext cx="1219200" cy="609600"/>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GB" dirty="0">
                <a:latin typeface="Arial" charset="0"/>
              </a:rPr>
              <a:t>SMS-C A</a:t>
            </a:r>
          </a:p>
        </p:txBody>
      </p:sp>
      <p:sp>
        <p:nvSpPr>
          <p:cNvPr id="9" name="Rectangle 8"/>
          <p:cNvSpPr/>
          <p:nvPr/>
        </p:nvSpPr>
        <p:spPr bwMode="auto">
          <a:xfrm>
            <a:off x="2928937" y="25971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IWF A</a:t>
            </a:r>
          </a:p>
        </p:txBody>
      </p:sp>
      <p:sp>
        <p:nvSpPr>
          <p:cNvPr id="10" name="Rectangle 9"/>
          <p:cNvSpPr/>
          <p:nvPr/>
        </p:nvSpPr>
        <p:spPr bwMode="auto">
          <a:xfrm>
            <a:off x="2928937"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A</a:t>
            </a:r>
          </a:p>
        </p:txBody>
      </p:sp>
      <p:sp>
        <p:nvSpPr>
          <p:cNvPr id="12" name="Rectangle 11"/>
          <p:cNvSpPr/>
          <p:nvPr/>
        </p:nvSpPr>
        <p:spPr bwMode="auto">
          <a:xfrm>
            <a:off x="2928938"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A</a:t>
            </a:r>
          </a:p>
        </p:txBody>
      </p:sp>
      <p:cxnSp>
        <p:nvCxnSpPr>
          <p:cNvPr id="14" name="Straight Connector 13"/>
          <p:cNvCxnSpPr/>
          <p:nvPr/>
        </p:nvCxnSpPr>
        <p:spPr bwMode="auto">
          <a:xfrm>
            <a:off x="4605337" y="1454150"/>
            <a:ext cx="0" cy="434340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6" name="Rectangle 15"/>
          <p:cNvSpPr/>
          <p:nvPr/>
        </p:nvSpPr>
        <p:spPr bwMode="auto">
          <a:xfrm>
            <a:off x="5248274" y="1454150"/>
            <a:ext cx="1219200" cy="609600"/>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GB" dirty="0">
                <a:latin typeface="Arial" charset="0"/>
              </a:rPr>
              <a:t>SMS-C B</a:t>
            </a:r>
          </a:p>
        </p:txBody>
      </p:sp>
      <p:sp>
        <p:nvSpPr>
          <p:cNvPr id="17" name="Rectangle 16"/>
          <p:cNvSpPr/>
          <p:nvPr/>
        </p:nvSpPr>
        <p:spPr bwMode="auto">
          <a:xfrm>
            <a:off x="5248274" y="2597150"/>
            <a:ext cx="1219200" cy="609600"/>
          </a:xfrm>
          <a:prstGeom prst="rect">
            <a:avLst/>
          </a:prstGeom>
          <a:solidFill>
            <a:schemeClr val="bg1">
              <a:lumMod val="8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90000"/>
              </a:lnSpc>
            </a:pPr>
            <a:r>
              <a:rPr lang="en-GB" dirty="0">
                <a:latin typeface="Arial" charset="0"/>
              </a:rPr>
              <a:t>IWF B</a:t>
            </a:r>
          </a:p>
        </p:txBody>
      </p:sp>
      <p:sp>
        <p:nvSpPr>
          <p:cNvPr id="18" name="Rectangle 17"/>
          <p:cNvSpPr/>
          <p:nvPr/>
        </p:nvSpPr>
        <p:spPr bwMode="auto">
          <a:xfrm>
            <a:off x="5248274" y="366395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PF B</a:t>
            </a:r>
          </a:p>
        </p:txBody>
      </p:sp>
      <p:sp>
        <p:nvSpPr>
          <p:cNvPr id="19" name="Rectangle 18"/>
          <p:cNvSpPr/>
          <p:nvPr/>
        </p:nvSpPr>
        <p:spPr bwMode="auto">
          <a:xfrm>
            <a:off x="5266371" y="4696460"/>
            <a:ext cx="12192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CMS B</a:t>
            </a:r>
          </a:p>
        </p:txBody>
      </p:sp>
      <p:sp>
        <p:nvSpPr>
          <p:cNvPr id="20" name="Rectangle 19"/>
          <p:cNvSpPr/>
          <p:nvPr/>
        </p:nvSpPr>
        <p:spPr bwMode="auto">
          <a:xfrm>
            <a:off x="7660957" y="1454150"/>
            <a:ext cx="13716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Primary Device B</a:t>
            </a:r>
          </a:p>
        </p:txBody>
      </p:sp>
      <p:sp>
        <p:nvSpPr>
          <p:cNvPr id="21" name="Rectangle 20"/>
          <p:cNvSpPr/>
          <p:nvPr/>
        </p:nvSpPr>
        <p:spPr bwMode="auto">
          <a:xfrm>
            <a:off x="7584757" y="3663950"/>
            <a:ext cx="14478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Arial" charset="0"/>
              </a:rPr>
              <a:t>Secondary</a:t>
            </a:r>
            <a:r>
              <a:rPr kumimoji="0" lang="en-GB" sz="2000" b="0" i="0" u="none" strike="noStrike" cap="none" normalizeH="0" dirty="0" smtClean="0">
                <a:ln>
                  <a:noFill/>
                </a:ln>
                <a:solidFill>
                  <a:schemeClr val="tx1"/>
                </a:solidFill>
                <a:effectLst/>
                <a:latin typeface="Arial" charset="0"/>
              </a:rPr>
              <a:t> Device B</a:t>
            </a:r>
            <a:endParaRPr kumimoji="0" lang="en-GB" sz="2000" b="0" i="0" u="none" strike="noStrike" cap="none" normalizeH="0" baseline="0" dirty="0" smtClean="0">
              <a:ln>
                <a:noFill/>
              </a:ln>
              <a:solidFill>
                <a:schemeClr val="tx1"/>
              </a:solidFill>
              <a:effectLst/>
              <a:latin typeface="Arial" charset="0"/>
            </a:endParaRPr>
          </a:p>
        </p:txBody>
      </p:sp>
      <p:cxnSp>
        <p:nvCxnSpPr>
          <p:cNvPr id="4" name="Straight Arrow Connector 3"/>
          <p:cNvCxnSpPr>
            <a:stCxn id="5" idx="3"/>
          </p:cNvCxnSpPr>
          <p:nvPr/>
        </p:nvCxnSpPr>
        <p:spPr bwMode="auto">
          <a:xfrm>
            <a:off x="1862137" y="1758950"/>
            <a:ext cx="1066800" cy="9144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5" name="Straight Arrow Connector 14"/>
          <p:cNvCxnSpPr/>
          <p:nvPr/>
        </p:nvCxnSpPr>
        <p:spPr bwMode="auto">
          <a:xfrm>
            <a:off x="31575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3" name="Straight Arrow Connector 22"/>
          <p:cNvCxnSpPr/>
          <p:nvPr/>
        </p:nvCxnSpPr>
        <p:spPr bwMode="auto">
          <a:xfrm>
            <a:off x="31575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25" name="Straight Arrow Connector 24"/>
          <p:cNvCxnSpPr/>
          <p:nvPr/>
        </p:nvCxnSpPr>
        <p:spPr bwMode="auto">
          <a:xfrm>
            <a:off x="4148137" y="3816350"/>
            <a:ext cx="110013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7" name="Straight Arrow Connector 26"/>
          <p:cNvCxnSpPr>
            <a:endCxn id="20" idx="1"/>
          </p:cNvCxnSpPr>
          <p:nvPr/>
        </p:nvCxnSpPr>
        <p:spPr bwMode="auto">
          <a:xfrm flipV="1">
            <a:off x="6485571" y="1758950"/>
            <a:ext cx="1175386" cy="20574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Straight Arrow Connector 28"/>
          <p:cNvCxnSpPr/>
          <p:nvPr/>
        </p:nvCxnSpPr>
        <p:spPr bwMode="auto">
          <a:xfrm>
            <a:off x="6485571" y="41973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1" name="Straight Arrow Connector 30"/>
          <p:cNvCxnSpPr/>
          <p:nvPr/>
        </p:nvCxnSpPr>
        <p:spPr bwMode="auto">
          <a:xfrm>
            <a:off x="55197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33" name="Straight Arrow Connector 32"/>
          <p:cNvCxnSpPr/>
          <p:nvPr/>
        </p:nvCxnSpPr>
        <p:spPr bwMode="auto">
          <a:xfrm flipH="1">
            <a:off x="6485571" y="2063750"/>
            <a:ext cx="1175387" cy="1981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7" name="Straight Arrow Connector 36"/>
          <p:cNvCxnSpPr/>
          <p:nvPr/>
        </p:nvCxnSpPr>
        <p:spPr bwMode="auto">
          <a:xfrm flipH="1">
            <a:off x="6485571" y="4273550"/>
            <a:ext cx="10991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9" name="Straight Arrow Connector 38"/>
          <p:cNvCxnSpPr/>
          <p:nvPr/>
        </p:nvCxnSpPr>
        <p:spPr bwMode="auto">
          <a:xfrm>
            <a:off x="5672137" y="4273550"/>
            <a:ext cx="0"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1" name="Straight Arrow Connector 40"/>
          <p:cNvCxnSpPr/>
          <p:nvPr/>
        </p:nvCxnSpPr>
        <p:spPr bwMode="auto">
          <a:xfrm flipH="1">
            <a:off x="4148137" y="4197350"/>
            <a:ext cx="110013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3" name="Straight Arrow Connector 42"/>
          <p:cNvCxnSpPr>
            <a:stCxn id="10" idx="2"/>
            <a:endCxn id="12" idx="0"/>
          </p:cNvCxnSpPr>
          <p:nvPr/>
        </p:nvCxnSpPr>
        <p:spPr bwMode="auto">
          <a:xfrm>
            <a:off x="3538537" y="4273550"/>
            <a:ext cx="1" cy="42291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5" name="Straight Arrow Connector 44"/>
          <p:cNvCxnSpPr/>
          <p:nvPr/>
        </p:nvCxnSpPr>
        <p:spPr bwMode="auto">
          <a:xfrm flipV="1">
            <a:off x="3690937" y="3206750"/>
            <a:ext cx="0" cy="4572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9" name="Straight Arrow Connector 48"/>
          <p:cNvCxnSpPr>
            <a:stCxn id="9" idx="1"/>
          </p:cNvCxnSpPr>
          <p:nvPr/>
        </p:nvCxnSpPr>
        <p:spPr bwMode="auto">
          <a:xfrm flipH="1" flipV="1">
            <a:off x="1862137" y="1987550"/>
            <a:ext cx="1066800" cy="9144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1" name="Straight Arrow Connector 50"/>
          <p:cNvCxnSpPr/>
          <p:nvPr/>
        </p:nvCxnSpPr>
        <p:spPr bwMode="auto">
          <a:xfrm>
            <a:off x="1709737" y="4273550"/>
            <a:ext cx="1219200" cy="83820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53" name="TextBox 52"/>
          <p:cNvSpPr txBox="1"/>
          <p:nvPr/>
        </p:nvSpPr>
        <p:spPr>
          <a:xfrm>
            <a:off x="0" y="5111750"/>
            <a:ext cx="9363075" cy="1384995"/>
          </a:xfrm>
          <a:prstGeom prst="rect">
            <a:avLst/>
          </a:prstGeom>
          <a:noFill/>
        </p:spPr>
        <p:txBody>
          <a:bodyPr wrap="square" rtlCol="0">
            <a:spAutoFit/>
          </a:bodyPr>
          <a:lstStyle/>
          <a:p>
            <a:r>
              <a:rPr lang="en-GB" sz="1400" dirty="0" smtClean="0"/>
              <a:t>Notes:</a:t>
            </a:r>
          </a:p>
          <a:p>
            <a:pPr marL="342900" indent="-342900">
              <a:buFontTx/>
              <a:buChar char="-"/>
            </a:pPr>
            <a:r>
              <a:rPr lang="en-GB" sz="1400" dirty="0" smtClean="0"/>
              <a:t>IWF A/PF A act as SMS-C towards Primary Device A</a:t>
            </a:r>
          </a:p>
          <a:p>
            <a:pPr marL="342900" indent="-342900">
              <a:buFontTx/>
              <a:buChar char="-"/>
            </a:pPr>
            <a:r>
              <a:rPr lang="en-GB" sz="1400" dirty="0" smtClean="0"/>
              <a:t>IWF </a:t>
            </a:r>
            <a:r>
              <a:rPr lang="en-GB" sz="1400" dirty="0" smtClean="0"/>
              <a:t>A needs to provide information on SMS to PF A (with headers to be stored in CMS)</a:t>
            </a:r>
          </a:p>
          <a:p>
            <a:pPr marL="800100" lvl="1" indent="-342900">
              <a:buFontTx/>
              <a:buChar char="-"/>
            </a:pPr>
            <a:r>
              <a:rPr lang="en-GB" sz="1400" dirty="0" smtClean="0"/>
              <a:t>Can be part of request sent to PF (e.g. an additional body)</a:t>
            </a:r>
          </a:p>
          <a:p>
            <a:pPr marL="342900" indent="-342900">
              <a:buFontTx/>
              <a:buChar char="-"/>
            </a:pPr>
            <a:r>
              <a:rPr lang="en-GB" sz="1400" dirty="0" smtClean="0"/>
              <a:t>PF needs to route IMDN back to the IWF A which needs to convert it into an SMS delivery </a:t>
            </a:r>
            <a:r>
              <a:rPr lang="en-GB" sz="1400" dirty="0" smtClean="0"/>
              <a:t>report</a:t>
            </a:r>
            <a:endParaRPr lang="en-GB" sz="1400" dirty="0" smtClean="0"/>
          </a:p>
          <a:p>
            <a:pPr marL="800100" lvl="1" indent="-342900">
              <a:buFontTx/>
              <a:buChar char="-"/>
            </a:pPr>
            <a:r>
              <a:rPr lang="en-GB" sz="1400" dirty="0" smtClean="0"/>
              <a:t>IMDN record route might be used for the </a:t>
            </a:r>
            <a:r>
              <a:rPr lang="en-GB" sz="1400" dirty="0" smtClean="0"/>
              <a:t>routing.</a:t>
            </a:r>
            <a:r>
              <a:rPr lang="en-GB" sz="1400" dirty="0" smtClean="0"/>
              <a:t> IWF needs to be able to match it to an SMS dialog.</a:t>
            </a:r>
            <a:endParaRPr lang="en-GB" sz="1400" dirty="0" smtClean="0"/>
          </a:p>
        </p:txBody>
      </p:sp>
    </p:spTree>
    <p:extLst>
      <p:ext uri="{BB962C8B-B14F-4D97-AF65-F5344CB8AC3E}">
        <p14:creationId xmlns:p14="http://schemas.microsoft.com/office/powerpoint/2010/main" val="2092188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13166</TotalTime>
  <Pages>15</Pages>
  <Words>1592</Words>
  <Application>Microsoft Office PowerPoint</Application>
  <PresentationFormat>Custom</PresentationFormat>
  <Paragraphs>246</Paragraphs>
  <Slides>19</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宋体</vt:lpstr>
      <vt:lpstr>宋体</vt:lpstr>
      <vt:lpstr>Arial</vt:lpstr>
      <vt:lpstr>Arial Narrow</vt:lpstr>
      <vt:lpstr>Tahoma</vt:lpstr>
      <vt:lpstr>Times New Roman</vt:lpstr>
      <vt:lpstr>Wingdings</vt:lpstr>
      <vt:lpstr>OMA Template</vt:lpstr>
      <vt:lpstr>OMA-COM-CPM-2015-0101R01-INP_Interworking_and_CMS  Interworking and Message Store</vt:lpstr>
      <vt:lpstr>Introduction</vt:lpstr>
      <vt:lpstr>Scenarios: introduction</vt:lpstr>
      <vt:lpstr>Scenarios: Involved Entities</vt:lpstr>
      <vt:lpstr>Scenarios: Both Online</vt:lpstr>
      <vt:lpstr>Scenarios: A Online/B-Reachable</vt:lpstr>
      <vt:lpstr>Scenarios: A Online/B-Primary Offline</vt:lpstr>
      <vt:lpstr>Scenarios: A online/B non-CPM</vt:lpstr>
      <vt:lpstr>Scenarios: A-Reachable/B-online</vt:lpstr>
      <vt:lpstr>Scenarios: A-Reachable/B-Reachable</vt:lpstr>
      <vt:lpstr>Scenarios: A-Reachable/B-Primary offline</vt:lpstr>
      <vt:lpstr>Scenarios: A-Reachable/B-non-CPM</vt:lpstr>
      <vt:lpstr>Scenarios: A-offline</vt:lpstr>
      <vt:lpstr>Scenarios: A-non-CPM/B-online</vt:lpstr>
      <vt:lpstr>Scenarios: A non-CPM/B-Reachable</vt:lpstr>
      <vt:lpstr>Scenarios: A non-CPM/B-Primary Offline</vt:lpstr>
      <vt:lpstr>Scenarios: A Non-CPM/B Non-CPM</vt:lpstr>
      <vt:lpstr>Proposals for IWF-28/IWF-29</vt:lpstr>
      <vt:lpstr>General conclusions</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Tom Van Pelt-R1</cp:lastModifiedBy>
  <cp:revision>344</cp:revision>
  <cp:lastPrinted>1999-04-27T06:51:51Z</cp:lastPrinted>
  <dcterms:created xsi:type="dcterms:W3CDTF">2002-03-19T14:05:12Z</dcterms:created>
  <dcterms:modified xsi:type="dcterms:W3CDTF">2015-11-03T11:13:06Z</dcterms:modified>
</cp:coreProperties>
</file>