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xls" ContentType="application/vnd.ms-exce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commentAuthors.xml" ContentType="application/vnd.openxmlformats-officedocument.presentationml.commentAuthors+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15"/>
  </p:notesMasterIdLst>
  <p:handoutMasterIdLst>
    <p:handoutMasterId r:id="rId16"/>
  </p:handoutMasterIdLst>
  <p:sldIdLst>
    <p:sldId id="293" r:id="rId2"/>
    <p:sldId id="333" r:id="rId3"/>
    <p:sldId id="319" r:id="rId4"/>
    <p:sldId id="336" r:id="rId5"/>
    <p:sldId id="337" r:id="rId6"/>
    <p:sldId id="320" r:id="rId7"/>
    <p:sldId id="323" r:id="rId8"/>
    <p:sldId id="335" r:id="rId9"/>
    <p:sldId id="329" r:id="rId10"/>
    <p:sldId id="330" r:id="rId11"/>
    <p:sldId id="325" r:id="rId12"/>
    <p:sldId id="327" r:id="rId13"/>
    <p:sldId id="331" r:id="rId14"/>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Ericsson" initials="CrisB" lastIdx="3"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543800"/>
    <a:srgbClr val="FDB5C3"/>
    <a:srgbClr val="99FFCC"/>
    <a:srgbClr val="FFCCCC"/>
    <a:srgbClr val="FEEDCE"/>
    <a:srgbClr val="330066"/>
    <a:srgbClr val="009900"/>
    <a:srgbClr val="FFFF99"/>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532" autoAdjust="0"/>
    <p:restoredTop sz="94726" autoAdjust="0"/>
  </p:normalViewPr>
  <p:slideViewPr>
    <p:cSldViewPr>
      <p:cViewPr>
        <p:scale>
          <a:sx n="110" d="100"/>
          <a:sy n="110" d="100"/>
        </p:scale>
        <p:origin x="-438" y="66"/>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p:scale>
          <a:sx n="200" d="100"/>
          <a:sy n="200" d="100"/>
        </p:scale>
        <p:origin x="612" y="2772"/>
      </p:cViewPr>
      <p:guideLst>
        <p:guide orient="horz" pos="2892"/>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_rels/chart1.xml.rels><?xml version="1.0" encoding="UTF-8" standalone="yes"?>
<Relationships xmlns="http://schemas.openxmlformats.org/package/2006/relationships"><Relationship Id="rId1" Type="http://schemas.openxmlformats.org/officeDocument/2006/relationships/oleObject" Target="Worksheet%20in%20OMA-TEMPLATE-WIDpresentation-20160218-I.ppt%20(Compatibility%20Mode)" TargetMode="External"/></Relationships>
</file>

<file path=ppt/charts/chart1.xml><?xml version="1.0" encoding="utf-8"?>
<c:chartSpace xmlns:c="http://schemas.openxmlformats.org/drawingml/2006/chart" xmlns:a="http://schemas.openxmlformats.org/drawingml/2006/main" xmlns:r="http://schemas.openxmlformats.org/officeDocument/2006/relationships">
  <c:lang val="de-DE"/>
  <c:roundedCorners val="1"/>
  <c:chart>
    <c:plotArea>
      <c:layout>
        <c:manualLayout>
          <c:layoutTarget val="inner"/>
          <c:xMode val="edge"/>
          <c:yMode val="edge"/>
          <c:x val="0.25441696113074297"/>
          <c:y val="4.5070484526964882E-2"/>
          <c:w val="0.67491166077738562"/>
          <c:h val="0.75774752110959787"/>
        </c:manualLayout>
      </c:layout>
      <c:barChart>
        <c:barDir val="bar"/>
        <c:grouping val="stacked"/>
        <c:ser>
          <c:idx val="0"/>
          <c:order val="0"/>
          <c:tx>
            <c:strRef>
              <c:f>'[Worksheet in OMA-TEMPLATE-WIDpresentation-20160218-I.ppt (Compatibility Mode)]Sheet2'!$B$44</c:f>
              <c:strCache>
                <c:ptCount val="1"/>
                <c:pt idx="0">
                  <c:v>Begin</c:v>
                </c:pt>
              </c:strCache>
            </c:strRef>
          </c:tx>
          <c:spPr>
            <a:noFill/>
            <a:ln w="25400">
              <a:noFill/>
            </a:ln>
          </c:spPr>
          <c:cat>
            <c:strRef>
              <c:f>'[Worksheet in OMA-TEMPLATE-WIDpresentation-20160218-I.ppt (Compatibility Mode)]Sheet2'!$A$45:$A$48</c:f>
              <c:strCache>
                <c:ptCount val="4"/>
                <c:pt idx="0">
                  <c:v>Development time to Candidate</c:v>
                </c:pt>
                <c:pt idx="1">
                  <c:v>TS</c:v>
                </c:pt>
                <c:pt idx="2">
                  <c:v>AD</c:v>
                </c:pt>
                <c:pt idx="3">
                  <c:v>RD</c:v>
                </c:pt>
              </c:strCache>
            </c:strRef>
          </c:cat>
          <c:val>
            <c:numRef>
              <c:f>'[Worksheet in OMA-TEMPLATE-WIDpresentation-20160218-I.ppt (Compatibility Mode)]Sheet2'!$B$45:$B$48</c:f>
              <c:numCache>
                <c:formatCode>yyyy\-mm\-dd;@</c:formatCode>
                <c:ptCount val="4"/>
                <c:pt idx="0">
                  <c:v>42473</c:v>
                </c:pt>
                <c:pt idx="1">
                  <c:v>42503</c:v>
                </c:pt>
                <c:pt idx="2">
                  <c:v>0</c:v>
                </c:pt>
                <c:pt idx="3">
                  <c:v>42473</c:v>
                </c:pt>
              </c:numCache>
            </c:numRef>
          </c:val>
        </c:ser>
        <c:ser>
          <c:idx val="1"/>
          <c:order val="1"/>
          <c:tx>
            <c:strRef>
              <c:f>'[Worksheet in OMA-TEMPLATE-WIDpresentation-20160218-I.ppt (Compatibility Mode)]Sheet2'!$C$44</c:f>
              <c:strCache>
                <c:ptCount val="1"/>
                <c:pt idx="0">
                  <c:v>Duration</c:v>
                </c:pt>
              </c:strCache>
            </c:strRef>
          </c:tx>
          <c:spPr>
            <a:gradFill rotWithShape="0">
              <a:gsLst>
                <a:gs pos="0">
                  <a:srgbClr val="FFCC99"/>
                </a:gs>
                <a:gs pos="100000">
                  <a:srgbClr val="FFCC99">
                    <a:gamma/>
                    <a:tint val="18039"/>
                    <a:invGamma/>
                  </a:srgbClr>
                </a:gs>
              </a:gsLst>
              <a:lin ang="5400000" scaled="1"/>
            </a:gradFill>
            <a:ln w="12700">
              <a:solidFill>
                <a:srgbClr val="000000"/>
              </a:solidFill>
              <a:prstDash val="solid"/>
            </a:ln>
          </c:spPr>
          <c:cat>
            <c:strRef>
              <c:f>'[Worksheet in OMA-TEMPLATE-WIDpresentation-20160218-I.ppt (Compatibility Mode)]Sheet2'!$A$45:$A$48</c:f>
              <c:strCache>
                <c:ptCount val="4"/>
                <c:pt idx="0">
                  <c:v>Development time to Candidate</c:v>
                </c:pt>
                <c:pt idx="1">
                  <c:v>TS</c:v>
                </c:pt>
                <c:pt idx="2">
                  <c:v>AD</c:v>
                </c:pt>
                <c:pt idx="3">
                  <c:v>RD</c:v>
                </c:pt>
              </c:strCache>
            </c:strRef>
          </c:cat>
          <c:val>
            <c:numRef>
              <c:f>'[Worksheet in OMA-TEMPLATE-WIDpresentation-20160218-I.ppt (Compatibility Mode)]Sheet2'!$C$45:$C$48</c:f>
              <c:numCache>
                <c:formatCode>General</c:formatCode>
                <c:ptCount val="4"/>
                <c:pt idx="0">
                  <c:v>247</c:v>
                </c:pt>
                <c:pt idx="1">
                  <c:v>219</c:v>
                </c:pt>
                <c:pt idx="2">
                  <c:v>0</c:v>
                </c:pt>
                <c:pt idx="3">
                  <c:v>49</c:v>
                </c:pt>
              </c:numCache>
            </c:numRef>
          </c:val>
        </c:ser>
        <c:gapWidth val="80"/>
        <c:overlap val="80"/>
        <c:axId val="59259136"/>
        <c:axId val="59297792"/>
      </c:barChart>
      <c:catAx>
        <c:axId val="59259136"/>
        <c:scaling>
          <c:orientation val="minMax"/>
        </c:scaling>
        <c:axPos val="l"/>
        <c:numFmt formatCode="General" sourceLinked="1"/>
        <c:tickLblPos val="nextTo"/>
        <c:spPr>
          <a:ln w="3175">
            <a:solidFill>
              <a:srgbClr val="000000"/>
            </a:solidFill>
            <a:prstDash val="solid"/>
          </a:ln>
        </c:spPr>
        <c:txPr>
          <a:bodyPr rot="0" vert="horz"/>
          <a:lstStyle/>
          <a:p>
            <a:pPr>
              <a:defRPr sz="1000" b="1" i="0" u="none" strike="noStrike" baseline="0">
                <a:solidFill>
                  <a:srgbClr val="000000"/>
                </a:solidFill>
                <a:latin typeface="Arial"/>
                <a:ea typeface="Arial"/>
                <a:cs typeface="Arial"/>
              </a:defRPr>
            </a:pPr>
            <a:endParaRPr lang="de-DE"/>
          </a:p>
        </c:txPr>
        <c:crossAx val="59297792"/>
        <c:crossesAt val="40915"/>
        <c:auto val="1"/>
        <c:lblAlgn val="ctr"/>
        <c:lblOffset val="100"/>
        <c:tickLblSkip val="1"/>
        <c:tickMarkSkip val="1"/>
      </c:catAx>
      <c:valAx>
        <c:axId val="59297792"/>
        <c:scaling>
          <c:orientation val="minMax"/>
          <c:max val="42800"/>
          <c:min val="42400"/>
        </c:scaling>
        <c:axPos val="b"/>
        <c:majorGridlines>
          <c:spPr>
            <a:ln w="3175">
              <a:solidFill>
                <a:srgbClr val="000000"/>
              </a:solidFill>
              <a:prstDash val="solid"/>
            </a:ln>
          </c:spPr>
        </c:majorGridlines>
        <c:title>
          <c:tx>
            <c:rich>
              <a:bodyPr/>
              <a:lstStyle/>
              <a:p>
                <a:pPr>
                  <a:defRPr sz="1000" b="1" i="0" u="none" strike="noStrike" baseline="0">
                    <a:solidFill>
                      <a:srgbClr val="000000"/>
                    </a:solidFill>
                    <a:latin typeface="Arial"/>
                    <a:ea typeface="Arial"/>
                    <a:cs typeface="Arial"/>
                  </a:defRPr>
                </a:pPr>
                <a:r>
                  <a:rPr lang="de-DE"/>
                  <a:t>Month / Year</a:t>
                </a:r>
              </a:p>
            </c:rich>
          </c:tx>
          <c:layout>
            <c:manualLayout>
              <c:xMode val="edge"/>
              <c:yMode val="edge"/>
              <c:x val="0.51766784452296744"/>
              <c:y val="0.89014202802114561"/>
            </c:manualLayout>
          </c:layout>
          <c:spPr>
            <a:noFill/>
            <a:ln w="25400">
              <a:noFill/>
            </a:ln>
          </c:spPr>
        </c:title>
        <c:numFmt formatCode="mm\/yyyy" sourceLinked="0"/>
        <c:minorTickMark val="cross"/>
        <c:tickLblPos val="nextTo"/>
        <c:spPr>
          <a:ln w="12700">
            <a:solidFill>
              <a:srgbClr val="000000"/>
            </a:solidFill>
            <a:prstDash val="solid"/>
          </a:ln>
        </c:spPr>
        <c:txPr>
          <a:bodyPr rot="0" vert="horz"/>
          <a:lstStyle/>
          <a:p>
            <a:pPr>
              <a:defRPr sz="1000" b="1" i="0" u="none" strike="noStrike" baseline="0">
                <a:solidFill>
                  <a:srgbClr val="000000"/>
                </a:solidFill>
                <a:latin typeface="Arial"/>
                <a:ea typeface="Arial"/>
                <a:cs typeface="Arial"/>
              </a:defRPr>
            </a:pPr>
            <a:endParaRPr lang="de-DE"/>
          </a:p>
        </c:txPr>
        <c:crossAx val="59259136"/>
        <c:crossesAt val="1"/>
        <c:crossBetween val="between"/>
        <c:majorUnit val="180"/>
        <c:minorUnit val="30"/>
      </c:valAx>
      <c:spPr>
        <a:solidFill>
          <a:srgbClr val="C0C0C0"/>
        </a:solidFill>
        <a:ln w="12700">
          <a:solidFill>
            <a:srgbClr val="808080"/>
          </a:solidFill>
          <a:prstDash val="solid"/>
        </a:ln>
      </c:spPr>
    </c:plotArea>
    <c:plotVisOnly val="1"/>
    <c:dispBlanksAs val="gap"/>
  </c:chart>
  <c:spPr>
    <a:gradFill rotWithShape="0">
      <a:gsLst>
        <a:gs pos="0">
          <a:srgbClr val="CCFFCC"/>
        </a:gs>
        <a:gs pos="100000">
          <a:srgbClr val="CCFFCC">
            <a:gamma/>
            <a:tint val="12157"/>
            <a:invGamma/>
          </a:srgbClr>
        </a:gs>
      </a:gsLst>
      <a:lin ang="5400000" scaled="1"/>
    </a:gradFill>
    <a:ln w="25400">
      <a:solidFill>
        <a:srgbClr val="000000"/>
      </a:solidFill>
      <a:prstDash val="solid"/>
    </a:ln>
  </c:spPr>
  <c:txPr>
    <a:bodyPr/>
    <a:lstStyle/>
    <a:p>
      <a:pPr>
        <a:defRPr sz="1000" b="0" i="0" u="none" strike="noStrike" baseline="0">
          <a:solidFill>
            <a:srgbClr val="000000"/>
          </a:solidFill>
          <a:latin typeface="Arial"/>
          <a:ea typeface="Arial"/>
          <a:cs typeface="Arial"/>
        </a:defRPr>
      </a:pPr>
      <a:endParaRPr lang="de-DE"/>
    </a:p>
  </c:txPr>
  <c:externalData r:id="rId1"/>
</c:chartSpace>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291389610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5363"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extLst>
      <p:ext uri="{BB962C8B-B14F-4D97-AF65-F5344CB8AC3E}">
        <p14:creationId xmlns="" xmlns:p14="http://schemas.microsoft.com/office/powerpoint/2010/main" val="1239050590"/>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a:noFill/>
          <a:ln w="9525"/>
        </p:spPr>
        <p:txBody>
          <a:bodyPr/>
          <a:lstStyle/>
          <a:p>
            <a:r>
              <a:rPr lang="en-US" altLang="zh-CN" smtClean="0"/>
              <a:t>This is the new </a:t>
            </a:r>
            <a:r>
              <a:rPr lang="en-US" altLang="zh-CN" b="1" smtClean="0"/>
              <a:t>Work Item Definition (WID)</a:t>
            </a:r>
            <a:r>
              <a:rPr lang="en-US" altLang="zh-CN" smtClean="0"/>
              <a:t> template. It is in PowerPoint format so that it also serves to present the Work Item to TP and assist in its socialization. Keep in mind that this is a </a:t>
            </a:r>
            <a:r>
              <a:rPr lang="en-US" altLang="zh-CN" b="1" smtClean="0"/>
              <a:t>permanent document</a:t>
            </a:r>
            <a:r>
              <a:rPr lang="en-US" altLang="zh-CN" smtClean="0"/>
              <a:t>, so it is important to provide information that is as detailed and exact as possible.</a:t>
            </a:r>
            <a:endParaRPr lang="en-GB" altLang="zh-CN"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Rot="1" noChangeAspect="1" noChangeArrowheads="1" noTextEdit="1"/>
          </p:cNvSpPr>
          <p:nvPr>
            <p:ph type="sldImg"/>
          </p:nvPr>
        </p:nvSpPr>
        <p:spPr>
          <a:ln/>
        </p:spPr>
      </p:sp>
      <p:sp>
        <p:nvSpPr>
          <p:cNvPr id="25603" name="Rectangle 3"/>
          <p:cNvSpPr>
            <a:spLocks noGrp="1" noChangeArrowheads="1"/>
          </p:cNvSpPr>
          <p:nvPr>
            <p:ph type="body" idx="1"/>
          </p:nvPr>
        </p:nvSpPr>
        <p:spPr>
          <a:noFill/>
          <a:ln w="9525"/>
        </p:spPr>
        <p:txBody>
          <a:bodyPr/>
          <a:lstStyle/>
          <a:p>
            <a:r>
              <a:rPr lang="es-ES" altLang="zh-CN" smtClean="0"/>
              <a:t>List the reviews that are planned for each phase (if any).</a:t>
            </a:r>
          </a:p>
          <a:p>
            <a:r>
              <a:rPr lang="es-ES" altLang="zh-CN" smtClean="0"/>
              <a:t>Please note that the OMA Process allows for lightweight development (a.k.a. “fast track development”.  This means that a WI can omit any formal review or replace it with a closure review or an informal review. </a:t>
            </a:r>
          </a:p>
          <a:p>
            <a:r>
              <a:rPr lang="es-ES" altLang="zh-CN" smtClean="0"/>
              <a:t>It is strongly recommended to define reviews that are line with the complexity and expected quality of the planned Release.  Generally speaking it is always recommended to have a Consistency Review before submission to TP for approval as Candidate.</a:t>
            </a:r>
          </a:p>
          <a:p>
            <a:r>
              <a:rPr lang="es-ES" altLang="zh-CN" smtClean="0"/>
              <a:t>For definitions of Formal Reviews, Closure Reviews and Consistency Reviews, please see the OMA Organization and Process document.</a:t>
            </a:r>
          </a:p>
          <a:p>
            <a:endParaRPr lang="es-ES" altLang="zh-CN"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Rot="1" noChangeAspect="1" noChangeArrowheads="1" noTextEdit="1"/>
          </p:cNvSpPr>
          <p:nvPr>
            <p:ph type="sldImg"/>
          </p:nvPr>
        </p:nvSpPr>
        <p:spPr>
          <a:ln/>
        </p:spPr>
      </p:sp>
      <p:sp>
        <p:nvSpPr>
          <p:cNvPr id="26627" name="Rectangle 3"/>
          <p:cNvSpPr>
            <a:spLocks noGrp="1" noChangeArrowheads="1"/>
          </p:cNvSpPr>
          <p:nvPr>
            <p:ph type="body" idx="1"/>
          </p:nvPr>
        </p:nvSpPr>
        <p:spPr>
          <a:noFill/>
          <a:ln w="9525"/>
        </p:spPr>
        <p:txBody>
          <a:bodyPr/>
          <a:lstStyle/>
          <a:p>
            <a:r>
              <a:rPr lang="en-US" altLang="zh-CN" smtClean="0"/>
              <a:t>List all of the supporting companies in order of membership and then in alphabetic order.  Example: </a:t>
            </a:r>
          </a:p>
          <a:p>
            <a:r>
              <a:rPr lang="en-US" altLang="zh-CN" i="1" smtClean="0"/>
              <a:t>Marvellous Mobiles, Sponsor</a:t>
            </a:r>
          </a:p>
          <a:p>
            <a:r>
              <a:rPr lang="en-US" altLang="zh-CN" i="1" smtClean="0"/>
              <a:t>Serious Servers, Sponsor</a:t>
            </a:r>
          </a:p>
          <a:p>
            <a:r>
              <a:rPr lang="en-US" altLang="zh-CN" i="1" smtClean="0"/>
              <a:t>Acme Associates, Full</a:t>
            </a:r>
          </a:p>
          <a:p>
            <a:r>
              <a:rPr lang="en-US" altLang="zh-CN" i="1" smtClean="0"/>
              <a:t>Haptic Handsets, Full</a:t>
            </a:r>
          </a:p>
          <a:p>
            <a:r>
              <a:rPr lang="en-US" altLang="zh-CN" i="1" smtClean="0"/>
              <a:t>Durable Databases, Associate</a:t>
            </a:r>
          </a:p>
          <a:p>
            <a:endParaRPr lang="en-GB" altLang="zh-CN" i="1" smtClean="0"/>
          </a:p>
          <a:p>
            <a:r>
              <a:rPr lang="en-GB" altLang="zh-CN" smtClean="0"/>
              <a:t>Please note that a Work Item </a:t>
            </a:r>
            <a:r>
              <a:rPr lang="en-GB" altLang="zh-CN" b="1" smtClean="0"/>
              <a:t>must have at least four supporting companies</a:t>
            </a:r>
            <a:r>
              <a:rPr lang="en-GB" altLang="zh-CN" smtClean="0"/>
              <a:t> before it can be approved by TP and start work.</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spect="1" noChangeArrowheads="1" noTextEdit="1"/>
          </p:cNvSpPr>
          <p:nvPr>
            <p:ph type="sldImg"/>
          </p:nvPr>
        </p:nvSpPr>
        <p:spPr>
          <a:ln/>
        </p:spPr>
      </p:sp>
      <p:sp>
        <p:nvSpPr>
          <p:cNvPr id="27651" name="Rectangle 3"/>
          <p:cNvSpPr>
            <a:spLocks noGrp="1" noChangeArrowheads="1"/>
          </p:cNvSpPr>
          <p:nvPr>
            <p:ph type="body" idx="1"/>
          </p:nvPr>
        </p:nvSpPr>
        <p:spPr>
          <a:noFill/>
          <a:ln w="9525"/>
        </p:spPr>
        <p:txBody>
          <a:bodyPr/>
          <a:lstStyle/>
          <a:p>
            <a:r>
              <a:rPr lang="en-US" altLang="zh-CN" smtClean="0"/>
              <a:t>While not mandatory, it is strongly recommended to list as many volunteers and resources as possible. </a:t>
            </a:r>
          </a:p>
          <a:p>
            <a:r>
              <a:rPr lang="en-US" altLang="zh-CN" smtClean="0"/>
              <a:t>You can add or remove deliverables and roles in the above table as appropriate. </a:t>
            </a:r>
          </a:p>
          <a:p>
            <a:r>
              <a:rPr lang="en-US" altLang="zh-CN" smtClean="0"/>
              <a:t>This initial list does </a:t>
            </a:r>
            <a:r>
              <a:rPr lang="en-US" altLang="zh-CN" b="1" smtClean="0"/>
              <a:t>not  </a:t>
            </a:r>
            <a:r>
              <a:rPr lang="en-US" altLang="zh-CN" smtClean="0"/>
              <a:t>preclude anyone outside the group of supporting member companies to volunteer for one or more of these roles once the work item has been assigned to a WG and the work has started.</a:t>
            </a:r>
          </a:p>
          <a:p>
            <a:endParaRPr lang="es-ES" altLang="zh-CN"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Rot="1" noChangeAspect="1" noChangeArrowheads="1" noTextEdit="1"/>
          </p:cNvSpPr>
          <p:nvPr>
            <p:ph type="sldImg"/>
          </p:nvPr>
        </p:nvSpPr>
        <p:spPr>
          <a:ln/>
        </p:spPr>
      </p:sp>
      <p:sp>
        <p:nvSpPr>
          <p:cNvPr id="28675" name="Rectangle 3"/>
          <p:cNvSpPr>
            <a:spLocks noGrp="1" noChangeArrowheads="1"/>
          </p:cNvSpPr>
          <p:nvPr>
            <p:ph type="body" idx="1"/>
          </p:nvPr>
        </p:nvSpPr>
        <p:spPr>
          <a:noFill/>
          <a:ln w="9525"/>
        </p:spPr>
        <p:txBody>
          <a:bodyPr/>
          <a:lstStyle/>
          <a:p>
            <a:r>
              <a:rPr lang="en-US" altLang="zh-CN" smtClean="0"/>
              <a:t>This slide records the change history of the document. Please record each Approved version and its approval date. For each Draft version, indicate the main changes made with each change request.  </a:t>
            </a:r>
          </a:p>
          <a:p>
            <a:r>
              <a:rPr lang="en-US" altLang="zh-CN" smtClean="0"/>
              <a:t>This slide does not need to be presented to TP.</a:t>
            </a:r>
            <a:endParaRPr lang="es-ES" altLang="zh-CN"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noFill/>
          <a:ln w="9525"/>
        </p:spPr>
        <p:txBody>
          <a:bodyPr/>
          <a:lstStyle/>
          <a:p>
            <a:r>
              <a:rPr lang="en-US" altLang="zh-CN" smtClean="0"/>
              <a:t>The Work Item Title is the formal name of the WI. The Work Item Title SHOULD be chosen so that readers can quickly grasp the general idea of the WID and easily associate it with the corresponding WID name. The Work Item Title and Registration Name SHALL NOT include version numbers. Abbreviations SHOULD be avoided.  The Version refers to the version of the Enabler Release or Reference Release to be specified by the Work Item.</a:t>
            </a:r>
          </a:p>
          <a:p>
            <a:endParaRPr lang="en-US" altLang="zh-CN" smtClean="0"/>
          </a:p>
          <a:p>
            <a:r>
              <a:rPr lang="en-US" altLang="zh-CN" smtClean="0"/>
              <a:t>An example of </a:t>
            </a:r>
            <a:r>
              <a:rPr lang="en-US" altLang="zh-CN" u="sng" smtClean="0"/>
              <a:t>correct</a:t>
            </a:r>
            <a:r>
              <a:rPr lang="en-US" altLang="zh-CN" smtClean="0"/>
              <a:t> WI naming:</a:t>
            </a:r>
          </a:p>
          <a:p>
            <a:r>
              <a:rPr lang="en-US" altLang="zh-CN" b="1" smtClean="0"/>
              <a:t>Work Item Title              Working Group  Registration Name  Version Name</a:t>
            </a:r>
          </a:p>
          <a:p>
            <a:r>
              <a:rPr lang="en-US" altLang="zh-CN" smtClean="0"/>
              <a:t>Device Management       DM                       DM                             3.0</a:t>
            </a:r>
          </a:p>
          <a:p>
            <a:endParaRPr lang="en-US" altLang="zh-CN" smtClean="0"/>
          </a:p>
          <a:p>
            <a:r>
              <a:rPr lang="en-US" altLang="zh-CN" smtClean="0"/>
              <a:t>An example of </a:t>
            </a:r>
            <a:r>
              <a:rPr lang="en-US" altLang="zh-CN" u="sng" smtClean="0"/>
              <a:t>incorrect</a:t>
            </a:r>
            <a:r>
              <a:rPr lang="en-US" altLang="zh-CN" smtClean="0"/>
              <a:t> WI naming:</a:t>
            </a:r>
          </a:p>
          <a:p>
            <a:r>
              <a:rPr lang="en-US" altLang="zh-CN" b="1" smtClean="0"/>
              <a:t>Work Item Title                    Working Group  Registration Name  Version Name</a:t>
            </a:r>
          </a:p>
          <a:p>
            <a:r>
              <a:rPr lang="en-US" altLang="zh-CN" smtClean="0"/>
              <a:t>Device Management 3.0       DM                       DM                             3.0</a:t>
            </a:r>
          </a:p>
          <a:p>
            <a:endParaRPr lang="es-ES" altLang="zh-CN"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ln/>
        </p:spPr>
      </p:sp>
      <p:sp>
        <p:nvSpPr>
          <p:cNvPr id="18435" name="Rectangle 3"/>
          <p:cNvSpPr>
            <a:spLocks noGrp="1" noChangeArrowheads="1"/>
          </p:cNvSpPr>
          <p:nvPr>
            <p:ph type="body" idx="1"/>
          </p:nvPr>
        </p:nvSpPr>
        <p:spPr>
          <a:xfrm>
            <a:off x="914400" y="4376738"/>
            <a:ext cx="5029200" cy="4481512"/>
          </a:xfrm>
          <a:noFill/>
          <a:ln w="9525"/>
        </p:spPr>
        <p:txBody>
          <a:bodyPr/>
          <a:lstStyle/>
          <a:p>
            <a:r>
              <a:rPr lang="en-GB" altLang="zh-CN" smtClean="0"/>
              <a:t>The completion of a Work Item (WI) takes time, effort and enthusiasm.  The process of persuading others to join in a WI and to finally complete the task is a major investment for all concerned.  It is therefore of paramount importance that the return from such a WI justifies the investment undertaken.</a:t>
            </a:r>
          </a:p>
          <a:p>
            <a:r>
              <a:rPr lang="en-GB" altLang="zh-CN" smtClean="0"/>
              <a:t>In order to ensure that Business Focus is applied in creating a WI, it is recommended to address the points in this slide.  You can use several slides to address these points if necessary:</a:t>
            </a:r>
          </a:p>
          <a:p>
            <a:r>
              <a:rPr lang="en-GB" altLang="zh-CN" b="1" smtClean="0"/>
              <a:t>Work Areas</a:t>
            </a:r>
            <a:r>
              <a:rPr lang="en-GB" altLang="zh-CN" smtClean="0"/>
              <a:t> should provide a sufficiently good understanding of the technical results to be delivered by the WI, but they should not define how the required functionality is to be specified or how it is to be implemented.  </a:t>
            </a:r>
          </a:p>
          <a:p>
            <a:r>
              <a:rPr lang="en-GB" altLang="zh-CN" b="1" smtClean="0"/>
              <a:t>Issues this Work Item aims to solve</a:t>
            </a:r>
            <a:r>
              <a:rPr lang="en-GB" altLang="zh-CN" smtClean="0"/>
              <a:t> addresses the problem experienced by the market players and end users (i.e. the value chain) to be solved by this WI. This point should provide assurance that the WI is not trying to provide a solution for which there is not a clear problem in the market.</a:t>
            </a:r>
          </a:p>
          <a:p>
            <a:r>
              <a:rPr lang="en-GB" altLang="zh-CN" b="1" smtClean="0"/>
              <a:t>Market benefits </a:t>
            </a:r>
            <a:r>
              <a:rPr lang="en-US" altLang="zh-CN" smtClean="0"/>
              <a:t>describes the benefits this WI will bring to the value chain (e.g. the subscriber, the operator etc.) in the market</a:t>
            </a:r>
          </a:p>
          <a:p>
            <a:r>
              <a:rPr lang="en-GB" altLang="zh-CN" b="1" smtClean="0"/>
              <a:t>Time to market </a:t>
            </a:r>
            <a:r>
              <a:rPr lang="en-GB" altLang="zh-CN" smtClean="0"/>
              <a:t>should </a:t>
            </a:r>
            <a:r>
              <a:rPr lang="en-US" altLang="zh-CN" smtClean="0"/>
              <a:t>address impacts from doing the work as well as from not doing the work.</a:t>
            </a:r>
            <a:endParaRPr lang="en-GB" altLang="zh-CN" smtClean="0"/>
          </a:p>
          <a:p>
            <a:r>
              <a:rPr lang="en-GB" altLang="zh-CN" b="1" smtClean="0"/>
              <a:t>Expected market acceptance </a:t>
            </a:r>
            <a:r>
              <a:rPr lang="en-GB" altLang="zh-CN" smtClean="0"/>
              <a:t>should justify how and why the market will accept this solution.</a:t>
            </a:r>
          </a:p>
          <a:p>
            <a:r>
              <a:rPr lang="en-GB" altLang="zh-CN" b="1" smtClean="0"/>
              <a:t>Complexity </a:t>
            </a:r>
            <a:r>
              <a:rPr lang="en-US" altLang="zh-CN" smtClean="0"/>
              <a:t>should describe how this WI increases or decreases complexity in terms of user experience, configuration, operations and component deployment (including costs of new equipment). Indicate whether there are any issues that affect the ability to operate in an all-IP environment, for example the need to use SMS or to assign telephone numbers to devices etc.</a:t>
            </a:r>
            <a:endParaRPr lang="en-GB" altLang="zh-CN" smtClean="0"/>
          </a:p>
          <a:p>
            <a:r>
              <a:rPr lang="en-GB" altLang="zh-CN" b="1" smtClean="0"/>
              <a:t>Uniqueness </a:t>
            </a:r>
            <a:r>
              <a:rPr lang="en-GB" altLang="zh-CN" smtClean="0"/>
              <a:t>should a</a:t>
            </a:r>
            <a:r>
              <a:rPr lang="en-US" altLang="zh-CN" smtClean="0"/>
              <a:t>ddress the uniqueness of the work covered by this WI.  Describe any cases where similar work is underway or being proposed within OMA or outside OMA.  </a:t>
            </a:r>
            <a:endParaRPr lang="en-GB" altLang="zh-CN"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Rot="1" noChangeAspect="1" noChangeArrowheads="1" noTextEdit="1"/>
          </p:cNvSpPr>
          <p:nvPr>
            <p:ph type="sldImg"/>
          </p:nvPr>
        </p:nvSpPr>
        <p:spPr>
          <a:ln/>
        </p:spPr>
      </p:sp>
      <p:sp>
        <p:nvSpPr>
          <p:cNvPr id="19459" name="Rectangle 3"/>
          <p:cNvSpPr>
            <a:spLocks noGrp="1" noChangeArrowheads="1"/>
          </p:cNvSpPr>
          <p:nvPr>
            <p:ph type="body" idx="1"/>
          </p:nvPr>
        </p:nvSpPr>
        <p:spPr>
          <a:xfrm>
            <a:off x="914400" y="4376738"/>
            <a:ext cx="5029200" cy="4481512"/>
          </a:xfrm>
          <a:noFill/>
          <a:ln w="9525"/>
        </p:spPr>
        <p:txBody>
          <a:bodyPr/>
          <a:lstStyle/>
          <a:p>
            <a:r>
              <a:rPr lang="en-GB" altLang="zh-CN" smtClean="0"/>
              <a:t>The completion of a Work Item (WI) takes time, effort and enthusiasm.  The process of persuading others to join in a WI and to finally complete the task is a major investment for all concerned.  It is therefore of paramount importance that the return from such a WI justifies the investment undertaken.</a:t>
            </a:r>
          </a:p>
          <a:p>
            <a:r>
              <a:rPr lang="en-GB" altLang="zh-CN" smtClean="0"/>
              <a:t>In order to ensure that Business Focus is applied in creating a WI, it is recommended to address the points in this slide.  You can use several slides to address these points if necessary:</a:t>
            </a:r>
          </a:p>
          <a:p>
            <a:r>
              <a:rPr lang="en-GB" altLang="zh-CN" b="1" smtClean="0"/>
              <a:t>Work Areas</a:t>
            </a:r>
            <a:r>
              <a:rPr lang="en-GB" altLang="zh-CN" smtClean="0"/>
              <a:t> should provide a sufficiently good understanding of the technical results to be delivered by the WI, but they should not define how the required functionality is to be specified or how it is to be implemented.  </a:t>
            </a:r>
          </a:p>
          <a:p>
            <a:r>
              <a:rPr lang="en-GB" altLang="zh-CN" b="1" smtClean="0"/>
              <a:t>Issues this Work Item aims to solve</a:t>
            </a:r>
            <a:r>
              <a:rPr lang="en-GB" altLang="zh-CN" smtClean="0"/>
              <a:t> addresses the problem experienced by the market players and end users (i.e. the value chain) to be solved by this WI. This point should provide assurance that the WI is not trying to provide a solution for which there is not a clear problem in the market.</a:t>
            </a:r>
          </a:p>
          <a:p>
            <a:r>
              <a:rPr lang="en-GB" altLang="zh-CN" b="1" smtClean="0"/>
              <a:t>Market benefits </a:t>
            </a:r>
            <a:r>
              <a:rPr lang="en-US" altLang="zh-CN" smtClean="0"/>
              <a:t>describes the benefits this WI will bring to the value chain (e.g. the subscriber, the operator etc.) in the market</a:t>
            </a:r>
          </a:p>
          <a:p>
            <a:r>
              <a:rPr lang="en-GB" altLang="zh-CN" b="1" smtClean="0"/>
              <a:t>Time to market </a:t>
            </a:r>
            <a:r>
              <a:rPr lang="en-GB" altLang="zh-CN" smtClean="0"/>
              <a:t>should </a:t>
            </a:r>
            <a:r>
              <a:rPr lang="en-US" altLang="zh-CN" smtClean="0"/>
              <a:t>address impacts from doing the work as well as from not doing the work.</a:t>
            </a:r>
            <a:endParaRPr lang="en-GB" altLang="zh-CN" smtClean="0"/>
          </a:p>
          <a:p>
            <a:r>
              <a:rPr lang="en-GB" altLang="zh-CN" b="1" smtClean="0"/>
              <a:t>Expected market acceptance </a:t>
            </a:r>
            <a:r>
              <a:rPr lang="en-GB" altLang="zh-CN" smtClean="0"/>
              <a:t>should justify how and why the market will accept this solution.</a:t>
            </a:r>
          </a:p>
          <a:p>
            <a:r>
              <a:rPr lang="en-GB" altLang="zh-CN" b="1" smtClean="0"/>
              <a:t>Complexity </a:t>
            </a:r>
            <a:r>
              <a:rPr lang="en-US" altLang="zh-CN" smtClean="0"/>
              <a:t>should describe how this WI increases or decreases complexity in terms of user experience, configuration, operations and component deployment (including costs of new equipment). Indicate whether there are any issues that affect the ability to operate in an all-IP environment, for example the need to use SMS or to assign telephone numbers to devices etc.</a:t>
            </a:r>
            <a:endParaRPr lang="en-GB" altLang="zh-CN" smtClean="0"/>
          </a:p>
          <a:p>
            <a:r>
              <a:rPr lang="en-GB" altLang="zh-CN" b="1" smtClean="0"/>
              <a:t>Uniqueness </a:t>
            </a:r>
            <a:r>
              <a:rPr lang="en-GB" altLang="zh-CN" smtClean="0"/>
              <a:t>should a</a:t>
            </a:r>
            <a:r>
              <a:rPr lang="en-US" altLang="zh-CN" smtClean="0"/>
              <a:t>ddress the uniqueness of the work covered by this WI.  Describe any cases where similar work is underway or being proposed within OMA or outside OMA.  </a:t>
            </a:r>
            <a:endParaRPr lang="en-GB" altLang="zh-CN"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Rot="1" noChangeAspect="1" noChangeArrowheads="1" noTextEdit="1"/>
          </p:cNvSpPr>
          <p:nvPr>
            <p:ph type="sldImg"/>
          </p:nvPr>
        </p:nvSpPr>
        <p:spPr>
          <a:ln/>
        </p:spPr>
      </p:sp>
      <p:sp>
        <p:nvSpPr>
          <p:cNvPr id="20483" name="Rectangle 3"/>
          <p:cNvSpPr>
            <a:spLocks noGrp="1" noChangeArrowheads="1"/>
          </p:cNvSpPr>
          <p:nvPr>
            <p:ph type="body" idx="1"/>
          </p:nvPr>
        </p:nvSpPr>
        <p:spPr>
          <a:xfrm>
            <a:off x="914400" y="4376738"/>
            <a:ext cx="5029200" cy="4481512"/>
          </a:xfrm>
          <a:noFill/>
          <a:ln w="9525"/>
        </p:spPr>
        <p:txBody>
          <a:bodyPr/>
          <a:lstStyle/>
          <a:p>
            <a:r>
              <a:rPr lang="en-GB" altLang="zh-CN" smtClean="0"/>
              <a:t>The completion of a Work Item (WI) takes time, effort and enthusiasm.  The process of persuading others to join in a WI and to finally complete the task is a major investment for all concerned.  It is therefore of paramount importance that the return from such a WI justifies the investment undertaken.</a:t>
            </a:r>
          </a:p>
          <a:p>
            <a:r>
              <a:rPr lang="en-GB" altLang="zh-CN" smtClean="0"/>
              <a:t>In order to ensure that Business Focus is applied in creating a WI, it is recommended to address the points in this slide.  You can use several slides to address these points if necessary:</a:t>
            </a:r>
          </a:p>
          <a:p>
            <a:r>
              <a:rPr lang="en-GB" altLang="zh-CN" b="1" smtClean="0"/>
              <a:t>Work Areas</a:t>
            </a:r>
            <a:r>
              <a:rPr lang="en-GB" altLang="zh-CN" smtClean="0"/>
              <a:t> should provide a sufficiently good understanding of the technical results to be delivered by the WI, but they should not define how the required functionality is to be specified or how it is to be implemented.  </a:t>
            </a:r>
          </a:p>
          <a:p>
            <a:r>
              <a:rPr lang="en-GB" altLang="zh-CN" b="1" smtClean="0"/>
              <a:t>Issues this Work Item aims to solve</a:t>
            </a:r>
            <a:r>
              <a:rPr lang="en-GB" altLang="zh-CN" smtClean="0"/>
              <a:t> addresses the problem experienced by the market players and end users (i.e. the value chain) to be solved by this WI. This point should provide assurance that the WI is not trying to provide a solution for which there is not a clear problem in the market.</a:t>
            </a:r>
          </a:p>
          <a:p>
            <a:r>
              <a:rPr lang="en-GB" altLang="zh-CN" b="1" smtClean="0"/>
              <a:t>Market benefits </a:t>
            </a:r>
            <a:r>
              <a:rPr lang="en-US" altLang="zh-CN" smtClean="0"/>
              <a:t>describes the benefits this WI will bring to the value chain (e.g. the subscriber, the operator etc.) in the market</a:t>
            </a:r>
          </a:p>
          <a:p>
            <a:r>
              <a:rPr lang="en-GB" altLang="zh-CN" b="1" smtClean="0"/>
              <a:t>Time to market </a:t>
            </a:r>
            <a:r>
              <a:rPr lang="en-GB" altLang="zh-CN" smtClean="0"/>
              <a:t>should </a:t>
            </a:r>
            <a:r>
              <a:rPr lang="en-US" altLang="zh-CN" smtClean="0"/>
              <a:t>address impacts from doing the work as well as from not doing the work.</a:t>
            </a:r>
            <a:endParaRPr lang="en-GB" altLang="zh-CN" smtClean="0"/>
          </a:p>
          <a:p>
            <a:r>
              <a:rPr lang="en-GB" altLang="zh-CN" b="1" smtClean="0"/>
              <a:t>Expected market acceptance </a:t>
            </a:r>
            <a:r>
              <a:rPr lang="en-GB" altLang="zh-CN" smtClean="0"/>
              <a:t>should justify how and why the market will accept this solution.</a:t>
            </a:r>
          </a:p>
          <a:p>
            <a:r>
              <a:rPr lang="en-GB" altLang="zh-CN" b="1" smtClean="0"/>
              <a:t>Complexity </a:t>
            </a:r>
            <a:r>
              <a:rPr lang="en-US" altLang="zh-CN" smtClean="0"/>
              <a:t>should describe how this WI increases or decreases complexity in terms of user experience, configuration, operations and component deployment (including costs of new equipment). Indicate whether there are any issues that affect the ability to operate in an all-IP environment, for example the need to use SMS or to assign telephone numbers to devices etc.</a:t>
            </a:r>
            <a:endParaRPr lang="en-GB" altLang="zh-CN" smtClean="0"/>
          </a:p>
          <a:p>
            <a:r>
              <a:rPr lang="en-GB" altLang="zh-CN" b="1" smtClean="0"/>
              <a:t>Uniqueness </a:t>
            </a:r>
            <a:r>
              <a:rPr lang="en-GB" altLang="zh-CN" smtClean="0"/>
              <a:t>should a</a:t>
            </a:r>
            <a:r>
              <a:rPr lang="en-US" altLang="zh-CN" smtClean="0"/>
              <a:t>ddress the uniqueness of the work covered by this WI.  Describe any cases where similar work is underway or being proposed within OMA or outside OMA.  </a:t>
            </a:r>
            <a:endParaRPr lang="en-GB" altLang="zh-CN"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noFill/>
          <a:ln w="9525"/>
        </p:spPr>
        <p:txBody>
          <a:bodyPr/>
          <a:lstStyle/>
          <a:p>
            <a:r>
              <a:rPr lang="en-GB" altLang="zh-CN" smtClean="0"/>
              <a:t>Very often a WID refers to one or a few very significant use case(s) to explain the purpose of the proposed work.</a:t>
            </a:r>
          </a:p>
          <a:p>
            <a:r>
              <a:rPr lang="en-GB" altLang="zh-CN" smtClean="0"/>
              <a:t>Use one or more slide(s) to explain the main use case(s) included in the WID.</a:t>
            </a:r>
          </a:p>
          <a:p>
            <a:r>
              <a:rPr lang="en-GB" altLang="zh-CN" smtClean="0"/>
              <a:t>The use of drawings and animations is much encouraged.</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w="9525"/>
        </p:spPr>
        <p:txBody>
          <a:bodyPr/>
          <a:lstStyle/>
          <a:p>
            <a:r>
              <a:rPr lang="en-GB" altLang="zh-CN" smtClean="0"/>
              <a:t>List any specifications, Work Items, Working Groups or external organizations that may be affected by this work or are otherwise related.</a:t>
            </a:r>
          </a:p>
          <a:p>
            <a:r>
              <a:rPr lang="en-GB" altLang="zh-CN" smtClean="0"/>
              <a:t>Identify any impact on OMA Architecture, Charging and Billing Enablers, Security, Privacy and Interoperability Testing (IOT).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spect="1" noChangeArrowheads="1" noTextEdit="1"/>
          </p:cNvSpPr>
          <p:nvPr>
            <p:ph type="sldImg"/>
          </p:nvPr>
        </p:nvSpPr>
        <p:spPr>
          <a:ln/>
        </p:spPr>
      </p:sp>
      <p:sp>
        <p:nvSpPr>
          <p:cNvPr id="23555" name="Rectangle 3"/>
          <p:cNvSpPr>
            <a:spLocks noGrp="1" noChangeArrowheads="1"/>
          </p:cNvSpPr>
          <p:nvPr>
            <p:ph type="body" idx="1"/>
          </p:nvPr>
        </p:nvSpPr>
        <p:spPr>
          <a:noFill/>
          <a:ln w="9525"/>
        </p:spPr>
        <p:txBody>
          <a:bodyPr/>
          <a:lstStyle/>
          <a:p>
            <a:r>
              <a:rPr lang="en-US" altLang="zh-CN" smtClean="0"/>
              <a:t>Double click on the embedded Excel sheet and enter the dates for the proposed WI schedule in the table in sheet2. The dates need to be set for UK style YYYY-MM-DD. Filling instructions are in the file.</a:t>
            </a:r>
          </a:p>
          <a:p>
            <a:r>
              <a:rPr lang="en-US" altLang="zh-CN" smtClean="0"/>
              <a:t>The Excel file will calculate durations and creates the graph. Copy/paste the table and graph from Excel into slide.</a:t>
            </a:r>
          </a:p>
          <a:p>
            <a:endParaRPr lang="en-US" altLang="zh-CN" smtClean="0"/>
          </a:p>
          <a:p>
            <a:pPr>
              <a:spcBef>
                <a:spcPct val="0"/>
              </a:spcBef>
            </a:pPr>
            <a:r>
              <a:rPr lang="en-US" altLang="zh-CN" smtClean="0"/>
              <a:t>Please note that the 'AD start' date should be aligned with the ‘New reqs deadline’. It is not necessary to provide any milestones beyond Candidate status (e.g. for IOP testing, public review or Approved status).</a:t>
            </a:r>
            <a:endParaRPr lang="en-GB" altLang="zh-CN"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spect="1" noChangeArrowheads="1" noTextEdit="1"/>
          </p:cNvSpPr>
          <p:nvPr>
            <p:ph type="sldImg"/>
          </p:nvPr>
        </p:nvSpPr>
        <p:spPr>
          <a:ln/>
        </p:spPr>
      </p:sp>
      <p:sp>
        <p:nvSpPr>
          <p:cNvPr id="24579" name="Rectangle 3"/>
          <p:cNvSpPr>
            <a:spLocks noGrp="1" noChangeArrowheads="1"/>
          </p:cNvSpPr>
          <p:nvPr>
            <p:ph type="body" idx="1"/>
          </p:nvPr>
        </p:nvSpPr>
        <p:spPr>
          <a:noFill/>
          <a:ln w="9525"/>
        </p:spPr>
        <p:txBody>
          <a:bodyPr/>
          <a:lstStyle/>
          <a:p>
            <a:r>
              <a:rPr lang="es-ES" altLang="zh-CN" smtClean="0"/>
              <a:t>List the planned Deliverables for each of the phases of the Process (Requirements, Architecture and Development). You can choose from the options provided above.</a:t>
            </a:r>
          </a:p>
          <a:p>
            <a:r>
              <a:rPr lang="es-ES" altLang="zh-CN" smtClean="0"/>
              <a:t>Please note that the OMA Process allows for lightweight development (a.k.a. “fast track development”.  This means that a WI can omit Deliverables or combine Deliverables in a Combined Release Document.</a:t>
            </a:r>
          </a:p>
          <a:p>
            <a:r>
              <a:rPr lang="es-ES" altLang="zh-CN" smtClean="0"/>
              <a:t>Typical examples are combining Architecture and Technical Specifications into a Combined Release Document or combinging Requirements, Architecture and Technical Specifications into a Combined Release Document.</a:t>
            </a:r>
          </a:p>
          <a:p>
            <a:r>
              <a:rPr lang="es-ES" altLang="zh-CN" smtClean="0"/>
              <a:t>Reference Releases may be made up of any documents including white papers.</a:t>
            </a:r>
          </a:p>
          <a:p>
            <a:r>
              <a:rPr lang="es-ES" altLang="zh-CN" smtClean="0"/>
              <a:t>Deployment Suites typically only contain Test Specifications.</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GB" dirty="0"/>
          </a:p>
        </p:txBody>
      </p:sp>
      <p:sp>
        <p:nvSpPr>
          <p:cNvPr id="4" name="Title 3"/>
          <p:cNvSpPr>
            <a:spLocks noGrp="1"/>
          </p:cNvSpPr>
          <p:nvPr>
            <p:ph type="title"/>
          </p:nvPr>
        </p:nvSpPr>
        <p:spPr/>
        <p:txBody>
          <a:bodyPr/>
          <a:lstStyle/>
          <a:p>
            <a:r>
              <a:rPr lang="en-US" dirty="0" smtClean="0"/>
              <a:t>Click to edit Master title style</a:t>
            </a:r>
            <a:endParaRPr lang="de-DE"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0" name="Picture 25" descr="oma bg_v3_2"/>
          <p:cNvPicPr>
            <a:picLocks noChangeAspect="1" noChangeArrowheads="1"/>
          </p:cNvPicPr>
          <p:nvPr userDrawn="1"/>
        </p:nvPicPr>
        <p:blipFill>
          <a:blip r:embed="rId14" cstate="print"/>
          <a:srcRect/>
          <a:stretch>
            <a:fillRect/>
          </a:stretch>
        </p:blipFill>
        <p:spPr bwMode="auto">
          <a:xfrm>
            <a:off x="0" y="0"/>
            <a:ext cx="9363075" cy="7016750"/>
          </a:xfrm>
          <a:prstGeom prst="rect">
            <a:avLst/>
          </a:prstGeom>
          <a:noFill/>
          <a:ln w="9525">
            <a:noFill/>
            <a:miter lim="800000"/>
            <a:headEnd/>
            <a:tailEnd/>
          </a:ln>
        </p:spPr>
      </p:pic>
      <p:sp>
        <p:nvSpPr>
          <p:cNvPr id="1027" name="Rectangle 3"/>
          <p:cNvSpPr>
            <a:spLocks noChangeArrowheads="1"/>
          </p:cNvSpPr>
          <p:nvPr/>
        </p:nvSpPr>
        <p:spPr bwMode="auto">
          <a:xfrm>
            <a:off x="7346950" y="6272213"/>
            <a:ext cx="1628775" cy="488950"/>
          </a:xfrm>
          <a:prstGeom prst="rect">
            <a:avLst/>
          </a:prstGeom>
          <a:noFill/>
          <a:ln>
            <a:noFill/>
          </a:ln>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defRPr/>
            </a:pPr>
            <a:endParaRPr lang="en-GB" altLang="zh-CN" smtClean="0">
              <a:ea typeface="宋体"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p:spPr>
        <p:txBody>
          <a:bodyPr/>
          <a:lstStyle/>
          <a:p>
            <a:pPr>
              <a:defRPr/>
            </a:pPr>
            <a:endParaRPr lang="de-DE"/>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defRPr/>
            </a:pPr>
            <a:endParaRPr lang="en-GB" altLang="zh-CN" smtClean="0">
              <a:ea typeface="宋体"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defRPr/>
            </a:pPr>
            <a:r>
              <a:rPr lang="en-GB" altLang="en-US" sz="1000" b="1" smtClean="0">
                <a:cs typeface="Times New Roman" pitchFamily="18" charset="0"/>
              </a:rPr>
              <a:t>© 2016 Open Mobile Alliance Ltd.  All Rights Reserved.</a:t>
            </a:r>
            <a:endParaRPr lang="en-US" altLang="zh-CN" sz="1000" b="1" smtClean="0">
              <a:ea typeface="宋体" charset="-122"/>
            </a:endParaRPr>
          </a:p>
          <a:p>
            <a:pPr>
              <a:defRPr/>
            </a:pPr>
            <a:r>
              <a:rPr lang="en-US" altLang="zh-CN" sz="900" b="1" smtClean="0">
                <a:latin typeface="Arial Narrow" pitchFamily="34" charset="0"/>
                <a:ea typeface="宋体" charset="-122"/>
                <a:cs typeface="Times New Roman" pitchFamily="18" charset="0"/>
              </a:rPr>
              <a:t>Used with the permission of the Open Mobile Alliance Ltd. under the terms as stated in this document.</a:t>
            </a:r>
            <a:endParaRPr lang="en-US" altLang="zh-CN" sz="900" b="1" smtClean="0">
              <a:solidFill>
                <a:srgbClr val="999999"/>
              </a:solidFill>
              <a:latin typeface="Arial Narrow" pitchFamily="34" charset="0"/>
              <a:ea typeface="宋体" charset="-122"/>
            </a:endParaRPr>
          </a:p>
        </p:txBody>
      </p:sp>
      <p:sp>
        <p:nvSpPr>
          <p:cNvPr id="1031" name="Rectangle 18"/>
          <p:cNvSpPr>
            <a:spLocks noChangeArrowheads="1"/>
          </p:cNvSpPr>
          <p:nvPr userDrawn="1"/>
        </p:nvSpPr>
        <p:spPr bwMode="auto">
          <a:xfrm>
            <a:off x="4376738" y="6629400"/>
            <a:ext cx="3886200" cy="336550"/>
          </a:xfrm>
          <a:prstGeom prst="rect">
            <a:avLst/>
          </a:prstGeom>
          <a:noFill/>
          <a:ln>
            <a:noFill/>
          </a:ln>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defRPr/>
            </a:pPr>
            <a:r>
              <a:rPr lang="en-US" altLang="zh-CN" sz="1800" b="1" dirty="0" smtClean="0">
                <a:latin typeface="Arial Narrow" pitchFamily="34" charset="0"/>
                <a:ea typeface="宋体" charset="-122"/>
              </a:rPr>
              <a:t>OMA-WID-03xx-CPM</a:t>
            </a:r>
            <a:r>
              <a:rPr lang="en-US" altLang="zh-CN" sz="1800" b="1" baseline="0" dirty="0" smtClean="0">
                <a:latin typeface="Arial Narrow" pitchFamily="34" charset="0"/>
                <a:ea typeface="宋体" charset="-122"/>
              </a:rPr>
              <a:t>Charg</a:t>
            </a:r>
            <a:endParaRPr lang="en-US" altLang="zh-CN" sz="1800" b="1" dirty="0" smtClean="0">
              <a:latin typeface="Arial Narrow" pitchFamily="34" charset="0"/>
              <a:ea typeface="宋体" charset="-122"/>
            </a:endParaRPr>
          </a:p>
        </p:txBody>
      </p:sp>
      <p:sp>
        <p:nvSpPr>
          <p:cNvPr id="1032" name="Rectangle 19"/>
          <p:cNvSpPr>
            <a:spLocks noChangeArrowheads="1"/>
          </p:cNvSpPr>
          <p:nvPr userDrawn="1"/>
        </p:nvSpPr>
        <p:spPr bwMode="auto">
          <a:xfrm>
            <a:off x="7653338" y="6629400"/>
            <a:ext cx="1709737" cy="404813"/>
          </a:xfrm>
          <a:prstGeom prst="rect">
            <a:avLst/>
          </a:prstGeom>
          <a:noFill/>
          <a:ln>
            <a:noFill/>
          </a:ln>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r">
              <a:defRPr/>
            </a:pPr>
            <a:r>
              <a:rPr lang="en-US" altLang="zh-CN" sz="1800" b="1" smtClean="0">
                <a:latin typeface="Arial Narrow" pitchFamily="34" charset="0"/>
                <a:ea typeface="宋体" charset="-122"/>
              </a:rPr>
              <a:t>Slide #</a:t>
            </a:r>
            <a:fld id="{D38D64FE-5071-4494-9945-707D615DE7AC}" type="slidenum">
              <a:rPr lang="en-US" altLang="zh-CN" sz="1800" b="1" smtClean="0">
                <a:latin typeface="Arial Narrow" pitchFamily="34" charset="0"/>
                <a:ea typeface="宋体" charset="-122"/>
              </a:rPr>
              <a:pPr algn="r">
                <a:defRPr/>
              </a:pPr>
              <a:t>‹#›</a:t>
            </a:fld>
            <a:r>
              <a:rPr lang="en-US" altLang="zh-CN" sz="1800" b="1" smtClean="0">
                <a:latin typeface="Arial Narrow" pitchFamily="34" charset="0"/>
                <a:ea typeface="宋体" charset="-122"/>
              </a:rPr>
              <a:t/>
            </a:r>
            <a:br>
              <a:rPr lang="en-US" altLang="zh-CN" sz="1800" b="1" smtClean="0">
                <a:latin typeface="Arial Narrow" pitchFamily="34" charset="0"/>
                <a:ea typeface="宋体" charset="-122"/>
              </a:rPr>
            </a:br>
            <a:r>
              <a:rPr lang="en-US" altLang="zh-CN" sz="500" smtClean="0">
                <a:solidFill>
                  <a:srgbClr val="999999"/>
                </a:solidFill>
                <a:ea typeface="宋体" charset="-122"/>
              </a:rPr>
              <a:t>[OMA-Template-WIDpresentation-20160101-I]</a:t>
            </a:r>
            <a:endParaRPr lang="en-US" altLang="zh-CN" sz="1800" b="1" smtClean="0">
              <a:latin typeface="Arial Narrow" pitchFamily="34" charset="0"/>
              <a:ea typeface="宋体" charset="-122"/>
            </a:endParaRPr>
          </a:p>
        </p:txBody>
      </p:sp>
      <p:sp>
        <p:nvSpPr>
          <p:cNvPr id="2057"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lvl="0"/>
            <a:endParaRPr lang="fr-FR" altLang="zh-CN" smtClean="0"/>
          </a:p>
        </p:txBody>
      </p:sp>
      <p:sp>
        <p:nvSpPr>
          <p:cNvPr id="2058"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lvl="0"/>
            <a:r>
              <a:rPr lang="en-US" altLang="zh-CN" dirty="0" smtClean="0"/>
              <a:t>1st Level Bullet</a:t>
            </a:r>
          </a:p>
          <a:p>
            <a:pPr lvl="1"/>
            <a:r>
              <a:rPr lang="en-US" altLang="zh-CN" dirty="0" smtClean="0"/>
              <a:t>2nd Level Bullet</a:t>
            </a:r>
          </a:p>
          <a:p>
            <a:pPr lvl="2"/>
            <a:r>
              <a:rPr lang="en-US" altLang="zh-CN" dirty="0" smtClean="0"/>
              <a:t>3rd Level Bullet</a:t>
            </a:r>
          </a:p>
          <a:p>
            <a:pPr lvl="3"/>
            <a:r>
              <a:rPr lang="en-US" altLang="zh-CN" dirty="0" smtClean="0"/>
              <a:t>4th Level Bullet</a:t>
            </a:r>
          </a:p>
          <a:p>
            <a:pPr lvl="4"/>
            <a:r>
              <a:rPr lang="en-US" altLang="zh-CN" dirty="0"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http://www.openmobilealliance.org/UseAgreement.html" TargetMode="Externa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chart" Target="../charts/chart1.xml"/><Relationship Id="rId4" Type="http://schemas.openxmlformats.org/officeDocument/2006/relationships/oleObject" Target="../embeddings/Microsoft_Office_Excel_97-2003-Arbeitsblatt1.xls"/></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51" descr="oma bg_v3_strong_2"/>
          <p:cNvPicPr>
            <a:picLocks noChangeAspect="1" noChangeArrowheads="1"/>
          </p:cNvPicPr>
          <p:nvPr/>
        </p:nvPicPr>
        <p:blipFill>
          <a:blip r:embed="rId3" cstate="print"/>
          <a:srcRect b="6691"/>
          <a:stretch>
            <a:fillRect/>
          </a:stretch>
        </p:blipFill>
        <p:spPr bwMode="auto">
          <a:xfrm>
            <a:off x="0" y="0"/>
            <a:ext cx="9363075" cy="6553200"/>
          </a:xfrm>
          <a:prstGeom prst="rect">
            <a:avLst/>
          </a:prstGeom>
          <a:noFill/>
          <a:ln w="9525">
            <a:noFill/>
            <a:miter lim="800000"/>
            <a:headEnd/>
            <a:tailEnd/>
          </a:ln>
        </p:spPr>
      </p:pic>
      <p:sp>
        <p:nvSpPr>
          <p:cNvPr id="3075" name="Rectangle 26"/>
          <p:cNvSpPr>
            <a:spLocks noGrp="1" noChangeArrowheads="1"/>
          </p:cNvSpPr>
          <p:nvPr>
            <p:ph type="ctrTitle"/>
          </p:nvPr>
        </p:nvSpPr>
        <p:spPr>
          <a:xfrm>
            <a:off x="414338" y="228600"/>
            <a:ext cx="8534400" cy="1682750"/>
          </a:xfrm>
          <a:noFill/>
        </p:spPr>
        <p:txBody>
          <a:bodyPr anchor="t"/>
          <a:lstStyle/>
          <a:p>
            <a:r>
              <a:rPr lang="en-US" altLang="zh-CN" sz="2400" dirty="0" smtClean="0">
                <a:ea typeface="宋体" charset="-122"/>
              </a:rPr>
              <a:t>OMA-WID-0324-Charging for CPM-20160418-D</a:t>
            </a:r>
            <a:br>
              <a:rPr lang="en-US" altLang="zh-CN" sz="2400" dirty="0" smtClean="0">
                <a:ea typeface="宋体" charset="-122"/>
              </a:rPr>
            </a:br>
            <a:r>
              <a:rPr lang="en-US" altLang="zh-CN" sz="1600" dirty="0" smtClean="0">
                <a:ea typeface="宋体" charset="-122"/>
              </a:rPr>
              <a:t/>
            </a:r>
            <a:br>
              <a:rPr lang="en-US" altLang="zh-CN" sz="1600" dirty="0" smtClean="0">
                <a:ea typeface="宋体" charset="-122"/>
              </a:rPr>
            </a:br>
            <a:r>
              <a:rPr lang="en-US" altLang="zh-CN" sz="3600" dirty="0" smtClean="0">
                <a:ea typeface="宋体" charset="-122"/>
              </a:rPr>
              <a:t> </a:t>
            </a:r>
            <a:r>
              <a:rPr lang="en-US" altLang="zh-CN" sz="2800" dirty="0" smtClean="0">
                <a:ea typeface="宋体" charset="-122"/>
              </a:rPr>
              <a:t>Work Item Document</a:t>
            </a:r>
            <a:r>
              <a:rPr lang="en-US" altLang="zh-CN" sz="3600" dirty="0" smtClean="0">
                <a:ea typeface="宋体" charset="-122"/>
              </a:rPr>
              <a:t/>
            </a:r>
            <a:br>
              <a:rPr lang="en-US" altLang="zh-CN" sz="3600" dirty="0" smtClean="0">
                <a:ea typeface="宋体" charset="-122"/>
              </a:rPr>
            </a:br>
            <a:r>
              <a:rPr lang="en-US" altLang="zh-CN" sz="2800" dirty="0" smtClean="0">
                <a:ea typeface="宋体" charset="-122"/>
              </a:rPr>
              <a:t>WI0324 </a:t>
            </a:r>
            <a:r>
              <a:rPr lang="en-US" altLang="zh-CN" sz="2800" dirty="0" smtClean="0">
                <a:ea typeface="宋体" charset="-122"/>
              </a:rPr>
              <a:t>– CPM Charging</a:t>
            </a:r>
          </a:p>
        </p:txBody>
      </p:sp>
      <p:sp>
        <p:nvSpPr>
          <p:cNvPr id="3076"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p>
            <a:pPr defTabSz="762000">
              <a:spcBef>
                <a:spcPct val="35000"/>
              </a:spcBef>
            </a:pPr>
            <a:r>
              <a:rPr lang="en-GB" altLang="zh-CN" sz="900">
                <a:ea typeface="宋体" charset="-122"/>
                <a:cs typeface="Times New Roman" pitchFamily="18" charset="0"/>
              </a:rPr>
              <a:t>USE OF THIS DOCUMENT BY NON-OMA MEMBERS IS SUBJECT TO ALL OF THE TERMS AND CONDITIONS OF THE USE AGREEMENT (located at </a:t>
            </a:r>
            <a:r>
              <a:rPr lang="en-GB" altLang="zh-CN" sz="900">
                <a:ea typeface="宋体" charset="-122"/>
                <a:cs typeface="Times New Roman" pitchFamily="18" charset="0"/>
                <a:hlinkClick r:id="rId4"/>
              </a:rPr>
              <a:t>http://www.openmobilealliance.org/UseAgreement.html</a:t>
            </a:r>
            <a:r>
              <a:rPr lang="en-GB" altLang="zh-CN" sz="900">
                <a:ea typeface="宋体" charset="-122"/>
                <a:cs typeface="Times New Roman" pitchFamily="18" charset="0"/>
              </a:rPr>
              <a:t>) AND IF YOU HAVE NOT AGREED TO THE TERMS OF THE USE AGREEMENT, YOU DO NOT HAVE THE RIGHT TO USE, COPY OR DISTRIBUTE THIS DOCUMENT.</a:t>
            </a:r>
          </a:p>
          <a:p>
            <a:pPr defTabSz="762000">
              <a:spcBef>
                <a:spcPct val="35000"/>
              </a:spcBef>
            </a:pPr>
            <a:r>
              <a:rPr lang="en-GB" altLang="zh-CN" sz="900">
                <a:ea typeface="宋体" charset="-122"/>
                <a:cs typeface="Times New Roman" pitchFamily="18" charset="0"/>
              </a:rPr>
              <a:t>THIS DOCUMENT IS PROVIDED ON AN "AS IS" "AS AVAILABLE" AND "WITH ALL FAULTS" BASIS.</a:t>
            </a:r>
          </a:p>
        </p:txBody>
      </p:sp>
      <p:sp>
        <p:nvSpPr>
          <p:cNvPr id="3077"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p>
            <a:pPr algn="ctr" defTabSz="762000">
              <a:spcBef>
                <a:spcPct val="35000"/>
              </a:spcBef>
            </a:pPr>
            <a:r>
              <a:rPr lang="en-GB" altLang="zh-CN" sz="900" b="1">
                <a:ea typeface="宋体" charset="-122"/>
                <a:cs typeface="Times New Roman" pitchFamily="18" charset="0"/>
              </a:rPr>
              <a:t>Intellectual Property Rights</a:t>
            </a:r>
          </a:p>
          <a:p>
            <a:pPr defTabSz="762000">
              <a:spcBef>
                <a:spcPct val="35000"/>
              </a:spcBef>
            </a:pPr>
            <a:r>
              <a:rPr lang="en-GB" altLang="zh-CN" sz="900">
                <a:ea typeface="宋体" charset="-122"/>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
        <p:nvSpPr>
          <p:cNvPr id="3078" name="Rectangle 27"/>
          <p:cNvSpPr>
            <a:spLocks noChangeArrowheads="1"/>
          </p:cNvSpPr>
          <p:nvPr/>
        </p:nvSpPr>
        <p:spPr bwMode="auto">
          <a:xfrm>
            <a:off x="642938" y="2368550"/>
            <a:ext cx="8077200" cy="2749550"/>
          </a:xfrm>
          <a:prstGeom prst="rect">
            <a:avLst/>
          </a:prstGeom>
          <a:noFill/>
          <a:ln w="12700">
            <a:noFill/>
            <a:miter lim="800000"/>
            <a:headEnd/>
            <a:tailEnd/>
          </a:ln>
        </p:spPr>
        <p:txBody>
          <a:bodyPr lIns="90488" tIns="44450" rIns="90488" bIns="44450"/>
          <a:lstStyle/>
          <a:p>
            <a:pPr defTabSz="762000">
              <a:lnSpc>
                <a:spcPct val="95000"/>
              </a:lnSpc>
              <a:spcAft>
                <a:spcPct val="35000"/>
              </a:spcAft>
              <a:tabLst>
                <a:tab pos="1827213" algn="r"/>
                <a:tab pos="1939925" algn="l"/>
              </a:tabLst>
            </a:pPr>
            <a:r>
              <a:rPr lang="en-US" altLang="zh-CN" b="1" dirty="0">
                <a:latin typeface="Tahoma" pitchFamily="34" charset="0"/>
                <a:ea typeface="宋体" charset="-122"/>
              </a:rPr>
              <a:t>	Date:	</a:t>
            </a:r>
            <a:r>
              <a:rPr lang="en-US" altLang="zh-CN" b="1" dirty="0" smtClean="0">
                <a:latin typeface="Tahoma" pitchFamily="34" charset="0"/>
                <a:ea typeface="宋体" charset="-122"/>
              </a:rPr>
              <a:t>18.04.2016 </a:t>
            </a:r>
            <a:r>
              <a:rPr lang="en-US" altLang="zh-CN" b="1" dirty="0">
                <a:latin typeface="Tahoma" pitchFamily="34" charset="0"/>
                <a:ea typeface="宋体" charset="-122"/>
              </a:rPr>
              <a:t>	</a:t>
            </a:r>
          </a:p>
          <a:p>
            <a:pPr defTabSz="762000">
              <a:lnSpc>
                <a:spcPct val="95000"/>
              </a:lnSpc>
              <a:spcAft>
                <a:spcPct val="35000"/>
              </a:spcAft>
              <a:tabLst>
                <a:tab pos="1827213" algn="r"/>
                <a:tab pos="1939925" algn="l"/>
              </a:tabLst>
            </a:pPr>
            <a:r>
              <a:rPr lang="en-US" altLang="zh-CN" b="1" dirty="0">
                <a:latin typeface="Tahoma" pitchFamily="34" charset="0"/>
                <a:ea typeface="宋体" charset="-122"/>
              </a:rPr>
              <a:t>	Availability:	      Public            OMA Confidential</a:t>
            </a:r>
          </a:p>
          <a:p>
            <a:pPr defTabSz="762000">
              <a:lnSpc>
                <a:spcPct val="95000"/>
              </a:lnSpc>
              <a:spcAft>
                <a:spcPct val="35000"/>
              </a:spcAft>
              <a:tabLst>
                <a:tab pos="1827213" algn="r"/>
                <a:tab pos="1939925" algn="l"/>
              </a:tabLst>
            </a:pPr>
            <a:r>
              <a:rPr lang="en-US" altLang="zh-CN" b="1" dirty="0">
                <a:latin typeface="Tahoma" pitchFamily="34" charset="0"/>
                <a:ea typeface="宋体" charset="-122"/>
              </a:rPr>
              <a:t>	Contact:	Steffen Habermann, steffen.habermann@telekom.de</a:t>
            </a:r>
          </a:p>
          <a:p>
            <a:pPr defTabSz="762000">
              <a:lnSpc>
                <a:spcPct val="95000"/>
              </a:lnSpc>
              <a:spcAft>
                <a:spcPct val="35000"/>
              </a:spcAft>
              <a:tabLst>
                <a:tab pos="1827213" algn="r"/>
                <a:tab pos="1939925" algn="l"/>
              </a:tabLst>
            </a:pPr>
            <a:r>
              <a:rPr lang="en-US" altLang="zh-CN" b="1" dirty="0">
                <a:latin typeface="Tahoma" pitchFamily="34" charset="0"/>
                <a:ea typeface="宋体" charset="-122"/>
              </a:rPr>
              <a:t>	Source:	</a:t>
            </a:r>
            <a:r>
              <a:rPr lang="en-US" altLang="zh-CN" b="1" dirty="0" smtClean="0">
                <a:latin typeface="Tahoma" pitchFamily="34" charset="0"/>
                <a:ea typeface="宋体" charset="-122"/>
              </a:rPr>
              <a:t>T-Mobile</a:t>
            </a:r>
            <a:endParaRPr lang="en-US" altLang="zh-CN" b="1" dirty="0">
              <a:latin typeface="Tahoma" pitchFamily="34" charset="0"/>
              <a:ea typeface="宋体" charset="-122"/>
            </a:endParaRPr>
          </a:p>
        </p:txBody>
      </p:sp>
      <p:sp>
        <p:nvSpPr>
          <p:cNvPr id="3079"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r>
              <a:rPr lang="en-US" altLang="zh-CN" sz="1800" b="1">
                <a:solidFill>
                  <a:srgbClr val="800000"/>
                </a:solidFill>
                <a:latin typeface="Tahoma" pitchFamily="34" charset="0"/>
                <a:ea typeface="宋体" charset="-122"/>
              </a:rPr>
              <a:t>X</a:t>
            </a:r>
          </a:p>
        </p:txBody>
      </p:sp>
      <p:sp>
        <p:nvSpPr>
          <p:cNvPr id="3080"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endParaRPr lang="en-GB" altLang="zh-CN" sz="1800" b="1">
              <a:solidFill>
                <a:srgbClr val="800000"/>
              </a:solidFill>
              <a:latin typeface="Tahoma" pitchFamily="34" charset="0"/>
              <a:ea typeface="宋体"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r>
              <a:rPr lang="es-ES" altLang="zh-CN" smtClean="0">
                <a:ea typeface="宋体" charset="-122"/>
              </a:rPr>
              <a:t>Planned Review Types</a:t>
            </a:r>
          </a:p>
        </p:txBody>
      </p:sp>
      <p:graphicFrame>
        <p:nvGraphicFramePr>
          <p:cNvPr id="5" name="Table 4"/>
          <p:cNvGraphicFramePr>
            <a:graphicFrameLocks noGrp="1"/>
          </p:cNvGraphicFramePr>
          <p:nvPr/>
        </p:nvGraphicFramePr>
        <p:xfrm>
          <a:off x="414338" y="1682750"/>
          <a:ext cx="8153400" cy="1603376"/>
        </p:xfrm>
        <a:graphic>
          <a:graphicData uri="http://schemas.openxmlformats.org/drawingml/2006/table">
            <a:tbl>
              <a:tblPr/>
              <a:tblGrid>
                <a:gridCol w="1447800"/>
                <a:gridCol w="6705600"/>
              </a:tblGrid>
              <a:tr h="341171">
                <a:tc gridSpan="2">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宋体" charset="-122"/>
                        </a:rPr>
                        <a:t>Planned Review Types </a:t>
                      </a:r>
                      <a:endParaRPr kumimoji="0" lang="en-GB" altLang="zh-CN" sz="2000" b="1" i="0" u="none" strike="noStrike" cap="none" normalizeH="0" baseline="0" dirty="0" smtClean="0">
                        <a:ln>
                          <a:noFill/>
                        </a:ln>
                        <a:solidFill>
                          <a:srgbClr val="000000"/>
                        </a:solidFill>
                        <a:effectLst/>
                        <a:latin typeface="Calibri" pitchFamily="34" charset="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42073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GB" altLang="zh-CN" sz="1800" b="1" i="0" u="none" strike="noStrike" cap="none" normalizeH="0" baseline="0" dirty="0" smtClean="0">
                          <a:ln>
                            <a:noFill/>
                          </a:ln>
                          <a:solidFill>
                            <a:schemeClr val="tx1"/>
                          </a:solidFill>
                          <a:effectLst/>
                          <a:latin typeface="Arial Narrow" pitchFamily="34" charset="0"/>
                          <a:ea typeface="宋体" charset="-122"/>
                        </a:rPr>
                        <a:t>Requirements</a:t>
                      </a:r>
                      <a:endParaRPr kumimoji="0" lang="en-GB" altLang="zh-CN" sz="1800" b="1" i="0" u="none" strike="noStrike" cap="none" normalizeH="0" baseline="0" dirty="0" smtClean="0">
                        <a:ln>
                          <a:noFill/>
                        </a:ln>
                        <a:solidFill>
                          <a:srgbClr val="000000"/>
                        </a:solidFill>
                        <a:effectLst/>
                        <a:latin typeface="Calibri" pitchFamily="34" charset="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smtClean="0">
                          <a:ln>
                            <a:noFill/>
                          </a:ln>
                          <a:solidFill>
                            <a:srgbClr val="000000"/>
                          </a:solidFill>
                          <a:effectLst/>
                          <a:latin typeface="Calibri" pitchFamily="34" charset="0"/>
                          <a:ea typeface="宋体" charset="-122"/>
                        </a:rPr>
                        <a:t>No Review</a:t>
                      </a: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0735">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GB" altLang="zh-CN" sz="1800" b="1" i="0" u="none" strike="noStrike" cap="none" normalizeH="0" baseline="0" dirty="0" smtClean="0">
                          <a:ln>
                            <a:noFill/>
                          </a:ln>
                          <a:solidFill>
                            <a:schemeClr val="tx1"/>
                          </a:solidFill>
                          <a:effectLst/>
                          <a:latin typeface="Arial Narrow" pitchFamily="34" charset="0"/>
                          <a:ea typeface="宋体" charset="-122"/>
                        </a:rPr>
                        <a:t>Architecture</a:t>
                      </a:r>
                      <a:endParaRPr kumimoji="0" lang="en-GB" altLang="zh-CN" sz="1800" b="1" i="0" u="none" strike="noStrike" cap="none" normalizeH="0" baseline="0" dirty="0" smtClean="0">
                        <a:ln>
                          <a:noFill/>
                        </a:ln>
                        <a:solidFill>
                          <a:srgbClr val="000000"/>
                        </a:solidFill>
                        <a:effectLst/>
                        <a:latin typeface="Calibri" pitchFamily="34" charset="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lang="es-ES" altLang="zh-CN" sz="1800" dirty="0" smtClean="0">
                          <a:latin typeface="Calibri" panose="020F0502020204030204" pitchFamily="34" charset="0"/>
                          <a:ea typeface="宋体" charset="-122"/>
                        </a:rPr>
                        <a:t>No </a:t>
                      </a:r>
                      <a:r>
                        <a:rPr lang="es-ES" altLang="zh-CN" sz="1800" i="0" dirty="0" smtClean="0">
                          <a:latin typeface="Calibri" panose="020F0502020204030204" pitchFamily="34" charset="0"/>
                          <a:ea typeface="宋体" charset="-122"/>
                        </a:rPr>
                        <a:t>Review</a:t>
                      </a: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0735">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GB" altLang="zh-CN" sz="1800" b="1" i="0" u="none" strike="noStrike" cap="none" normalizeH="0" baseline="0" dirty="0" smtClean="0">
                          <a:ln>
                            <a:noFill/>
                          </a:ln>
                          <a:solidFill>
                            <a:srgbClr val="000000"/>
                          </a:solidFill>
                          <a:effectLst/>
                          <a:latin typeface="Calibri" pitchFamily="34" charset="0"/>
                          <a:ea typeface="宋体" charset="-122"/>
                        </a:rPr>
                        <a:t>Release</a:t>
                      </a: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lang="es-ES" altLang="zh-CN" sz="1800" i="0" dirty="0" err="1" smtClean="0">
                          <a:latin typeface="Cambria" panose="02040503050406030204" pitchFamily="18" charset="0"/>
                          <a:ea typeface="宋体" charset="-122"/>
                        </a:rPr>
                        <a:t>Consistency</a:t>
                      </a:r>
                      <a:r>
                        <a:rPr lang="es-ES" altLang="zh-CN" sz="1800" i="0" dirty="0" smtClean="0">
                          <a:latin typeface="Cambria" panose="02040503050406030204" pitchFamily="18" charset="0"/>
                          <a:ea typeface="宋体" charset="-122"/>
                        </a:rPr>
                        <a:t> Review</a:t>
                      </a: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r>
              <a:rPr lang="en-GB" altLang="zh-CN" smtClean="0">
                <a:ea typeface="宋体" charset="-122"/>
              </a:rPr>
              <a:t>Supporting Companies</a:t>
            </a:r>
          </a:p>
        </p:txBody>
      </p:sp>
      <p:sp>
        <p:nvSpPr>
          <p:cNvPr id="12291" name="Rectangle 3"/>
          <p:cNvSpPr>
            <a:spLocks noGrp="1" noChangeArrowheads="1"/>
          </p:cNvSpPr>
          <p:nvPr>
            <p:ph type="body" sz="half" idx="1"/>
          </p:nvPr>
        </p:nvSpPr>
        <p:spPr>
          <a:xfrm>
            <a:off x="414338" y="1073150"/>
            <a:ext cx="5608637" cy="512763"/>
          </a:xfrm>
        </p:spPr>
        <p:txBody>
          <a:bodyPr/>
          <a:lstStyle/>
          <a:p>
            <a:pPr>
              <a:buFontTx/>
              <a:buNone/>
            </a:pPr>
            <a:r>
              <a:rPr lang="en-GB" altLang="zh-CN" sz="2200" smtClean="0">
                <a:ea typeface="宋体" charset="-122"/>
              </a:rPr>
              <a:t>The companies supporting this work item are:</a:t>
            </a:r>
          </a:p>
        </p:txBody>
      </p:sp>
      <p:graphicFrame>
        <p:nvGraphicFramePr>
          <p:cNvPr id="9259" name="Group 43"/>
          <p:cNvGraphicFramePr>
            <a:graphicFrameLocks noGrp="1"/>
          </p:cNvGraphicFramePr>
          <p:nvPr>
            <p:ph sz="half" idx="2"/>
          </p:nvPr>
        </p:nvGraphicFramePr>
        <p:xfrm>
          <a:off x="490538" y="1606550"/>
          <a:ext cx="8047037" cy="3843342"/>
        </p:xfrm>
        <a:graphic>
          <a:graphicData uri="http://schemas.openxmlformats.org/drawingml/2006/table">
            <a:tbl>
              <a:tblPr/>
              <a:tblGrid>
                <a:gridCol w="4198937"/>
                <a:gridCol w="3848100"/>
              </a:tblGrid>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000066"/>
                          </a:solidFill>
                          <a:effectLst/>
                          <a:latin typeface="Arial Narrow" pitchFamily="34" charset="0"/>
                          <a:ea typeface="宋体" charset="-122"/>
                        </a:rPr>
                        <a:t>Company name</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000066"/>
                          </a:solidFill>
                          <a:effectLst/>
                          <a:latin typeface="Arial Narrow" pitchFamily="34" charset="0"/>
                          <a:ea typeface="宋体" charset="-122"/>
                        </a:rPr>
                        <a:t>Membership type</a:t>
                      </a: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cap="none" normalizeH="0" baseline="0" dirty="0" smtClean="0">
                          <a:ln>
                            <a:noFill/>
                          </a:ln>
                          <a:solidFill>
                            <a:srgbClr val="800000"/>
                          </a:solidFill>
                          <a:effectLst/>
                          <a:latin typeface="Arial Narrow" pitchFamily="34" charset="0"/>
                          <a:ea typeface="宋体" charset="-122"/>
                        </a:rPr>
                        <a:t>T-Mobile</a:t>
                      </a: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cap="none" normalizeH="0" baseline="0" dirty="0" smtClean="0">
                          <a:ln>
                            <a:noFill/>
                          </a:ln>
                          <a:solidFill>
                            <a:srgbClr val="800000"/>
                          </a:solidFill>
                          <a:effectLst/>
                          <a:latin typeface="Arial Narrow" pitchFamily="34" charset="0"/>
                          <a:ea typeface="宋体" charset="-122"/>
                        </a:rPr>
                        <a:t>Full</a:t>
                      </a: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smtClean="0">
                        <a:ln>
                          <a:noFill/>
                        </a:ln>
                        <a:solidFill>
                          <a:schemeClr val="hlink"/>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idx="4294967295"/>
          </p:nvPr>
        </p:nvSpPr>
        <p:spPr/>
        <p:txBody>
          <a:bodyPr/>
          <a:lstStyle/>
          <a:p>
            <a:r>
              <a:rPr lang="en-GB" altLang="zh-CN" smtClean="0">
                <a:ea typeface="宋体" charset="-122"/>
              </a:rPr>
              <a:t>Proposed Resources</a:t>
            </a:r>
          </a:p>
        </p:txBody>
      </p:sp>
      <p:sp>
        <p:nvSpPr>
          <p:cNvPr id="13315" name="Rectangle 3"/>
          <p:cNvSpPr>
            <a:spLocks noGrp="1" noChangeArrowheads="1"/>
          </p:cNvSpPr>
          <p:nvPr>
            <p:ph type="body" sz="half" idx="4294967295"/>
          </p:nvPr>
        </p:nvSpPr>
        <p:spPr>
          <a:xfrm>
            <a:off x="261938" y="1073150"/>
            <a:ext cx="8732837" cy="512763"/>
          </a:xfrm>
        </p:spPr>
        <p:txBody>
          <a:bodyPr/>
          <a:lstStyle/>
          <a:p>
            <a:pPr>
              <a:buFontTx/>
              <a:buNone/>
            </a:pPr>
            <a:r>
              <a:rPr lang="en-GB" altLang="zh-CN" sz="2200" smtClean="0">
                <a:ea typeface="宋体" charset="-122"/>
              </a:rPr>
              <a:t>The companies supporting this work item are proposing the following resources:</a:t>
            </a:r>
          </a:p>
        </p:txBody>
      </p:sp>
      <p:graphicFrame>
        <p:nvGraphicFramePr>
          <p:cNvPr id="10298" name="Group 58"/>
          <p:cNvGraphicFramePr>
            <a:graphicFrameLocks noGrp="1"/>
          </p:cNvGraphicFramePr>
          <p:nvPr>
            <p:ph sz="half" idx="4294967295"/>
            <p:extLst>
              <p:ext uri="{D42A27DB-BD31-4B8C-83A1-F6EECF244321}">
                <p14:modId xmlns="" xmlns:p14="http://schemas.microsoft.com/office/powerpoint/2010/main" val="1532300357"/>
              </p:ext>
            </p:extLst>
          </p:nvPr>
        </p:nvGraphicFramePr>
        <p:xfrm>
          <a:off x="338138" y="1606550"/>
          <a:ext cx="8686800" cy="3585486"/>
        </p:xfrm>
        <a:graphic>
          <a:graphicData uri="http://schemas.openxmlformats.org/drawingml/2006/table">
            <a:tbl>
              <a:tblPr/>
              <a:tblGrid>
                <a:gridCol w="4800600"/>
                <a:gridCol w="3886200"/>
              </a:tblGrid>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000066"/>
                          </a:solidFill>
                          <a:effectLst/>
                          <a:latin typeface="Arial Narrow" pitchFamily="34" charset="0"/>
                          <a:ea typeface="宋体" charset="-122"/>
                        </a:rPr>
                        <a:t>Deliverable/Role</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smtClean="0">
                          <a:ln>
                            <a:noFill/>
                          </a:ln>
                          <a:solidFill>
                            <a:srgbClr val="000066"/>
                          </a:solidFill>
                          <a:effectLst/>
                          <a:latin typeface="Arial Narrow" pitchFamily="34" charset="0"/>
                          <a:ea typeface="宋体" charset="-122"/>
                        </a:rPr>
                        <a:t>Proposed volunteer editor/champion</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dirty="0" smtClean="0">
                          <a:ln>
                            <a:noFill/>
                          </a:ln>
                          <a:solidFill>
                            <a:srgbClr val="800000"/>
                          </a:solidFill>
                          <a:effectLst/>
                          <a:latin typeface="Arial Narrow" pitchFamily="34" charset="0"/>
                          <a:ea typeface="宋体" charset="-122"/>
                        </a:rPr>
                        <a:t>White Paper – Feasibility Study</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000" b="0" i="0" u="none" strike="noStrike" cap="none" normalizeH="0" baseline="0" dirty="0" smtClean="0">
                        <a:ln>
                          <a:noFill/>
                        </a:ln>
                        <a:solidFill>
                          <a:srgbClr val="800000"/>
                        </a:solidFill>
                        <a:effectLst/>
                        <a:latin typeface="Arial Narrow" pitchFamily="34" charset="0"/>
                        <a:ea typeface="宋体"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dirty="0" smtClean="0">
                          <a:ln>
                            <a:noFill/>
                          </a:ln>
                          <a:solidFill>
                            <a:srgbClr val="800000"/>
                          </a:solidFill>
                          <a:effectLst/>
                          <a:latin typeface="Arial Narrow" pitchFamily="34" charset="0"/>
                          <a:ea typeface="宋体" charset="-122"/>
                        </a:rPr>
                        <a:t>Combined Release Document (ER)</a:t>
                      </a:r>
                    </a:p>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[includes RD, AD, TS]</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000" b="0" i="0" u="none" strike="noStrike" cap="none" normalizeH="0" baseline="0" dirty="0" smtClean="0">
                          <a:ln>
                            <a:noFill/>
                          </a:ln>
                          <a:solidFill>
                            <a:srgbClr val="800000"/>
                          </a:solidFill>
                          <a:effectLst/>
                          <a:latin typeface="Arial Narrow" pitchFamily="34" charset="0"/>
                          <a:ea typeface="宋体" charset="-122"/>
                        </a:rPr>
                        <a:t>Steffen </a:t>
                      </a:r>
                      <a:r>
                        <a:rPr kumimoji="0" lang="en-GB" altLang="zh-CN" sz="2000" b="0" i="0" u="none" strike="noStrike" cap="none" normalizeH="0" baseline="0" dirty="0" err="1" smtClean="0">
                          <a:ln>
                            <a:noFill/>
                          </a:ln>
                          <a:solidFill>
                            <a:srgbClr val="800000"/>
                          </a:solidFill>
                          <a:effectLst/>
                          <a:latin typeface="Arial Narrow" pitchFamily="34" charset="0"/>
                          <a:ea typeface="宋体" charset="-122"/>
                        </a:rPr>
                        <a:t>Habermann</a:t>
                      </a:r>
                      <a:r>
                        <a:rPr kumimoji="0" lang="en-GB" altLang="zh-CN" sz="2000" b="0" i="0" u="none" strike="noStrike" cap="none" normalizeH="0" baseline="0" dirty="0" smtClean="0">
                          <a:ln>
                            <a:noFill/>
                          </a:ln>
                          <a:solidFill>
                            <a:srgbClr val="800000"/>
                          </a:solidFill>
                          <a:effectLst/>
                          <a:latin typeface="Arial Narrow" pitchFamily="34" charset="0"/>
                          <a:ea typeface="宋体" charset="-122"/>
                        </a:rPr>
                        <a:t> (T-Mobile)</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dirty="0" smtClean="0">
                          <a:ln>
                            <a:noFill/>
                          </a:ln>
                          <a:solidFill>
                            <a:srgbClr val="800000"/>
                          </a:solidFill>
                          <a:effectLst/>
                          <a:latin typeface="Arial Narrow" pitchFamily="34" charset="0"/>
                          <a:ea typeface="宋体" charset="-122"/>
                        </a:rPr>
                        <a:t>Enabler Release Definition (ERELD)</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000" b="0" i="0" u="none" strike="noStrike" cap="none" normalizeH="0" baseline="0" smtClean="0">
                        <a:ln>
                          <a:noFill/>
                        </a:ln>
                        <a:solidFill>
                          <a:srgbClr val="800000"/>
                        </a:solidFill>
                        <a:effectLst/>
                        <a:latin typeface="Arial Narrow" pitchFamily="34" charset="0"/>
                        <a:ea typeface="宋体"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dirty="0" smtClean="0">
                          <a:ln>
                            <a:noFill/>
                          </a:ln>
                          <a:solidFill>
                            <a:srgbClr val="800000"/>
                          </a:solidFill>
                          <a:effectLst/>
                          <a:latin typeface="Arial Narrow" pitchFamily="34" charset="0"/>
                          <a:ea typeface="宋体" charset="-122"/>
                        </a:rPr>
                        <a:t>Consistency Review Report (CONRR)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000" b="0" i="0" u="none" strike="noStrike" cap="none" normalizeH="0" baseline="0" smtClean="0">
                        <a:ln>
                          <a:noFill/>
                        </a:ln>
                        <a:solidFill>
                          <a:srgbClr val="800000"/>
                        </a:solidFill>
                        <a:effectLst/>
                        <a:latin typeface="Arial Narrow" pitchFamily="34" charset="0"/>
                        <a:ea typeface="宋体"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WID/WISPR Champion</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000" b="0" i="0" u="none" strike="noStrike" cap="none" normalizeH="0" baseline="0" dirty="0" smtClean="0">
                          <a:ln>
                            <a:noFill/>
                          </a:ln>
                          <a:solidFill>
                            <a:srgbClr val="800000"/>
                          </a:solidFill>
                          <a:effectLst/>
                          <a:latin typeface="Arial Narrow" pitchFamily="34" charset="0"/>
                          <a:ea typeface="宋体" charset="-122"/>
                        </a:rPr>
                        <a:t>Steffen </a:t>
                      </a:r>
                      <a:r>
                        <a:rPr kumimoji="0" lang="en-GB" altLang="zh-CN" sz="2000" b="0" i="0" u="none" strike="noStrike" cap="none" normalizeH="0" baseline="0" dirty="0" err="1" smtClean="0">
                          <a:ln>
                            <a:noFill/>
                          </a:ln>
                          <a:solidFill>
                            <a:srgbClr val="800000"/>
                          </a:solidFill>
                          <a:effectLst/>
                          <a:latin typeface="Arial Narrow" pitchFamily="34" charset="0"/>
                          <a:ea typeface="宋体" charset="-122"/>
                        </a:rPr>
                        <a:t>Habermann</a:t>
                      </a:r>
                      <a:r>
                        <a:rPr kumimoji="0" lang="en-GB" altLang="zh-CN" sz="2000" b="0" i="0" u="none" strike="noStrike" cap="none" normalizeH="0" baseline="0" dirty="0" smtClean="0">
                          <a:ln>
                            <a:noFill/>
                          </a:ln>
                          <a:solidFill>
                            <a:srgbClr val="800000"/>
                          </a:solidFill>
                          <a:effectLst/>
                          <a:latin typeface="Arial Narrow" pitchFamily="34" charset="0"/>
                          <a:ea typeface="宋体" charset="-122"/>
                        </a:rPr>
                        <a:t> (T-Mobile)</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ARC Champion</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000" b="0" i="0" u="none" strike="noStrike" cap="none" normalizeH="0" baseline="0" dirty="0" smtClean="0">
                        <a:ln>
                          <a:noFill/>
                        </a:ln>
                        <a:solidFill>
                          <a:srgbClr val="800000"/>
                        </a:solidFill>
                        <a:effectLst/>
                        <a:latin typeface="Arial Narrow" pitchFamily="34" charset="0"/>
                        <a:ea typeface="宋体"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IOP Champion</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dirty="0" smtClean="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idx="4294967295"/>
          </p:nvPr>
        </p:nvSpPr>
        <p:spPr/>
        <p:txBody>
          <a:bodyPr/>
          <a:lstStyle/>
          <a:p>
            <a:r>
              <a:rPr lang="en-GB" altLang="zh-CN" smtClean="0">
                <a:ea typeface="宋体" charset="-122"/>
              </a:rPr>
              <a:t>Document History</a:t>
            </a:r>
          </a:p>
        </p:txBody>
      </p:sp>
      <p:sp>
        <p:nvSpPr>
          <p:cNvPr id="39984" name="Text Box 48"/>
          <p:cNvSpPr txBox="1">
            <a:spLocks noChangeArrowheads="1"/>
          </p:cNvSpPr>
          <p:nvPr/>
        </p:nvSpPr>
        <p:spPr bwMode="auto">
          <a:xfrm>
            <a:off x="779463" y="1338263"/>
            <a:ext cx="184150" cy="366712"/>
          </a:xfrm>
          <a:prstGeom prst="rect">
            <a:avLst/>
          </a:prstGeom>
          <a:noFill/>
          <a:ln w="12700">
            <a:noFill/>
            <a:miter lim="800000"/>
            <a:headEnd/>
            <a:tailEnd/>
          </a:ln>
          <a:effectLst>
            <a:prstShdw prst="shdw17" dist="17961" dir="2700000">
              <a:schemeClr val="accent1">
                <a:gamma/>
                <a:shade val="60000"/>
                <a:invGamma/>
              </a:schemeClr>
            </a:prstShdw>
          </a:effectLst>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defRPr/>
            </a:pPr>
            <a:endParaRPr lang="es-ES" altLang="zh-CN" smtClean="0">
              <a:ea typeface="宋体" charset="-122"/>
            </a:endParaRPr>
          </a:p>
        </p:txBody>
      </p:sp>
      <p:sp>
        <p:nvSpPr>
          <p:cNvPr id="14340" name="Rectangle 3"/>
          <p:cNvSpPr>
            <a:spLocks noChangeArrowheads="1"/>
          </p:cNvSpPr>
          <p:nvPr/>
        </p:nvSpPr>
        <p:spPr bwMode="auto">
          <a:xfrm>
            <a:off x="261938" y="1247775"/>
            <a:ext cx="2560637" cy="457200"/>
          </a:xfrm>
          <a:prstGeom prst="rect">
            <a:avLst/>
          </a:prstGeom>
          <a:noFill/>
          <a:ln w="12700">
            <a:noFill/>
            <a:miter lim="800000"/>
            <a:headEnd/>
            <a:tailEnd/>
          </a:ln>
        </p:spPr>
        <p:txBody>
          <a:bodyPr lIns="90488" tIns="44450" rIns="90488" bIns="44450"/>
          <a:lstStyle/>
          <a:p>
            <a:pPr marL="111125" indent="-111125" defTabSz="1584325">
              <a:lnSpc>
                <a:spcPct val="100000"/>
              </a:lnSpc>
              <a:spcBef>
                <a:spcPct val="25000"/>
              </a:spcBef>
              <a:buClr>
                <a:schemeClr val="tx1"/>
              </a:buClr>
              <a:buSzPct val="80000"/>
            </a:pPr>
            <a:r>
              <a:rPr lang="en-GB" altLang="zh-CN" sz="2200" dirty="0">
                <a:solidFill>
                  <a:srgbClr val="000066"/>
                </a:solidFill>
                <a:latin typeface="Arial Narrow" pitchFamily="34" charset="0"/>
                <a:ea typeface="宋体" charset="-122"/>
              </a:rPr>
              <a:t>Draft Version </a:t>
            </a:r>
            <a:r>
              <a:rPr lang="en-GB" altLang="zh-CN" sz="2200" dirty="0" smtClean="0">
                <a:solidFill>
                  <a:srgbClr val="000066"/>
                </a:solidFill>
                <a:latin typeface="Arial Narrow" pitchFamily="34" charset="0"/>
                <a:ea typeface="宋体" charset="-122"/>
              </a:rPr>
              <a:t>0.1</a:t>
            </a:r>
          </a:p>
          <a:p>
            <a:pPr marL="111125" indent="-111125" defTabSz="1584325">
              <a:lnSpc>
                <a:spcPct val="100000"/>
              </a:lnSpc>
              <a:spcBef>
                <a:spcPct val="25000"/>
              </a:spcBef>
              <a:buClr>
                <a:schemeClr val="tx1"/>
              </a:buClr>
              <a:buSzPct val="80000"/>
            </a:pPr>
            <a:endParaRPr lang="en-GB" altLang="zh-CN" sz="2200" dirty="0">
              <a:solidFill>
                <a:srgbClr val="000066"/>
              </a:solidFill>
              <a:latin typeface="Arial Narrow" pitchFamily="34" charset="0"/>
              <a:ea typeface="宋体" charset="-122"/>
            </a:endParaRPr>
          </a:p>
        </p:txBody>
      </p:sp>
      <p:graphicFrame>
        <p:nvGraphicFramePr>
          <p:cNvPr id="40062" name="Group 126"/>
          <p:cNvGraphicFramePr>
            <a:graphicFrameLocks noGrp="1"/>
          </p:cNvGraphicFramePr>
          <p:nvPr/>
        </p:nvGraphicFramePr>
        <p:xfrm>
          <a:off x="261938" y="1682750"/>
          <a:ext cx="8763000" cy="1584336"/>
        </p:xfrm>
        <a:graphic>
          <a:graphicData uri="http://schemas.openxmlformats.org/drawingml/2006/table">
            <a:tbl>
              <a:tblPr/>
              <a:tblGrid>
                <a:gridCol w="1653397"/>
                <a:gridCol w="7109603"/>
              </a:tblGrid>
              <a:tr h="396081">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smtClean="0">
                          <a:ln>
                            <a:noFill/>
                          </a:ln>
                          <a:solidFill>
                            <a:srgbClr val="000066"/>
                          </a:solidFill>
                          <a:effectLst/>
                          <a:latin typeface="Arial Narrow" pitchFamily="34" charset="0"/>
                          <a:ea typeface="宋体" charset="-122"/>
                        </a:rPr>
                        <a:t>Date</a:t>
                      </a: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err="1" smtClean="0">
                          <a:ln>
                            <a:noFill/>
                          </a:ln>
                          <a:solidFill>
                            <a:srgbClr val="000066"/>
                          </a:solidFill>
                          <a:effectLst/>
                          <a:latin typeface="Arial Narrow" pitchFamily="34" charset="0"/>
                          <a:ea typeface="宋体" charset="-122"/>
                        </a:rPr>
                        <a:t>Changes</a:t>
                      </a: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r>
              <a:tr h="396081">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smtClean="0">
                          <a:ln>
                            <a:noFill/>
                          </a:ln>
                          <a:solidFill>
                            <a:srgbClr val="000066"/>
                          </a:solidFill>
                          <a:effectLst/>
                          <a:latin typeface="Arial Narrow" pitchFamily="34" charset="0"/>
                          <a:ea typeface="宋体" charset="-122"/>
                        </a:rPr>
                        <a:t>12 </a:t>
                      </a:r>
                      <a:r>
                        <a:rPr kumimoji="0" lang="es-ES" altLang="zh-CN" sz="2000" b="0" i="0" u="none" strike="noStrike" cap="none" normalizeH="0" baseline="0" dirty="0" err="1" smtClean="0">
                          <a:ln>
                            <a:noFill/>
                          </a:ln>
                          <a:solidFill>
                            <a:srgbClr val="000066"/>
                          </a:solidFill>
                          <a:effectLst/>
                          <a:latin typeface="Arial Narrow" pitchFamily="34" charset="0"/>
                          <a:ea typeface="宋体" charset="-122"/>
                        </a:rPr>
                        <a:t>April</a:t>
                      </a:r>
                      <a:r>
                        <a:rPr kumimoji="0" lang="es-ES" altLang="zh-CN" sz="2000" b="0" i="0" u="none" strike="noStrike" cap="none" normalizeH="0" baseline="0" dirty="0" smtClean="0">
                          <a:ln>
                            <a:noFill/>
                          </a:ln>
                          <a:solidFill>
                            <a:srgbClr val="000066"/>
                          </a:solidFill>
                          <a:effectLst/>
                          <a:latin typeface="Arial Narrow" pitchFamily="34" charset="0"/>
                          <a:ea typeface="宋体" charset="-122"/>
                        </a:rPr>
                        <a:t> 2016</a:t>
                      </a: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err="1" smtClean="0">
                          <a:ln>
                            <a:noFill/>
                          </a:ln>
                          <a:solidFill>
                            <a:srgbClr val="000066"/>
                          </a:solidFill>
                          <a:effectLst/>
                          <a:latin typeface="Arial Narrow" pitchFamily="34" charset="0"/>
                          <a:ea typeface="宋体" charset="-122"/>
                        </a:rPr>
                        <a:t>First</a:t>
                      </a:r>
                      <a:r>
                        <a:rPr kumimoji="0" lang="es-ES" altLang="zh-CN" sz="2000" b="0" i="0" u="none" strike="noStrike" cap="none" normalizeH="0" baseline="0" dirty="0" smtClean="0">
                          <a:ln>
                            <a:noFill/>
                          </a:ln>
                          <a:solidFill>
                            <a:srgbClr val="000066"/>
                          </a:solidFill>
                          <a:effectLst/>
                          <a:latin typeface="Arial Narrow" pitchFamily="34" charset="0"/>
                          <a:ea typeface="宋体" charset="-122"/>
                        </a:rPr>
                        <a:t> </a:t>
                      </a:r>
                      <a:r>
                        <a:rPr kumimoji="0" lang="es-ES" altLang="zh-CN" sz="2000" b="0" i="0" u="none" strike="noStrike" cap="none" normalizeH="0" baseline="0" dirty="0" err="1" smtClean="0">
                          <a:ln>
                            <a:noFill/>
                          </a:ln>
                          <a:solidFill>
                            <a:srgbClr val="000066"/>
                          </a:solidFill>
                          <a:effectLst/>
                          <a:latin typeface="Arial Narrow" pitchFamily="34" charset="0"/>
                          <a:ea typeface="宋体" charset="-122"/>
                        </a:rPr>
                        <a:t>Draft</a:t>
                      </a: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081">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smtClean="0">
                          <a:ln>
                            <a:noFill/>
                          </a:ln>
                          <a:solidFill>
                            <a:srgbClr val="000066"/>
                          </a:solidFill>
                          <a:effectLst/>
                          <a:latin typeface="Arial Narrow" pitchFamily="34" charset="0"/>
                          <a:ea typeface="宋体" charset="-122"/>
                        </a:rPr>
                        <a:t>18 </a:t>
                      </a:r>
                      <a:r>
                        <a:rPr kumimoji="0" lang="es-ES" altLang="zh-CN" sz="2000" b="0" i="0" u="none" strike="noStrike" cap="none" normalizeH="0" baseline="0" dirty="0" err="1" smtClean="0">
                          <a:ln>
                            <a:noFill/>
                          </a:ln>
                          <a:solidFill>
                            <a:srgbClr val="000066"/>
                          </a:solidFill>
                          <a:effectLst/>
                          <a:latin typeface="Arial Narrow" pitchFamily="34" charset="0"/>
                          <a:ea typeface="宋体" charset="-122"/>
                        </a:rPr>
                        <a:t>April</a:t>
                      </a:r>
                      <a:r>
                        <a:rPr kumimoji="0" lang="es-ES" altLang="zh-CN" sz="2000" b="0" i="0" u="none" strike="noStrike" cap="none" normalizeH="0" baseline="0" dirty="0" smtClean="0">
                          <a:ln>
                            <a:noFill/>
                          </a:ln>
                          <a:solidFill>
                            <a:srgbClr val="000066"/>
                          </a:solidFill>
                          <a:effectLst/>
                          <a:latin typeface="Arial Narrow" pitchFamily="34" charset="0"/>
                          <a:ea typeface="宋体" charset="-122"/>
                        </a:rPr>
                        <a:t> 2016</a:t>
                      </a: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smtClean="0">
                          <a:ln>
                            <a:noFill/>
                          </a:ln>
                          <a:solidFill>
                            <a:srgbClr val="000066"/>
                          </a:solidFill>
                          <a:effectLst/>
                          <a:latin typeface="Arial Narrow" pitchFamily="34" charset="0"/>
                          <a:ea typeface="宋体" charset="-122"/>
                        </a:rPr>
                        <a:t>OMA </a:t>
                      </a:r>
                      <a:r>
                        <a:rPr kumimoji="0" lang="es-ES" altLang="zh-CN" sz="2000" b="0" i="0" u="none" strike="noStrike" cap="none" normalizeH="0" baseline="0" dirty="0" err="1" smtClean="0">
                          <a:ln>
                            <a:noFill/>
                          </a:ln>
                          <a:solidFill>
                            <a:srgbClr val="000066"/>
                          </a:solidFill>
                          <a:effectLst/>
                          <a:latin typeface="Arial Narrow" pitchFamily="34" charset="0"/>
                          <a:ea typeface="宋体" charset="-122"/>
                        </a:rPr>
                        <a:t>Registered</a:t>
                      </a:r>
                      <a:r>
                        <a:rPr kumimoji="0" lang="es-ES" altLang="zh-CN" sz="2000" b="0" i="0" u="none" strike="noStrike" cap="none" normalizeH="0" baseline="0" dirty="0" smtClean="0">
                          <a:ln>
                            <a:noFill/>
                          </a:ln>
                          <a:solidFill>
                            <a:srgbClr val="000066"/>
                          </a:solidFill>
                          <a:effectLst/>
                          <a:latin typeface="Arial Narrow" pitchFamily="34" charset="0"/>
                          <a:ea typeface="宋体" charset="-122"/>
                        </a:rPr>
                        <a:t> </a:t>
                      </a:r>
                      <a:r>
                        <a:rPr kumimoji="0" lang="es-ES" altLang="zh-CN" sz="2000" b="0" i="0" u="none" strike="noStrike" cap="none" normalizeH="0" baseline="0" dirty="0" err="1" smtClean="0">
                          <a:ln>
                            <a:noFill/>
                          </a:ln>
                          <a:solidFill>
                            <a:srgbClr val="000066"/>
                          </a:solidFill>
                          <a:effectLst/>
                          <a:latin typeface="Arial Narrow" pitchFamily="34" charset="0"/>
                          <a:ea typeface="宋体" charset="-122"/>
                        </a:rPr>
                        <a:t>Version</a:t>
                      </a: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081">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smtClean="0">
                        <a:ln>
                          <a:noFill/>
                        </a:ln>
                        <a:solidFill>
                          <a:srgbClr val="000066"/>
                        </a:solidFill>
                        <a:effectLst/>
                        <a:latin typeface="Arial Narrow" pitchFamily="34" charset="0"/>
                        <a:ea typeface="宋体" charset="-122"/>
                      </a:endParaRP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GB" altLang="zh-CN" smtClean="0">
                <a:ea typeface="宋体" charset="-122"/>
              </a:rPr>
              <a:t>Work Item Title and Registration Name </a:t>
            </a:r>
          </a:p>
        </p:txBody>
      </p:sp>
      <p:graphicFrame>
        <p:nvGraphicFramePr>
          <p:cNvPr id="10" name="Table 9"/>
          <p:cNvGraphicFramePr>
            <a:graphicFrameLocks noGrp="1"/>
          </p:cNvGraphicFramePr>
          <p:nvPr>
            <p:extLst>
              <p:ext uri="{D42A27DB-BD31-4B8C-83A1-F6EECF244321}">
                <p14:modId xmlns="" xmlns:p14="http://schemas.microsoft.com/office/powerpoint/2010/main" val="3908365541"/>
              </p:ext>
            </p:extLst>
          </p:nvPr>
        </p:nvGraphicFramePr>
        <p:xfrm>
          <a:off x="490538" y="1987550"/>
          <a:ext cx="8229600" cy="762000"/>
        </p:xfrm>
        <a:graphic>
          <a:graphicData uri="http://schemas.openxmlformats.org/drawingml/2006/table">
            <a:tbl>
              <a:tblPr/>
              <a:tblGrid>
                <a:gridCol w="2057400"/>
                <a:gridCol w="1828800"/>
                <a:gridCol w="2514600"/>
                <a:gridCol w="1828800"/>
              </a:tblGrid>
              <a:tr h="401637">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宋体" charset="-122"/>
                        </a:rPr>
                        <a:t>Work Item Title</a:t>
                      </a:r>
                      <a:endParaRPr kumimoji="0" lang="en-GB" altLang="zh-CN" sz="2000" b="1" i="0" u="none" strike="noStrike" cap="none" normalizeH="0" baseline="0" dirty="0" smtClean="0">
                        <a:ln>
                          <a:noFill/>
                        </a:ln>
                        <a:solidFill>
                          <a:srgbClr val="000000"/>
                        </a:solidFill>
                        <a:effectLst/>
                        <a:latin typeface="Calibri" pitchFamily="34" charset="0"/>
                        <a:ea typeface="宋体"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smtClean="0">
                          <a:ln>
                            <a:noFill/>
                          </a:ln>
                          <a:solidFill>
                            <a:schemeClr val="tx1"/>
                          </a:solidFill>
                          <a:effectLst/>
                          <a:latin typeface="Arial Narrow" pitchFamily="34" charset="0"/>
                          <a:ea typeface="宋体" charset="-122"/>
                        </a:rPr>
                        <a:t>Working Group</a:t>
                      </a:r>
                      <a:endParaRPr kumimoji="0" lang="en-GB" altLang="zh-CN" sz="2000" b="1" i="0" u="none" strike="noStrike" cap="none" normalizeH="0" baseline="0" smtClean="0">
                        <a:ln>
                          <a:noFill/>
                        </a:ln>
                        <a:solidFill>
                          <a:srgbClr val="000000"/>
                        </a:solidFill>
                        <a:effectLst/>
                        <a:latin typeface="Calibri" pitchFamily="34" charset="0"/>
                        <a:ea typeface="宋体"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smtClean="0">
                          <a:ln>
                            <a:noFill/>
                          </a:ln>
                          <a:solidFill>
                            <a:schemeClr val="tx1"/>
                          </a:solidFill>
                          <a:effectLst/>
                          <a:latin typeface="Arial Narrow" pitchFamily="34" charset="0"/>
                          <a:ea typeface="宋体" charset="-122"/>
                        </a:rPr>
                        <a:t>Registration Name</a:t>
                      </a:r>
                      <a:endParaRPr kumimoji="0" lang="en-GB" altLang="zh-CN" sz="2000" b="1" i="0" u="none" strike="noStrike" cap="none" normalizeH="0" baseline="0" smtClean="0">
                        <a:ln>
                          <a:noFill/>
                        </a:ln>
                        <a:solidFill>
                          <a:srgbClr val="000000"/>
                        </a:solidFill>
                        <a:effectLst/>
                        <a:latin typeface="Calibri" pitchFamily="34" charset="0"/>
                        <a:ea typeface="宋体"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smtClean="0">
                          <a:ln>
                            <a:noFill/>
                          </a:ln>
                          <a:solidFill>
                            <a:schemeClr val="tx1"/>
                          </a:solidFill>
                          <a:effectLst/>
                          <a:latin typeface="Arial Narrow" pitchFamily="34" charset="0"/>
                          <a:ea typeface="宋体" charset="-122"/>
                        </a:rPr>
                        <a:t>Version number</a:t>
                      </a:r>
                      <a:endParaRPr kumimoji="0" lang="en-GB" altLang="zh-CN" sz="2000" b="1" i="0" u="none" strike="noStrike" cap="none" normalizeH="0" baseline="0" smtClean="0">
                        <a:ln>
                          <a:noFill/>
                        </a:ln>
                        <a:solidFill>
                          <a:srgbClr val="000000"/>
                        </a:solidFill>
                        <a:effectLst/>
                        <a:latin typeface="Calibri" pitchFamily="34" charset="0"/>
                        <a:ea typeface="宋体"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0363">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rgbClr val="000000"/>
                          </a:solidFill>
                          <a:effectLst/>
                          <a:latin typeface="Calibri" pitchFamily="34" charset="0"/>
                          <a:ea typeface="宋体" charset="-122"/>
                          <a:cs typeface="+mn-cs"/>
                        </a:rPr>
                        <a:t>     CPM Charging</a:t>
                      </a: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000000"/>
                          </a:solidFill>
                          <a:effectLst/>
                          <a:latin typeface="Calibri" pitchFamily="34" charset="0"/>
                          <a:ea typeface="宋体" charset="-122"/>
                        </a:rPr>
                        <a:t>    COM WG</a:t>
                      </a: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en-GB" altLang="zh-CN" sz="1400" b="1" i="0" u="none" strike="noStrike" kern="1200" cap="none" normalizeH="0" baseline="0" dirty="0" err="1" smtClean="0">
                          <a:ln>
                            <a:noFill/>
                          </a:ln>
                          <a:solidFill>
                            <a:srgbClr val="000000"/>
                          </a:solidFill>
                          <a:effectLst/>
                          <a:latin typeface="Calibri" pitchFamily="34" charset="0"/>
                          <a:ea typeface="宋体" charset="-122"/>
                          <a:cs typeface="+mn-cs"/>
                        </a:rPr>
                        <a:t>CPMCharg</a:t>
                      </a:r>
                      <a:endParaRPr kumimoji="0" lang="en-GB" altLang="zh-CN" sz="1400" b="1" i="0" u="none" strike="noStrike" kern="1200" cap="none" normalizeH="0" baseline="0" dirty="0" smtClean="0">
                        <a:ln>
                          <a:noFill/>
                        </a:ln>
                        <a:solidFill>
                          <a:srgbClr val="000000"/>
                        </a:solidFill>
                        <a:effectLst/>
                        <a:latin typeface="Calibri" pitchFamily="34" charset="0"/>
                        <a:ea typeface="宋体" charset="-122"/>
                        <a:cs typeface="+mn-cs"/>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000000"/>
                          </a:solidFill>
                          <a:effectLst/>
                          <a:latin typeface="Calibri" pitchFamily="34" charset="0"/>
                          <a:ea typeface="宋体" charset="-122"/>
                        </a:rPr>
                        <a:t>1.0</a:t>
                      </a: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graphicFrame>
        <p:nvGraphicFramePr>
          <p:cNvPr id="4" name="Table 3"/>
          <p:cNvGraphicFramePr>
            <a:graphicFrameLocks noGrp="1"/>
          </p:cNvGraphicFramePr>
          <p:nvPr>
            <p:extLst>
              <p:ext uri="{D42A27DB-BD31-4B8C-83A1-F6EECF244321}">
                <p14:modId xmlns="" xmlns:p14="http://schemas.microsoft.com/office/powerpoint/2010/main" val="1096930702"/>
              </p:ext>
            </p:extLst>
          </p:nvPr>
        </p:nvGraphicFramePr>
        <p:xfrm>
          <a:off x="490538" y="3511550"/>
          <a:ext cx="1524000" cy="977900"/>
        </p:xfrm>
        <a:graphic>
          <a:graphicData uri="http://schemas.openxmlformats.org/drawingml/2006/table">
            <a:tbl>
              <a:tblPr/>
              <a:tblGrid>
                <a:gridCol w="1524000"/>
              </a:tblGrid>
              <a:tr h="617421">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宋体" charset="-122"/>
                        </a:rPr>
                        <a:t>Testing to be conducted</a:t>
                      </a:r>
                      <a:endParaRPr kumimoji="0" lang="en-GB" altLang="zh-CN" sz="2000" b="1" i="0" u="none" strike="noStrike" cap="none" normalizeH="0" baseline="0" dirty="0" smtClean="0">
                        <a:ln>
                          <a:noFill/>
                        </a:ln>
                        <a:solidFill>
                          <a:srgbClr val="000000"/>
                        </a:solidFill>
                        <a:effectLst/>
                        <a:latin typeface="Calibri" pitchFamily="34" charset="0"/>
                        <a:ea typeface="宋体" charset="-122"/>
                      </a:endParaRPr>
                    </a:p>
                  </a:txBody>
                  <a:tcPr marL="7620" marR="7620" marT="7625"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0479">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charset="-122"/>
                        </a:rPr>
                        <a:t>NO</a:t>
                      </a:r>
                    </a:p>
                  </a:txBody>
                  <a:tcPr marL="7620" marR="7620" marT="7625"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1028"/>
          <p:cNvSpPr>
            <a:spLocks noGrp="1" noChangeArrowheads="1"/>
          </p:cNvSpPr>
          <p:nvPr>
            <p:ph type="title"/>
          </p:nvPr>
        </p:nvSpPr>
        <p:spPr/>
        <p:txBody>
          <a:bodyPr/>
          <a:lstStyle/>
          <a:p>
            <a:r>
              <a:rPr lang="en-GB" altLang="zh-CN" smtClean="0">
                <a:ea typeface="宋体" charset="-122"/>
              </a:rPr>
              <a:t>Description and Objectives</a:t>
            </a:r>
          </a:p>
        </p:txBody>
      </p:sp>
      <p:sp>
        <p:nvSpPr>
          <p:cNvPr id="5123" name="Rectangle 1029"/>
          <p:cNvSpPr>
            <a:spLocks noGrp="1" noChangeArrowheads="1"/>
          </p:cNvSpPr>
          <p:nvPr>
            <p:ph type="body" idx="1"/>
          </p:nvPr>
        </p:nvSpPr>
        <p:spPr/>
        <p:txBody>
          <a:bodyPr/>
          <a:lstStyle/>
          <a:p>
            <a:r>
              <a:rPr lang="en-GB" altLang="zh-CN" dirty="0" smtClean="0">
                <a:ea typeface="宋体" charset="-122"/>
              </a:rPr>
              <a:t>Work Areas:</a:t>
            </a:r>
          </a:p>
          <a:p>
            <a:pPr lvl="2"/>
            <a:r>
              <a:rPr lang="en-GB" altLang="zh-CN" dirty="0" smtClean="0">
                <a:ea typeface="宋体" charset="-122"/>
              </a:rPr>
              <a:t>Feasibility Study (White Paper) on solutions to fulfil the requirements expressed by GSMA for inter operator accounting for Converged IP Messaging </a:t>
            </a:r>
          </a:p>
          <a:p>
            <a:pPr lvl="2"/>
            <a:r>
              <a:rPr lang="en-GB" altLang="zh-CN" dirty="0" smtClean="0">
                <a:ea typeface="宋体" charset="-122"/>
              </a:rPr>
              <a:t>Based on the Study outcome, to specify a Charging Enabler and Charging Data representation for Converged IP Messaging </a:t>
            </a:r>
            <a:r>
              <a:rPr lang="en-GB" altLang="zh-CN" dirty="0" smtClean="0">
                <a:solidFill>
                  <a:srgbClr val="543800"/>
                </a:solidFill>
                <a:ea typeface="宋体" charset="-122"/>
              </a:rPr>
              <a:t>(in a Combined Release Document – ER)</a:t>
            </a:r>
          </a:p>
          <a:p>
            <a:r>
              <a:rPr lang="en-GB" altLang="zh-CN" dirty="0" smtClean="0">
                <a:ea typeface="宋体" charset="-122"/>
              </a:rPr>
              <a:t>Issues this Work Item aims to solve: </a:t>
            </a:r>
          </a:p>
          <a:p>
            <a:pPr lvl="2"/>
            <a:r>
              <a:rPr lang="en-GB" altLang="zh-CN" dirty="0" smtClean="0">
                <a:ea typeface="宋体" charset="-122"/>
              </a:rPr>
              <a:t>Network Operators make use of Converged IP Messaging Technology to migrate their existing messaging service implementations (SMS and MMS) to full IP messaging by maintaining the wholesale business models</a:t>
            </a:r>
          </a:p>
          <a:p>
            <a:pPr lvl="2"/>
            <a:r>
              <a:rPr lang="en-GB" altLang="zh-CN" dirty="0" smtClean="0">
                <a:ea typeface="宋体" charset="-122"/>
              </a:rPr>
              <a:t>The CPM enabler does not provide equivalent charging enablers as provided for legacy messaging technologies </a:t>
            </a:r>
          </a:p>
          <a:p>
            <a:pPr lvl="3"/>
            <a:r>
              <a:rPr lang="en-GB" altLang="zh-CN" dirty="0">
                <a:solidFill>
                  <a:schemeClr val="tx1"/>
                </a:solidFill>
                <a:ea typeface="宋体" charset="-122"/>
              </a:rPr>
              <a:t> </a:t>
            </a:r>
            <a:r>
              <a:rPr lang="en-GB" altLang="zh-CN" dirty="0" smtClean="0">
                <a:solidFill>
                  <a:schemeClr val="tx1"/>
                </a:solidFill>
                <a:ea typeface="宋体" charset="-122"/>
              </a:rPr>
              <a:t>Note: OMA SIMPLE IM provided a Charging Technical Specification covering SIMPLE IM requirements. Same approach is needed for CPM, based on the latest available version</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1028"/>
          <p:cNvSpPr>
            <a:spLocks noGrp="1" noChangeArrowheads="1"/>
          </p:cNvSpPr>
          <p:nvPr>
            <p:ph type="title"/>
          </p:nvPr>
        </p:nvSpPr>
        <p:spPr/>
        <p:txBody>
          <a:bodyPr/>
          <a:lstStyle/>
          <a:p>
            <a:r>
              <a:rPr lang="en-GB" altLang="zh-CN" smtClean="0">
                <a:ea typeface="宋体" charset="-122"/>
              </a:rPr>
              <a:t>Description and Objectives</a:t>
            </a:r>
          </a:p>
        </p:txBody>
      </p:sp>
      <p:sp>
        <p:nvSpPr>
          <p:cNvPr id="6147" name="Rectangle 1029"/>
          <p:cNvSpPr>
            <a:spLocks noGrp="1" noChangeArrowheads="1"/>
          </p:cNvSpPr>
          <p:nvPr>
            <p:ph type="body" idx="1"/>
          </p:nvPr>
        </p:nvSpPr>
        <p:spPr>
          <a:xfrm>
            <a:off x="338137" y="1073150"/>
            <a:ext cx="8778875" cy="5383212"/>
          </a:xfrm>
        </p:spPr>
        <p:txBody>
          <a:bodyPr/>
          <a:lstStyle/>
          <a:p>
            <a:r>
              <a:rPr lang="en-GB" altLang="zh-CN" smtClean="0">
                <a:ea typeface="宋体" charset="-122"/>
              </a:rPr>
              <a:t>Market benefits:</a:t>
            </a:r>
          </a:p>
          <a:p>
            <a:pPr lvl="2"/>
            <a:r>
              <a:rPr lang="en-GB" altLang="zh-CN" smtClean="0">
                <a:ea typeface="宋体" charset="-122"/>
              </a:rPr>
              <a:t>The adoption rate of the CPM Enabler for migration of messaging services increases if the new technology comes with a full replacement of functions, including the wholesale business model</a:t>
            </a:r>
          </a:p>
          <a:p>
            <a:r>
              <a:rPr lang="en-GB" altLang="zh-CN" smtClean="0">
                <a:ea typeface="宋体" charset="-122"/>
              </a:rPr>
              <a:t>Time to market:</a:t>
            </a:r>
          </a:p>
          <a:p>
            <a:pPr lvl="2"/>
            <a:r>
              <a:rPr lang="en-GB" altLang="zh-CN" smtClean="0">
                <a:ea typeface="宋体" charset="-122"/>
              </a:rPr>
              <a:t>Markets have difficulties to adopt to IP messaging because of the cannibalisation of existing business models for operator messaging</a:t>
            </a:r>
          </a:p>
          <a:p>
            <a:pPr lvl="2"/>
            <a:r>
              <a:rPr lang="en-GB" altLang="zh-CN" smtClean="0">
                <a:ea typeface="宋体" charset="-122"/>
              </a:rPr>
              <a:t>It is assumed that a full convergent solution increases adoption rate of IP messaging in the service provider business.</a:t>
            </a:r>
          </a:p>
          <a:p>
            <a:r>
              <a:rPr lang="en-GB" altLang="zh-CN" smtClean="0">
                <a:ea typeface="宋体" charset="-122"/>
              </a:rPr>
              <a:t>Expected market acceptance:</a:t>
            </a:r>
          </a:p>
          <a:p>
            <a:pPr lvl="2"/>
            <a:r>
              <a:rPr lang="en-GB" altLang="zh-CN" smtClean="0">
                <a:ea typeface="宋体" charset="-122"/>
              </a:rPr>
              <a:t>The solution targets the operator business (providers), not the consumer. It assumed that alignment of business models with legacy technologies increases the adoption rat of the IP messaging technology</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028"/>
          <p:cNvSpPr>
            <a:spLocks noGrp="1" noChangeArrowheads="1"/>
          </p:cNvSpPr>
          <p:nvPr>
            <p:ph type="title"/>
          </p:nvPr>
        </p:nvSpPr>
        <p:spPr/>
        <p:txBody>
          <a:bodyPr/>
          <a:lstStyle/>
          <a:p>
            <a:r>
              <a:rPr lang="en-GB" altLang="zh-CN" smtClean="0">
                <a:ea typeface="宋体" charset="-122"/>
              </a:rPr>
              <a:t>Description and Objectives</a:t>
            </a:r>
          </a:p>
        </p:txBody>
      </p:sp>
      <p:sp>
        <p:nvSpPr>
          <p:cNvPr id="7171" name="Rectangle 1029"/>
          <p:cNvSpPr>
            <a:spLocks noGrp="1" noChangeArrowheads="1"/>
          </p:cNvSpPr>
          <p:nvPr>
            <p:ph type="body" idx="1"/>
          </p:nvPr>
        </p:nvSpPr>
        <p:spPr/>
        <p:txBody>
          <a:bodyPr/>
          <a:lstStyle/>
          <a:p>
            <a:r>
              <a:rPr lang="en-GB" altLang="zh-CN" dirty="0" smtClean="0">
                <a:ea typeface="宋体" charset="-122"/>
              </a:rPr>
              <a:t>Complexity:</a:t>
            </a:r>
          </a:p>
          <a:p>
            <a:pPr lvl="2"/>
            <a:r>
              <a:rPr lang="en-GB" altLang="zh-CN" dirty="0" smtClean="0">
                <a:ea typeface="宋体" charset="-122"/>
              </a:rPr>
              <a:t>A major element to decrease the complexity in the definition of the target solution is the re-use of existing enabler definitions such as: the 3GPP Charging Architecture and potentially the </a:t>
            </a:r>
            <a:r>
              <a:rPr lang="en-GB" altLang="zh-CN" dirty="0" smtClean="0">
                <a:solidFill>
                  <a:schemeClr val="tx1"/>
                </a:solidFill>
                <a:ea typeface="宋体" charset="-122"/>
              </a:rPr>
              <a:t>OMA Charging Enabler, using OMA SIMPLE IM Charging TS as base/reference</a:t>
            </a:r>
          </a:p>
          <a:p>
            <a:r>
              <a:rPr lang="en-GB" altLang="zh-CN" dirty="0" smtClean="0">
                <a:ea typeface="宋体" charset="-122"/>
              </a:rPr>
              <a:t>Uniqueness:</a:t>
            </a:r>
          </a:p>
          <a:p>
            <a:pPr lvl="2"/>
            <a:r>
              <a:rPr lang="en-GB" altLang="zh-CN" dirty="0" smtClean="0">
                <a:ea typeface="宋体" charset="-122"/>
              </a:rPr>
              <a:t>Uniqueness of the solution is achieved by base lining it on existing enablers (3GPP Charging, OMA Charging Enabler) to prevent duplication of existing solution elements.</a:t>
            </a:r>
          </a:p>
          <a:p>
            <a:pPr lvl="2"/>
            <a:r>
              <a:rPr lang="en-GB" altLang="zh-CN" dirty="0" smtClean="0">
                <a:ea typeface="宋体" charset="-122"/>
              </a:rPr>
              <a:t>With this the solution focuses only on the provision of the IP messaging specific use cases and their representation in existing frameworks</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noChangeArrowheads="1"/>
          </p:cNvSpPr>
          <p:nvPr>
            <p:ph type="title"/>
          </p:nvPr>
        </p:nvSpPr>
        <p:spPr/>
        <p:txBody>
          <a:bodyPr/>
          <a:lstStyle/>
          <a:p>
            <a:r>
              <a:rPr lang="en-GB" altLang="zh-CN" smtClean="0">
                <a:ea typeface="宋体" charset="-122"/>
              </a:rPr>
              <a:t>Main Use Case(s)</a:t>
            </a:r>
          </a:p>
        </p:txBody>
      </p:sp>
      <p:sp>
        <p:nvSpPr>
          <p:cNvPr id="8195" name="Rectangle 5"/>
          <p:cNvSpPr>
            <a:spLocks noGrp="1" noChangeArrowheads="1"/>
          </p:cNvSpPr>
          <p:nvPr>
            <p:ph type="body" idx="1"/>
          </p:nvPr>
        </p:nvSpPr>
        <p:spPr/>
        <p:txBody>
          <a:bodyPr/>
          <a:lstStyle/>
          <a:p>
            <a:r>
              <a:rPr lang="en-GB" altLang="zh-CN" dirty="0" smtClean="0">
                <a:ea typeface="宋体" charset="-122"/>
              </a:rPr>
              <a:t>Accounting for originated and terminated Chat messages</a:t>
            </a:r>
          </a:p>
          <a:p>
            <a:r>
              <a:rPr lang="en-GB" altLang="zh-CN" dirty="0" smtClean="0">
                <a:ea typeface="宋体" charset="-122"/>
              </a:rPr>
              <a:t>Accounting for originated and terminated stand-alone messages</a:t>
            </a:r>
          </a:p>
          <a:p>
            <a:r>
              <a:rPr lang="en-GB" altLang="zh-CN" dirty="0" smtClean="0">
                <a:ea typeface="宋体" charset="-122"/>
              </a:rPr>
              <a:t>Accounting for originated and terminated File Transfer</a:t>
            </a:r>
          </a:p>
          <a:p>
            <a:r>
              <a:rPr lang="en-GB" altLang="zh-CN" dirty="0" smtClean="0">
                <a:ea typeface="宋体" charset="-122"/>
              </a:rPr>
              <a:t>Accounting for conference focus originated and terminated Group Chat Messages</a:t>
            </a:r>
          </a:p>
          <a:p>
            <a:r>
              <a:rPr lang="en-GB" altLang="zh-CN" dirty="0" smtClean="0">
                <a:ea typeface="宋体" charset="-122"/>
              </a:rPr>
              <a:t>Indication over NNI of message delivery via Interworking to legacy</a:t>
            </a:r>
            <a:endParaRPr lang="en-GB" altLang="zh-CN" dirty="0" smtClean="0">
              <a:solidFill>
                <a:srgbClr val="543800"/>
              </a:solidFill>
              <a:ea typeface="宋体" charset="-122"/>
            </a:endParaRPr>
          </a:p>
          <a:p>
            <a:r>
              <a:rPr lang="en-GB" altLang="zh-CN" dirty="0" smtClean="0">
                <a:ea typeface="宋体" charset="-122"/>
              </a:rPr>
              <a:t>Identification of the interconnected operator for the accounting events</a:t>
            </a:r>
          </a:p>
          <a:p>
            <a:r>
              <a:rPr lang="en-GB" altLang="zh-CN" dirty="0" smtClean="0">
                <a:ea typeface="宋体" charset="-122"/>
              </a:rPr>
              <a:t>Identification of higher layer services and applications using CPM transport</a:t>
            </a:r>
          </a:p>
          <a:p>
            <a:r>
              <a:rPr lang="en-GB" altLang="zh-CN" dirty="0" smtClean="0">
                <a:ea typeface="宋体" charset="-122"/>
              </a:rPr>
              <a:t>Unique message identification</a:t>
            </a:r>
          </a:p>
          <a:p>
            <a:endParaRPr lang="en-GB" altLang="zh-CN" dirty="0" smtClean="0">
              <a:ea typeface="宋体" charset="-122"/>
            </a:endParaRPr>
          </a:p>
          <a:p>
            <a:endParaRPr lang="en-GB" altLang="zh-CN" dirty="0" smtClean="0">
              <a:ea typeface="宋体"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4"/>
          <p:cNvSpPr>
            <a:spLocks noGrp="1" noChangeArrowheads="1"/>
          </p:cNvSpPr>
          <p:nvPr>
            <p:ph type="title"/>
          </p:nvPr>
        </p:nvSpPr>
        <p:spPr/>
        <p:txBody>
          <a:bodyPr/>
          <a:lstStyle/>
          <a:p>
            <a:r>
              <a:rPr lang="en-GB" altLang="zh-CN" smtClean="0">
                <a:ea typeface="宋体" charset="-122"/>
              </a:rPr>
              <a:t>Impacts, Relationships and Dependencies</a:t>
            </a:r>
          </a:p>
        </p:txBody>
      </p:sp>
      <p:sp>
        <p:nvSpPr>
          <p:cNvPr id="9219" name="Rectangle 5"/>
          <p:cNvSpPr>
            <a:spLocks noGrp="1" noChangeArrowheads="1"/>
          </p:cNvSpPr>
          <p:nvPr>
            <p:ph type="body" idx="1"/>
          </p:nvPr>
        </p:nvSpPr>
        <p:spPr/>
        <p:txBody>
          <a:bodyPr/>
          <a:lstStyle/>
          <a:p>
            <a:r>
              <a:rPr lang="en-GB" altLang="zh-CN" dirty="0" smtClean="0">
                <a:ea typeface="宋体" charset="-122"/>
              </a:rPr>
              <a:t>Existing specifications affected:</a:t>
            </a:r>
          </a:p>
          <a:p>
            <a:pPr lvl="2"/>
            <a:r>
              <a:rPr lang="en-GB" altLang="zh-CN" dirty="0" smtClean="0">
                <a:ea typeface="宋体" charset="-122"/>
              </a:rPr>
              <a:t>none</a:t>
            </a:r>
          </a:p>
          <a:p>
            <a:r>
              <a:rPr lang="en-GB" altLang="zh-CN" dirty="0" smtClean="0">
                <a:ea typeface="宋体" charset="-122"/>
              </a:rPr>
              <a:t>Other Work Items affected:</a:t>
            </a:r>
          </a:p>
          <a:p>
            <a:pPr lvl="2"/>
            <a:r>
              <a:rPr lang="en-GB" altLang="zh-CN" dirty="0" smtClean="0">
                <a:ea typeface="宋体" charset="-122"/>
              </a:rPr>
              <a:t>none</a:t>
            </a:r>
          </a:p>
          <a:p>
            <a:r>
              <a:rPr lang="en-GB" altLang="zh-CN" dirty="0" smtClean="0">
                <a:ea typeface="宋体" charset="-122"/>
              </a:rPr>
              <a:t>OMA WGs and external organizations affected:</a:t>
            </a:r>
          </a:p>
          <a:p>
            <a:pPr lvl="2"/>
            <a:r>
              <a:rPr lang="en-GB" altLang="zh-CN" dirty="0" smtClean="0">
                <a:ea typeface="宋体" charset="-122"/>
              </a:rPr>
              <a:t>OMA COM WG</a:t>
            </a:r>
          </a:p>
          <a:p>
            <a:pPr lvl="2"/>
            <a:r>
              <a:rPr lang="en-GB" altLang="zh-CN" dirty="0" smtClean="0">
                <a:ea typeface="宋体" charset="-122"/>
              </a:rPr>
              <a:t>3GPP</a:t>
            </a:r>
          </a:p>
          <a:p>
            <a:r>
              <a:rPr lang="en-GB" altLang="zh-CN" dirty="0" smtClean="0">
                <a:ea typeface="宋体" charset="-122"/>
              </a:rPr>
              <a:t>Impacts on Architecture, Charging/Billing, Security, Privacy, IOT:</a:t>
            </a:r>
          </a:p>
          <a:p>
            <a:pPr lvl="2"/>
            <a:r>
              <a:rPr lang="en-GB" altLang="zh-CN" dirty="0" smtClean="0">
                <a:ea typeface="宋体" charset="-122"/>
              </a:rPr>
              <a:t>Architecture is based on the re-use of existing charging enablers (OMA, 3GPP) for CPM</a:t>
            </a:r>
          </a:p>
          <a:p>
            <a:pPr lvl="2"/>
            <a:r>
              <a:rPr lang="en-GB" altLang="zh-CN" dirty="0" smtClean="0">
                <a:ea typeface="宋体" charset="-122"/>
              </a:rPr>
              <a:t>The Work Items is there to fill the gap for charging and billing</a:t>
            </a:r>
          </a:p>
          <a:p>
            <a:pPr lvl="2"/>
            <a:r>
              <a:rPr lang="en-GB" altLang="zh-CN" dirty="0" smtClean="0">
                <a:ea typeface="宋体" charset="-122"/>
              </a:rPr>
              <a:t>Security and Privacy is covered in the existing enabler definitions for charging</a:t>
            </a:r>
          </a:p>
          <a:p>
            <a:pPr lvl="2"/>
            <a:r>
              <a:rPr lang="en-GB" altLang="zh-CN" dirty="0" smtClean="0">
                <a:ea typeface="宋体" charset="-122"/>
              </a:rPr>
              <a:t>IOT is not applicable</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8" name="Rectangle 2"/>
          <p:cNvSpPr>
            <a:spLocks noGrp="1" noChangeArrowheads="1"/>
          </p:cNvSpPr>
          <p:nvPr>
            <p:ph type="title"/>
          </p:nvPr>
        </p:nvSpPr>
        <p:spPr/>
        <p:txBody>
          <a:bodyPr/>
          <a:lstStyle/>
          <a:p>
            <a:r>
              <a:rPr lang="en-GB" altLang="zh-CN" smtClean="0">
                <a:ea typeface="宋体" charset="-122"/>
              </a:rPr>
              <a:t>Proposed Timeline</a:t>
            </a:r>
          </a:p>
        </p:txBody>
      </p:sp>
      <p:graphicFrame>
        <p:nvGraphicFramePr>
          <p:cNvPr id="1026" name="Object 1755"/>
          <p:cNvGraphicFramePr>
            <a:graphicFrameLocks noChangeAspect="1"/>
          </p:cNvGraphicFramePr>
          <p:nvPr/>
        </p:nvGraphicFramePr>
        <p:xfrm>
          <a:off x="795338" y="0"/>
          <a:ext cx="914400" cy="714375"/>
        </p:xfrm>
        <a:graphic>
          <a:graphicData uri="http://schemas.openxmlformats.org/presentationml/2006/ole">
            <p:oleObj spid="_x0000_s1030" name="Worksheet" showAsIcon="1" r:id="rId4" imgW="914400" imgH="714375" progId="Excel.Sheet.8">
              <p:embed/>
            </p:oleObj>
          </a:graphicData>
        </a:graphic>
      </p:graphicFrame>
      <p:sp>
        <p:nvSpPr>
          <p:cNvPr id="1108" name="Control 1178"/>
          <p:cNvSpPr>
            <a:spLocks noRot="1" noChangeArrowheads="1" noChangeShapeType="1"/>
          </p:cNvSpPr>
          <p:nvPr/>
        </p:nvSpPr>
        <p:spPr bwMode="auto">
          <a:xfrm>
            <a:off x="0" y="3206750"/>
            <a:ext cx="6000750" cy="2908300"/>
          </a:xfrm>
          <a:prstGeom prst="rect">
            <a:avLst/>
          </a:prstGeom>
          <a:noFill/>
          <a:ln w="9525">
            <a:noFill/>
            <a:miter lim="800000"/>
            <a:headEnd/>
            <a:tailEnd/>
          </a:ln>
        </p:spPr>
        <p:txBody>
          <a:bodyPr/>
          <a:lstStyle/>
          <a:p>
            <a:endParaRPr lang="en-GB" altLang="zh-CN">
              <a:ea typeface="宋体" charset="-122"/>
            </a:endParaRPr>
          </a:p>
        </p:txBody>
      </p:sp>
      <p:graphicFrame>
        <p:nvGraphicFramePr>
          <p:cNvPr id="7" name="Chart 6"/>
          <p:cNvGraphicFramePr>
            <a:graphicFrameLocks/>
          </p:cNvGraphicFramePr>
          <p:nvPr/>
        </p:nvGraphicFramePr>
        <p:xfrm>
          <a:off x="109537" y="1682750"/>
          <a:ext cx="4910137" cy="3124200"/>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8" name="Table 7"/>
          <p:cNvGraphicFramePr>
            <a:graphicFrameLocks noGrp="1"/>
          </p:cNvGraphicFramePr>
          <p:nvPr/>
        </p:nvGraphicFramePr>
        <p:xfrm>
          <a:off x="5138738" y="1682751"/>
          <a:ext cx="4114798" cy="3124204"/>
        </p:xfrm>
        <a:graphic>
          <a:graphicData uri="http://schemas.openxmlformats.org/drawingml/2006/table">
            <a:tbl>
              <a:tblPr/>
              <a:tblGrid>
                <a:gridCol w="1919319"/>
                <a:gridCol w="952755"/>
                <a:gridCol w="310681"/>
                <a:gridCol w="310681"/>
                <a:gridCol w="310681"/>
                <a:gridCol w="310681"/>
              </a:tblGrid>
              <a:tr h="243897">
                <a:tc>
                  <a:txBody>
                    <a:bodyPr/>
                    <a:lstStyle/>
                    <a:p>
                      <a:pPr algn="l" fontAlgn="b"/>
                      <a:r>
                        <a:rPr lang="de-DE" sz="1200" b="1" i="0" u="none" strike="noStrike" dirty="0">
                          <a:latin typeface="Arial"/>
                        </a:rPr>
                        <a:t> </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de-DE" sz="1200" b="1" i="0" u="none" strike="noStrike">
                          <a:latin typeface="Arial"/>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rowSpan="2" gridSpan="4">
                  <a:txBody>
                    <a:bodyPr/>
                    <a:lstStyle/>
                    <a:p>
                      <a:pPr algn="ctr" fontAlgn="t"/>
                      <a:r>
                        <a:rPr lang="de-DE" sz="1200" b="1" i="0" u="none" strike="noStrike">
                          <a:latin typeface="Arial"/>
                        </a:rPr>
                        <a:t>Approximate duration in months</a:t>
                      </a:r>
                    </a:p>
                  </a:txBody>
                  <a:tcPr marL="0" marR="0" marT="0" marB="0">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rowSpan="2" hMerge="1">
                  <a:txBody>
                    <a:bodyPr/>
                    <a:lstStyle/>
                    <a:p>
                      <a:endParaRPr lang="de-DE"/>
                    </a:p>
                  </a:txBody>
                  <a:tcPr/>
                </a:tc>
                <a:tc rowSpan="2" hMerge="1">
                  <a:txBody>
                    <a:bodyPr/>
                    <a:lstStyle/>
                    <a:p>
                      <a:endParaRPr lang="de-DE"/>
                    </a:p>
                  </a:txBody>
                  <a:tcPr/>
                </a:tc>
                <a:tc rowSpan="2" hMerge="1">
                  <a:txBody>
                    <a:bodyPr/>
                    <a:lstStyle/>
                    <a:p>
                      <a:endParaRPr lang="de-DE"/>
                    </a:p>
                  </a:txBody>
                  <a:tcPr/>
                </a:tc>
              </a:tr>
              <a:tr h="429723">
                <a:tc>
                  <a:txBody>
                    <a:bodyPr/>
                    <a:lstStyle/>
                    <a:p>
                      <a:pPr algn="l" fontAlgn="b"/>
                      <a:r>
                        <a:rPr lang="de-DE" sz="1200" b="1" i="0" u="none" strike="noStrike">
                          <a:latin typeface="Arial"/>
                        </a:rPr>
                        <a:t> </a:t>
                      </a:r>
                    </a:p>
                  </a:txBody>
                  <a:tcPr marL="0" marR="0" marT="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de-DE" sz="1200" b="1" i="0" u="none" strike="noStrike">
                          <a:latin typeface="Arial"/>
                        </a:rPr>
                        <a:t>Date</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gridSpan="4" vMerge="1">
                  <a:txBody>
                    <a:bodyPr/>
                    <a:lstStyle/>
                    <a:p>
                      <a:endParaRPr lang="de-DE"/>
                    </a:p>
                  </a:txBody>
                  <a:tcPr/>
                </a:tc>
                <a:tc hMerge="1" vMerge="1">
                  <a:txBody>
                    <a:bodyPr/>
                    <a:lstStyle/>
                    <a:p>
                      <a:endParaRPr lang="de-DE"/>
                    </a:p>
                  </a:txBody>
                  <a:tcPr/>
                </a:tc>
                <a:tc hMerge="1" vMerge="1">
                  <a:txBody>
                    <a:bodyPr/>
                    <a:lstStyle/>
                    <a:p>
                      <a:endParaRPr lang="de-DE"/>
                    </a:p>
                  </a:txBody>
                  <a:tcPr/>
                </a:tc>
                <a:tc hMerge="1" vMerge="1">
                  <a:txBody>
                    <a:bodyPr/>
                    <a:lstStyle/>
                    <a:p>
                      <a:endParaRPr lang="de-DE"/>
                    </a:p>
                  </a:txBody>
                  <a:tcPr/>
                </a:tc>
              </a:tr>
              <a:tr h="243897">
                <a:tc>
                  <a:txBody>
                    <a:bodyPr/>
                    <a:lstStyle/>
                    <a:p>
                      <a:pPr algn="l" fontAlgn="b"/>
                      <a:r>
                        <a:rPr lang="de-DE" sz="1200" b="1" i="0" u="none" strike="noStrike">
                          <a:latin typeface="Arial"/>
                        </a:rPr>
                        <a:t>RD start</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de-DE" sz="1200" b="1" i="0" u="none" strike="noStrike">
                          <a:latin typeface="Arial"/>
                        </a:rPr>
                        <a:t>2016-04-13</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de-DE"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de-DE"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de-DE"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de-DE"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r>
              <a:tr h="243897">
                <a:tc>
                  <a:txBody>
                    <a:bodyPr/>
                    <a:lstStyle/>
                    <a:p>
                      <a:pPr algn="l" fontAlgn="b"/>
                      <a:r>
                        <a:rPr lang="de-DE" sz="1200" b="1" i="0" u="none" strike="noStrike">
                          <a:latin typeface="Arial"/>
                        </a:rPr>
                        <a:t>New reqs deadline</a:t>
                      </a:r>
                    </a:p>
                  </a:txBody>
                  <a:tcPr marL="0" marR="0" marT="0" marB="0" anchor="b">
                    <a:lnL w="25400" cap="flat" cmpd="dbl"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b"/>
                      <a:r>
                        <a:rPr lang="de-DE" sz="1200" b="1" i="0" u="none" strike="noStrike">
                          <a:latin typeface="Arial"/>
                        </a:rPr>
                        <a:t>2016-05-09</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de-DE"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de-DE"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de-DE"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de-DE"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43897">
                <a:tc>
                  <a:txBody>
                    <a:bodyPr/>
                    <a:lstStyle/>
                    <a:p>
                      <a:pPr algn="l" fontAlgn="b"/>
                      <a:r>
                        <a:rPr lang="de-DE" sz="1200" b="1" i="0" u="none" strike="noStrike">
                          <a:latin typeface="Arial"/>
                        </a:rPr>
                        <a:t>RD review start</a:t>
                      </a:r>
                    </a:p>
                  </a:txBody>
                  <a:tcPr marL="0" marR="0" marT="0" marB="0" anchor="b">
                    <a:lnL w="25400" cap="flat" cmpd="dbl"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b"/>
                      <a:r>
                        <a:rPr lang="de-DE" sz="1200" b="1" i="0" u="none" strike="noStrike">
                          <a:latin typeface="Arial"/>
                        </a:rPr>
                        <a:t>2016-05-13</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de-DE"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de-DE"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de-DE"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de-DE"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43897">
                <a:tc>
                  <a:txBody>
                    <a:bodyPr/>
                    <a:lstStyle/>
                    <a:p>
                      <a:pPr algn="l" fontAlgn="b"/>
                      <a:r>
                        <a:rPr lang="de-DE" sz="1200" b="1" i="0" u="none" strike="noStrike">
                          <a:latin typeface="Arial"/>
                        </a:rPr>
                        <a:t>RD as Candidate</a:t>
                      </a:r>
                    </a:p>
                  </a:txBody>
                  <a:tcPr marL="0" marR="0" marT="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de-DE" sz="1200" b="1" i="0" u="none" strike="noStrike">
                          <a:latin typeface="Arial"/>
                        </a:rPr>
                        <a:t>2016-06-01</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de-DE" sz="1200" b="1" i="0" u="none" strike="noStrike">
                          <a:latin typeface="Arial"/>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de-DE"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de-DE"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de-DE"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43897">
                <a:tc>
                  <a:txBody>
                    <a:bodyPr/>
                    <a:lstStyle/>
                    <a:p>
                      <a:pPr algn="l" fontAlgn="b"/>
                      <a:r>
                        <a:rPr lang="de-DE" sz="1200" b="1" i="0" u="none" strike="noStrike">
                          <a:latin typeface="Arial"/>
                        </a:rPr>
                        <a:t>AD start</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de-DE" sz="1200" b="1" i="0" u="none" strike="noStrike">
                          <a:latin typeface="Arial"/>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de-DE"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de-DE"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de-DE"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de-DE"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43897">
                <a:tc>
                  <a:txBody>
                    <a:bodyPr/>
                    <a:lstStyle/>
                    <a:p>
                      <a:pPr algn="l" fontAlgn="b"/>
                      <a:r>
                        <a:rPr lang="de-DE" sz="1200" b="1" i="0" u="none" strike="noStrike">
                          <a:latin typeface="Arial"/>
                        </a:rPr>
                        <a:t>AD review start</a:t>
                      </a:r>
                    </a:p>
                  </a:txBody>
                  <a:tcPr marL="0" marR="0" marT="0" marB="0" anchor="b">
                    <a:lnL w="25400" cap="flat" cmpd="dbl"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b"/>
                      <a:r>
                        <a:rPr lang="de-DE" sz="1200" b="1" i="0" u="none" strike="noStrike">
                          <a:latin typeface="Arial"/>
                        </a:rPr>
                        <a:t> </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de-DE"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de-DE"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de-DE"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de-DE"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43897">
                <a:tc>
                  <a:txBody>
                    <a:bodyPr/>
                    <a:lstStyle/>
                    <a:p>
                      <a:pPr algn="l" fontAlgn="b"/>
                      <a:r>
                        <a:rPr lang="de-DE" sz="1200" b="1" i="0" u="none" strike="noStrike">
                          <a:latin typeface="Arial"/>
                        </a:rPr>
                        <a:t>AD as Candidate</a:t>
                      </a:r>
                    </a:p>
                  </a:txBody>
                  <a:tcPr marL="0" marR="0" marT="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de-DE" sz="1200" b="1" i="0" u="none" strike="noStrike">
                          <a:latin typeface="Arial"/>
                        </a:rPr>
                        <a:t> </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de-DE" sz="1200" b="1" i="0" u="none" strike="noStrike">
                          <a:latin typeface="Arial"/>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de-DE"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de-DE"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de-DE"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43897">
                <a:tc>
                  <a:txBody>
                    <a:bodyPr/>
                    <a:lstStyle/>
                    <a:p>
                      <a:pPr algn="l" fontAlgn="b"/>
                      <a:r>
                        <a:rPr lang="de-DE" sz="1200" b="1" i="0" u="none" strike="noStrike">
                          <a:latin typeface="Arial"/>
                        </a:rPr>
                        <a:t>Detailed spec start</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de-DE" sz="1200" b="1" i="0" u="none" strike="noStrike">
                          <a:latin typeface="Arial"/>
                        </a:rPr>
                        <a:t>2016-05-13</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de-DE"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de-DE"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de-DE"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de-DE"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43897">
                <a:tc>
                  <a:txBody>
                    <a:bodyPr/>
                    <a:lstStyle/>
                    <a:p>
                      <a:pPr algn="l" fontAlgn="b"/>
                      <a:r>
                        <a:rPr lang="de-DE" sz="1200" b="1" i="0" u="none" strike="noStrike">
                          <a:latin typeface="Arial"/>
                        </a:rPr>
                        <a:t>Consistency start</a:t>
                      </a:r>
                    </a:p>
                  </a:txBody>
                  <a:tcPr marL="0" marR="0" marT="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de-DE" sz="1200" b="1" i="0" u="none" strike="noStrike">
                          <a:latin typeface="Arial"/>
                        </a:rPr>
                        <a:t>2016-12-18</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de-DE" sz="1200" b="1" i="0" u="none" strike="noStrike">
                          <a:latin typeface="Arial"/>
                        </a:rPr>
                        <a:t>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de-DE" sz="1200" b="1" i="0" u="none" strike="noStrike">
                          <a:latin typeface="Arial"/>
                        </a:rPr>
                        <a:t>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de-DE"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de-DE"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55511">
                <a:tc>
                  <a:txBody>
                    <a:bodyPr/>
                    <a:lstStyle/>
                    <a:p>
                      <a:pPr algn="l" fontAlgn="b"/>
                      <a:r>
                        <a:rPr lang="de-DE" sz="1200" b="1" i="0" u="none" strike="noStrike">
                          <a:latin typeface="Arial"/>
                        </a:rPr>
                        <a:t>Enabler as Candidate</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de-DE" sz="1200" b="1" i="0" u="none" strike="noStrike">
                          <a:latin typeface="Arial"/>
                        </a:rPr>
                        <a:t>2016-12-16</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de-DE" sz="1200" b="1" i="0" u="none" strike="noStrike">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de-DE" sz="1200" b="1" i="0" u="none" strike="noStrike">
                          <a:latin typeface="Arial"/>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de-DE" sz="1200" b="1" i="0" u="none" strike="noStrike">
                          <a:latin typeface="Arial"/>
                        </a:rPr>
                        <a:t>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de-DE" sz="1200" b="1" i="0" u="none" strike="noStrike" dirty="0">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w="25400" cap="flat" cmpd="dbl" algn="ctr">
                      <a:solidFill>
                        <a:srgbClr val="000000"/>
                      </a:solidFill>
                      <a:prstDash val="solid"/>
                      <a:round/>
                      <a:headEnd type="none" w="med" len="med"/>
                      <a:tailEnd type="none" w="med" len="med"/>
                    </a:lnB>
                    <a:solidFill>
                      <a:srgbClr val="FFFFFF"/>
                    </a:solidFill>
                  </a:tcPr>
                </a:tc>
              </a:tr>
            </a:tbl>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r>
              <a:rPr lang="es-ES" altLang="zh-CN" smtClean="0">
                <a:ea typeface="宋体" charset="-122"/>
              </a:rPr>
              <a:t>Planned deliverables</a:t>
            </a:r>
          </a:p>
        </p:txBody>
      </p:sp>
      <p:sp>
        <p:nvSpPr>
          <p:cNvPr id="10243" name="Rectangle 3"/>
          <p:cNvSpPr>
            <a:spLocks noGrp="1" noChangeArrowheads="1"/>
          </p:cNvSpPr>
          <p:nvPr>
            <p:ph type="body" idx="1"/>
          </p:nvPr>
        </p:nvSpPr>
        <p:spPr/>
        <p:txBody>
          <a:bodyPr/>
          <a:lstStyle/>
          <a:p>
            <a:r>
              <a:rPr lang="es-ES" altLang="zh-CN" dirty="0" err="1" smtClean="0">
                <a:ea typeface="宋体" charset="-122"/>
              </a:rPr>
              <a:t>Requirements</a:t>
            </a:r>
            <a:endParaRPr lang="es-ES" altLang="zh-CN" dirty="0" smtClean="0">
              <a:ea typeface="宋体" charset="-122"/>
            </a:endParaRPr>
          </a:p>
          <a:p>
            <a:pPr lvl="1"/>
            <a:r>
              <a:rPr lang="es-ES" altLang="zh-CN" dirty="0" smtClean="0">
                <a:ea typeface="宋体" charset="-122"/>
              </a:rPr>
              <a:t>Requirements in </a:t>
            </a:r>
            <a:r>
              <a:rPr lang="es-ES" altLang="zh-CN" dirty="0" err="1" smtClean="0">
                <a:ea typeface="宋体" charset="-122"/>
              </a:rPr>
              <a:t>Combined</a:t>
            </a:r>
            <a:r>
              <a:rPr lang="es-ES" altLang="zh-CN" dirty="0" smtClean="0">
                <a:ea typeface="宋体" charset="-122"/>
              </a:rPr>
              <a:t> </a:t>
            </a:r>
            <a:r>
              <a:rPr lang="es-ES" altLang="zh-CN" dirty="0" err="1" smtClean="0">
                <a:ea typeface="宋体" charset="-122"/>
              </a:rPr>
              <a:t>Release</a:t>
            </a:r>
            <a:r>
              <a:rPr lang="es-ES" altLang="zh-CN" dirty="0" smtClean="0">
                <a:ea typeface="宋体" charset="-122"/>
              </a:rPr>
              <a:t> </a:t>
            </a:r>
            <a:r>
              <a:rPr lang="es-ES" altLang="zh-CN" dirty="0" err="1" smtClean="0">
                <a:ea typeface="宋体" charset="-122"/>
              </a:rPr>
              <a:t>Document</a:t>
            </a:r>
            <a:r>
              <a:rPr lang="es-ES" altLang="zh-CN" dirty="0" smtClean="0">
                <a:ea typeface="宋体" charset="-122"/>
              </a:rPr>
              <a:t> 	</a:t>
            </a:r>
            <a:endParaRPr lang="es-ES" altLang="zh-CN" i="1" dirty="0" smtClean="0">
              <a:ea typeface="宋体" charset="-122"/>
            </a:endParaRPr>
          </a:p>
          <a:p>
            <a:r>
              <a:rPr lang="es-ES" altLang="zh-CN" dirty="0" err="1" smtClean="0">
                <a:ea typeface="宋体" charset="-122"/>
              </a:rPr>
              <a:t>Architecture</a:t>
            </a:r>
            <a:endParaRPr lang="es-ES" altLang="zh-CN" dirty="0" smtClean="0">
              <a:ea typeface="宋体" charset="-122"/>
            </a:endParaRPr>
          </a:p>
          <a:p>
            <a:pPr lvl="1"/>
            <a:r>
              <a:rPr lang="es-ES" altLang="zh-CN" dirty="0" err="1" smtClean="0">
                <a:ea typeface="宋体" charset="-122"/>
              </a:rPr>
              <a:t>Architecture</a:t>
            </a:r>
            <a:r>
              <a:rPr lang="es-ES" altLang="zh-CN" dirty="0" smtClean="0">
                <a:ea typeface="宋体" charset="-122"/>
              </a:rPr>
              <a:t> in </a:t>
            </a:r>
            <a:r>
              <a:rPr lang="es-ES" altLang="zh-CN" dirty="0" err="1" smtClean="0">
                <a:ea typeface="宋体" charset="-122"/>
              </a:rPr>
              <a:t>Combined</a:t>
            </a:r>
            <a:r>
              <a:rPr lang="es-ES" altLang="zh-CN" dirty="0" smtClean="0">
                <a:ea typeface="宋体" charset="-122"/>
              </a:rPr>
              <a:t> </a:t>
            </a:r>
            <a:r>
              <a:rPr lang="es-ES" altLang="zh-CN" dirty="0" err="1" smtClean="0">
                <a:ea typeface="宋体" charset="-122"/>
              </a:rPr>
              <a:t>Release</a:t>
            </a:r>
            <a:r>
              <a:rPr lang="es-ES" altLang="zh-CN" dirty="0" smtClean="0">
                <a:ea typeface="宋体" charset="-122"/>
              </a:rPr>
              <a:t> </a:t>
            </a:r>
            <a:r>
              <a:rPr lang="es-ES" altLang="zh-CN" dirty="0" err="1" smtClean="0">
                <a:ea typeface="宋体" charset="-122"/>
              </a:rPr>
              <a:t>Document</a:t>
            </a:r>
            <a:endParaRPr lang="es-ES" altLang="zh-CN" i="1" dirty="0" smtClean="0">
              <a:ea typeface="宋体" charset="-122"/>
            </a:endParaRPr>
          </a:p>
          <a:p>
            <a:r>
              <a:rPr lang="es-ES" altLang="zh-CN" dirty="0" err="1" smtClean="0">
                <a:ea typeface="宋体" charset="-122"/>
              </a:rPr>
              <a:t>Development</a:t>
            </a:r>
            <a:r>
              <a:rPr lang="es-ES" altLang="zh-CN" dirty="0" smtClean="0">
                <a:ea typeface="宋体" charset="-122"/>
              </a:rPr>
              <a:t> </a:t>
            </a:r>
            <a:r>
              <a:rPr lang="es-ES" altLang="zh-CN" dirty="0" err="1" smtClean="0">
                <a:ea typeface="宋体" charset="-122"/>
              </a:rPr>
              <a:t>Phase</a:t>
            </a:r>
            <a:endParaRPr lang="es-ES" altLang="zh-CN" dirty="0" smtClean="0">
              <a:ea typeface="宋体" charset="-122"/>
            </a:endParaRPr>
          </a:p>
          <a:p>
            <a:pPr lvl="1"/>
            <a:r>
              <a:rPr lang="es-ES" altLang="zh-CN" dirty="0" err="1" smtClean="0">
                <a:ea typeface="宋体" charset="-122"/>
              </a:rPr>
              <a:t>Combined</a:t>
            </a:r>
            <a:r>
              <a:rPr lang="es-ES" altLang="zh-CN" dirty="0" smtClean="0">
                <a:ea typeface="宋体" charset="-122"/>
              </a:rPr>
              <a:t> </a:t>
            </a:r>
            <a:r>
              <a:rPr lang="es-ES" altLang="zh-CN" dirty="0" err="1" smtClean="0">
                <a:ea typeface="宋体" charset="-122"/>
              </a:rPr>
              <a:t>Release</a:t>
            </a:r>
            <a:r>
              <a:rPr lang="es-ES" altLang="zh-CN" dirty="0" smtClean="0">
                <a:ea typeface="宋体" charset="-122"/>
              </a:rPr>
              <a:t> </a:t>
            </a:r>
            <a:r>
              <a:rPr lang="es-ES" altLang="zh-CN" dirty="0" err="1" smtClean="0">
                <a:ea typeface="宋体" charset="-122"/>
              </a:rPr>
              <a:t>document</a:t>
            </a:r>
            <a:endParaRPr lang="es-ES" altLang="zh-CN" i="1" dirty="0" smtClean="0">
              <a:ea typeface="宋体" charset="-122"/>
            </a:endParaRPr>
          </a:p>
        </p:txBody>
      </p:sp>
    </p:spTree>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0</TotalTime>
  <Pages>15</Pages>
  <Words>2703</Words>
  <Application>Microsoft Office PowerPoint</Application>
  <PresentationFormat>Custom</PresentationFormat>
  <Paragraphs>244</Paragraphs>
  <Slides>13</Slides>
  <Notes>13</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13</vt:i4>
      </vt:variant>
    </vt:vector>
  </HeadingPairs>
  <TitlesOfParts>
    <vt:vector size="15" baseType="lpstr">
      <vt:lpstr>OMA Template</vt:lpstr>
      <vt:lpstr>Worksheet</vt:lpstr>
      <vt:lpstr>OMA-WID-0324-Charging for CPM-20160418-D   Work Item Document WI0324 – CPM Charging</vt:lpstr>
      <vt:lpstr>Work Item Title and Registration Name </vt:lpstr>
      <vt:lpstr>Description and Objectives</vt:lpstr>
      <vt:lpstr>Description and Objectives</vt:lpstr>
      <vt:lpstr>Description and Objectives</vt:lpstr>
      <vt:lpstr>Main Use Case(s)</vt:lpstr>
      <vt:lpstr>Impacts, Relationships and Dependencies</vt:lpstr>
      <vt:lpstr>Proposed Timeline</vt:lpstr>
      <vt:lpstr>Planned deliverables</vt:lpstr>
      <vt:lpstr>Planned Review Types</vt:lpstr>
      <vt:lpstr>Supporting Companies</vt:lpstr>
      <vt:lpstr>Proposed Resources</vt:lpstr>
      <vt:lpstr>Document History</vt:lpstr>
    </vt:vector>
  </TitlesOfParts>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Steffen Habermann</cp:lastModifiedBy>
  <cp:revision>560</cp:revision>
  <cp:lastPrinted>1999-04-27T06:51:51Z</cp:lastPrinted>
  <dcterms:created xsi:type="dcterms:W3CDTF">2002-03-19T14:05:12Z</dcterms:created>
  <dcterms:modified xsi:type="dcterms:W3CDTF">2016-04-19T15:31:22Z</dcterms:modified>
</cp:coreProperties>
</file>