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1"/>
  </p:notesMasterIdLst>
  <p:handoutMasterIdLst>
    <p:handoutMasterId r:id="rId12"/>
  </p:handoutMasterIdLst>
  <p:sldIdLst>
    <p:sldId id="293" r:id="rId2"/>
    <p:sldId id="318" r:id="rId3"/>
    <p:sldId id="324" r:id="rId4"/>
    <p:sldId id="326" r:id="rId5"/>
    <p:sldId id="328" r:id="rId6"/>
    <p:sldId id="327" r:id="rId7"/>
    <p:sldId id="329" r:id="rId8"/>
    <p:sldId id="332" r:id="rId9"/>
    <p:sldId id="320" r:id="rId10"/>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0066"/>
    <a:srgbClr val="FFFF99"/>
    <a:srgbClr val="FDB5C3"/>
    <a:srgbClr val="99FFCC"/>
    <a:srgbClr val="FFCCCC"/>
    <a:srgbClr val="FEEDCE"/>
    <a:srgbClr val="543800"/>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56" autoAdjust="0"/>
    <p:restoredTop sz="68195" autoAdjust="0"/>
  </p:normalViewPr>
  <p:slideViewPr>
    <p:cSldViewPr>
      <p:cViewPr varScale="1">
        <p:scale>
          <a:sx n="56" d="100"/>
          <a:sy n="56" d="100"/>
        </p:scale>
        <p:origin x="-906" y="-10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284" y="-90"/>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8196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1623753457"/>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14335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14335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52911"/>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a:t>
            </a:r>
            <a:r>
              <a:rPr lang="en-GB" sz="1000" b="1" dirty="0" smtClean="0">
                <a:cs typeface="Times New Roman" pitchFamily="18" charset="0"/>
              </a:rPr>
              <a:t>2013 </a:t>
            </a:r>
            <a:r>
              <a:rPr lang="en-GB" sz="1000" b="1" dirty="0">
                <a:cs typeface="Times New Roman" pitchFamily="18" charset="0"/>
              </a:rPr>
              <a:t>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605337" y="6698438"/>
            <a:ext cx="3810000" cy="255961"/>
          </a:xfrm>
          <a:prstGeom prst="rect">
            <a:avLst/>
          </a:prstGeom>
          <a:noFill/>
          <a:ln w="12700">
            <a:noFill/>
            <a:miter lim="800000"/>
            <a:headEnd/>
            <a:tailEnd/>
          </a:ln>
        </p:spPr>
        <p:txBody>
          <a:bodyPr wrap="square" lIns="90483" tIns="44447" rIns="90483" bIns="44447">
            <a:spAutoFit/>
          </a:bodyPr>
          <a:lstStyle/>
          <a:p>
            <a:pPr algn="ctr" defTabSz="403225" eaLnBrk="0" hangingPunct="0">
              <a:lnSpc>
                <a:spcPct val="90000"/>
              </a:lnSpc>
              <a:tabLst>
                <a:tab pos="5372100" algn="ctr"/>
                <a:tab pos="9182100" algn="r"/>
              </a:tabLst>
            </a:pPr>
            <a:r>
              <a:rPr lang="fr-FR" sz="1200" dirty="0" smtClean="0"/>
              <a:t>OMA-ISC-2013-0078</a:t>
            </a: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‹N›</a:t>
            </a:fld>
            <a:r>
              <a:rPr lang="en-US" sz="1800" b="1" dirty="0">
                <a:latin typeface="Arial Narrow" pitchFamily="34" charset="0"/>
              </a:rPr>
              <a:t/>
            </a:r>
            <a:br>
              <a:rPr lang="en-US" sz="1800" b="1" dirty="0">
                <a:latin typeface="Arial Narrow" pitchFamily="34" charset="0"/>
              </a:rPr>
            </a:br>
            <a:r>
              <a:rPr lang="en-US" sz="500" dirty="0">
                <a:solidFill>
                  <a:srgbClr val="999999"/>
                </a:solidFill>
              </a:rPr>
              <a:t>[</a:t>
            </a:r>
            <a:r>
              <a:rPr lang="en-US" sz="500" dirty="0" smtClean="0">
                <a:solidFill>
                  <a:srgbClr val="999999"/>
                </a:solidFill>
              </a:rPr>
              <a:t>OMA-Template-WIDpresentation-20130101-I</a:t>
            </a:r>
            <a:r>
              <a:rPr lang="en-US" sz="500" dirty="0">
                <a:solidFill>
                  <a:srgbClr val="999999"/>
                </a:solidFill>
              </a:rPr>
              <a:t>]</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member.openmobilealliance.org/ftp/Public_documents/CD/Permanent_documents/OMA-ER-SNeW-V1_0-20130305-D.zip"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it-IT" sz="1600" dirty="0"/>
              <a:t>OMA-COM-ISC-2013-0078-INP_SNEW_in_ISC</a:t>
            </a:r>
            <a:r>
              <a:rPr lang="en-US" sz="2400" dirty="0" smtClean="0"/>
              <a:t/>
            </a:r>
            <a:br>
              <a:rPr lang="en-US" sz="2400" dirty="0" smtClean="0"/>
            </a:br>
            <a:r>
              <a:rPr lang="en-US" sz="1600" dirty="0" smtClean="0"/>
              <a:t/>
            </a:r>
            <a:br>
              <a:rPr lang="en-US" sz="1600" dirty="0" smtClean="0"/>
            </a:br>
            <a:r>
              <a:rPr lang="en-US" sz="3600" dirty="0" smtClean="0"/>
              <a:t>Leveraging SNEW in ISC</a:t>
            </a:r>
            <a:endParaRPr lang="en-US" sz="2800" dirty="0" smtClean="0"/>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COM ISC</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19 Mar 2013</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Contact:	</a:t>
            </a:r>
            <a:r>
              <a:rPr lang="en-US" altLang="zh-CN" b="1" dirty="0" smtClean="0">
                <a:latin typeface="Tahoma" pitchFamily="34" charset="0"/>
                <a:ea typeface="宋体"/>
                <a:cs typeface="宋体"/>
              </a:rPr>
              <a:t>Carmen Criminisi, Laurent-Walter Goix</a:t>
            </a:r>
            <a:endParaRPr lang="en-US" altLang="zh-CN" sz="1400"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Source:	</a:t>
            </a:r>
            <a:r>
              <a:rPr lang="en-US" altLang="zh-CN" b="1" dirty="0" smtClean="0">
                <a:latin typeface="Tahoma" pitchFamily="34" charset="0"/>
                <a:ea typeface="宋体"/>
                <a:cs typeface="宋体"/>
              </a:rPr>
              <a:t>Telecom Italia</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dirty="0" smtClean="0"/>
              <a:t>Rationale</a:t>
            </a:r>
          </a:p>
        </p:txBody>
      </p:sp>
      <p:sp>
        <p:nvSpPr>
          <p:cNvPr id="17410" name="Rectangle 7"/>
          <p:cNvSpPr>
            <a:spLocks noGrp="1" noChangeArrowheads="1"/>
          </p:cNvSpPr>
          <p:nvPr>
            <p:ph type="body" idx="1"/>
          </p:nvPr>
        </p:nvSpPr>
        <p:spPr>
          <a:xfrm>
            <a:off x="292100" y="1225550"/>
            <a:ext cx="8885237" cy="5181600"/>
          </a:xfrm>
        </p:spPr>
        <p:txBody>
          <a:bodyPr>
            <a:normAutofit/>
          </a:bodyPr>
          <a:lstStyle/>
          <a:p>
            <a:r>
              <a:rPr lang="it-IT" dirty="0" smtClean="0">
                <a:ea typeface="Times New Roman" pitchFamily="18" charset="0"/>
                <a:cs typeface="Arial" charset="0"/>
              </a:rPr>
              <a:t>ISC </a:t>
            </a:r>
            <a:r>
              <a:rPr lang="it-IT" dirty="0" err="1" smtClean="0">
                <a:ea typeface="Times New Roman" pitchFamily="18" charset="0"/>
                <a:cs typeface="Arial" charset="0"/>
              </a:rPr>
              <a:t>is</a:t>
            </a:r>
            <a:r>
              <a:rPr lang="it-IT" dirty="0" smtClean="0">
                <a:ea typeface="Times New Roman" pitchFamily="18" charset="0"/>
                <a:cs typeface="Arial" charset="0"/>
              </a:rPr>
              <a:t> </a:t>
            </a:r>
            <a:r>
              <a:rPr lang="it-IT" dirty="0" err="1" smtClean="0">
                <a:ea typeface="Times New Roman" pitchFamily="18" charset="0"/>
                <a:cs typeface="Arial" charset="0"/>
              </a:rPr>
              <a:t>currently</a:t>
            </a:r>
            <a:r>
              <a:rPr lang="it-IT" dirty="0" smtClean="0">
                <a:ea typeface="Times New Roman" pitchFamily="18" charset="0"/>
                <a:cs typeface="Arial" charset="0"/>
              </a:rPr>
              <a:t> </a:t>
            </a:r>
            <a:r>
              <a:rPr lang="it-IT" dirty="0" err="1" smtClean="0">
                <a:ea typeface="Times New Roman" pitchFamily="18" charset="0"/>
                <a:cs typeface="Arial" charset="0"/>
              </a:rPr>
              <a:t>addressing</a:t>
            </a:r>
            <a:r>
              <a:rPr lang="it-IT" dirty="0" smtClean="0">
                <a:ea typeface="Times New Roman" pitchFamily="18" charset="0"/>
                <a:cs typeface="Arial" charset="0"/>
              </a:rPr>
              <a:t> the </a:t>
            </a:r>
            <a:r>
              <a:rPr lang="it-IT" dirty="0" err="1" smtClean="0">
                <a:ea typeface="Times New Roman" pitchFamily="18" charset="0"/>
                <a:cs typeface="Arial" charset="0"/>
              </a:rPr>
              <a:t>architecture</a:t>
            </a:r>
            <a:r>
              <a:rPr lang="it-IT" dirty="0" smtClean="0">
                <a:ea typeface="Times New Roman" pitchFamily="18" charset="0"/>
                <a:cs typeface="Arial" charset="0"/>
              </a:rPr>
              <a:t> </a:t>
            </a:r>
            <a:r>
              <a:rPr lang="it-IT" dirty="0" err="1" smtClean="0">
                <a:ea typeface="Times New Roman" pitchFamily="18" charset="0"/>
                <a:cs typeface="Arial" charset="0"/>
              </a:rPr>
              <a:t>phase</a:t>
            </a:r>
            <a:r>
              <a:rPr lang="it-IT" dirty="0" smtClean="0">
                <a:ea typeface="Times New Roman" pitchFamily="18" charset="0"/>
                <a:cs typeface="Arial" charset="0"/>
              </a:rPr>
              <a:t> and the </a:t>
            </a:r>
            <a:r>
              <a:rPr lang="it-IT" dirty="0" err="1" smtClean="0">
                <a:ea typeface="Times New Roman" pitchFamily="18" charset="0"/>
                <a:cs typeface="Arial" charset="0"/>
              </a:rPr>
              <a:t>relationship</a:t>
            </a:r>
            <a:r>
              <a:rPr lang="it-IT" dirty="0" smtClean="0">
                <a:ea typeface="Times New Roman" pitchFamily="18" charset="0"/>
                <a:cs typeface="Arial" charset="0"/>
              </a:rPr>
              <a:t> </a:t>
            </a:r>
            <a:r>
              <a:rPr lang="it-IT" dirty="0" err="1" smtClean="0">
                <a:ea typeface="Times New Roman" pitchFamily="18" charset="0"/>
                <a:cs typeface="Arial" charset="0"/>
              </a:rPr>
              <a:t>with</a:t>
            </a:r>
            <a:r>
              <a:rPr lang="it-IT" dirty="0" smtClean="0">
                <a:ea typeface="Times New Roman" pitchFamily="18" charset="0"/>
                <a:cs typeface="Arial" charset="0"/>
              </a:rPr>
              <a:t> </a:t>
            </a:r>
            <a:r>
              <a:rPr lang="it-IT" dirty="0" err="1" smtClean="0">
                <a:ea typeface="Times New Roman" pitchFamily="18" charset="0"/>
                <a:cs typeface="Arial" charset="0"/>
              </a:rPr>
              <a:t>other</a:t>
            </a:r>
            <a:r>
              <a:rPr lang="it-IT" dirty="0" smtClean="0">
                <a:ea typeface="Times New Roman" pitchFamily="18" charset="0"/>
                <a:cs typeface="Arial" charset="0"/>
              </a:rPr>
              <a:t> </a:t>
            </a:r>
            <a:r>
              <a:rPr lang="it-IT" dirty="0" err="1" smtClean="0">
                <a:ea typeface="Times New Roman" pitchFamily="18" charset="0"/>
                <a:cs typeface="Arial" charset="0"/>
              </a:rPr>
              <a:t>enablers</a:t>
            </a:r>
            <a:endParaRPr lang="it-IT" dirty="0" smtClean="0">
              <a:ea typeface="Times New Roman" pitchFamily="18" charset="0"/>
              <a:cs typeface="Arial" charset="0"/>
            </a:endParaRPr>
          </a:p>
          <a:p>
            <a:r>
              <a:rPr lang="it-IT" dirty="0" smtClean="0">
                <a:ea typeface="Times New Roman" pitchFamily="18" charset="0"/>
                <a:cs typeface="Arial" charset="0"/>
              </a:rPr>
              <a:t>ISC </a:t>
            </a:r>
            <a:r>
              <a:rPr lang="it-IT" dirty="0" err="1" smtClean="0">
                <a:ea typeface="Times New Roman" pitchFamily="18" charset="0"/>
                <a:cs typeface="Arial" charset="0"/>
              </a:rPr>
              <a:t>has</a:t>
            </a:r>
            <a:r>
              <a:rPr lang="it-IT" dirty="0" smtClean="0">
                <a:ea typeface="Times New Roman" pitchFamily="18" charset="0"/>
                <a:cs typeface="Arial" charset="0"/>
              </a:rPr>
              <a:t> </a:t>
            </a:r>
            <a:r>
              <a:rPr lang="it-IT" dirty="0" err="1" smtClean="0">
                <a:ea typeface="Times New Roman" pitchFamily="18" charset="0"/>
                <a:cs typeface="Arial" charset="0"/>
              </a:rPr>
              <a:t>defined</a:t>
            </a:r>
            <a:r>
              <a:rPr lang="it-IT" dirty="0" smtClean="0">
                <a:ea typeface="Times New Roman" pitchFamily="18" charset="0"/>
                <a:cs typeface="Arial" charset="0"/>
              </a:rPr>
              <a:t> </a:t>
            </a:r>
            <a:r>
              <a:rPr lang="it-IT" dirty="0" err="1" smtClean="0">
                <a:ea typeface="Times New Roman" pitchFamily="18" charset="0"/>
                <a:cs typeface="Arial" charset="0"/>
              </a:rPr>
              <a:t>several</a:t>
            </a:r>
            <a:r>
              <a:rPr lang="it-IT" dirty="0" smtClean="0">
                <a:ea typeface="Times New Roman" pitchFamily="18" charset="0"/>
                <a:cs typeface="Arial" charset="0"/>
              </a:rPr>
              <a:t> </a:t>
            </a:r>
            <a:r>
              <a:rPr lang="it-IT" dirty="0" err="1" smtClean="0">
                <a:ea typeface="Times New Roman" pitchFamily="18" charset="0"/>
                <a:cs typeface="Arial" charset="0"/>
              </a:rPr>
              <a:t>requirements</a:t>
            </a:r>
            <a:r>
              <a:rPr lang="it-IT" dirty="0" smtClean="0">
                <a:ea typeface="Times New Roman" pitchFamily="18" charset="0"/>
                <a:cs typeface="Arial" charset="0"/>
              </a:rPr>
              <a:t> </a:t>
            </a:r>
            <a:r>
              <a:rPr lang="it-IT" dirty="0" err="1" smtClean="0">
                <a:ea typeface="Times New Roman" pitchFamily="18" charset="0"/>
                <a:cs typeface="Arial" charset="0"/>
              </a:rPr>
              <a:t>related</a:t>
            </a:r>
            <a:r>
              <a:rPr lang="it-IT" dirty="0" smtClean="0">
                <a:ea typeface="Times New Roman" pitchFamily="18" charset="0"/>
                <a:cs typeface="Arial" charset="0"/>
              </a:rPr>
              <a:t> </a:t>
            </a:r>
            <a:r>
              <a:rPr lang="it-IT" dirty="0" err="1" smtClean="0">
                <a:ea typeface="Times New Roman" pitchFamily="18" charset="0"/>
                <a:cs typeface="Arial" charset="0"/>
              </a:rPr>
              <a:t>to</a:t>
            </a:r>
            <a:r>
              <a:rPr lang="it-IT" dirty="0" smtClean="0">
                <a:ea typeface="Times New Roman" pitchFamily="18" charset="0"/>
                <a:cs typeface="Arial" charset="0"/>
              </a:rPr>
              <a:t> “social </a:t>
            </a:r>
            <a:r>
              <a:rPr lang="it-IT" dirty="0" err="1" smtClean="0">
                <a:ea typeface="Times New Roman" pitchFamily="18" charset="0"/>
                <a:cs typeface="Arial" charset="0"/>
              </a:rPr>
              <a:t>communications</a:t>
            </a:r>
            <a:r>
              <a:rPr lang="it-IT" dirty="0" smtClean="0">
                <a:ea typeface="Times New Roman" pitchFamily="18" charset="0"/>
                <a:cs typeface="Arial" charset="0"/>
              </a:rPr>
              <a:t>” </a:t>
            </a:r>
            <a:r>
              <a:rPr lang="it-IT" dirty="0" err="1" smtClean="0">
                <a:ea typeface="Times New Roman" pitchFamily="18" charset="0"/>
                <a:cs typeface="Arial" charset="0"/>
              </a:rPr>
              <a:t>between</a:t>
            </a:r>
            <a:r>
              <a:rPr lang="it-IT" dirty="0" smtClean="0">
                <a:ea typeface="Times New Roman" pitchFamily="18" charset="0"/>
                <a:cs typeface="Arial" charset="0"/>
              </a:rPr>
              <a:t> ISC </a:t>
            </a:r>
            <a:r>
              <a:rPr lang="it-IT" dirty="0" err="1" smtClean="0">
                <a:ea typeface="Times New Roman" pitchFamily="18" charset="0"/>
                <a:cs typeface="Arial" charset="0"/>
              </a:rPr>
              <a:t>users</a:t>
            </a:r>
            <a:r>
              <a:rPr lang="it-IT" dirty="0" smtClean="0">
                <a:ea typeface="Times New Roman" pitchFamily="18" charset="0"/>
                <a:cs typeface="Arial" charset="0"/>
              </a:rPr>
              <a:t> and/or </a:t>
            </a:r>
            <a:r>
              <a:rPr lang="it-IT" dirty="0" err="1" smtClean="0">
                <a:ea typeface="Times New Roman" pitchFamily="18" charset="0"/>
                <a:cs typeface="Arial" charset="0"/>
              </a:rPr>
              <a:t>with</a:t>
            </a:r>
            <a:r>
              <a:rPr lang="it-IT" dirty="0" smtClean="0">
                <a:ea typeface="Times New Roman" pitchFamily="18" charset="0"/>
                <a:cs typeface="Arial" charset="0"/>
              </a:rPr>
              <a:t> </a:t>
            </a:r>
            <a:r>
              <a:rPr lang="it-IT" dirty="0" err="1" smtClean="0">
                <a:ea typeface="Times New Roman" pitchFamily="18" charset="0"/>
                <a:cs typeface="Arial" charset="0"/>
              </a:rPr>
              <a:t>Content</a:t>
            </a:r>
            <a:r>
              <a:rPr lang="it-IT" dirty="0" smtClean="0">
                <a:ea typeface="Times New Roman" pitchFamily="18" charset="0"/>
                <a:cs typeface="Arial" charset="0"/>
              </a:rPr>
              <a:t>  Provider</a:t>
            </a:r>
          </a:p>
          <a:p>
            <a:pPr lvl="1"/>
            <a:r>
              <a:rPr lang="it-IT" dirty="0" smtClean="0">
                <a:ea typeface="Times New Roman" pitchFamily="18" charset="0"/>
                <a:cs typeface="Arial" charset="0"/>
              </a:rPr>
              <a:t>E.g. </a:t>
            </a:r>
            <a:r>
              <a:rPr lang="it-IT" dirty="0" err="1" smtClean="0">
                <a:ea typeface="Times New Roman" pitchFamily="18" charset="0"/>
                <a:cs typeface="Arial" charset="0"/>
              </a:rPr>
              <a:t>sharing</a:t>
            </a:r>
            <a:r>
              <a:rPr lang="it-IT" dirty="0" smtClean="0">
                <a:ea typeface="Times New Roman" pitchFamily="18" charset="0"/>
                <a:cs typeface="Arial" charset="0"/>
              </a:rPr>
              <a:t> the TV </a:t>
            </a:r>
            <a:r>
              <a:rPr lang="it-IT" dirty="0" err="1" smtClean="0">
                <a:ea typeface="Times New Roman" pitchFamily="18" charset="0"/>
                <a:cs typeface="Arial" charset="0"/>
              </a:rPr>
              <a:t>program</a:t>
            </a:r>
            <a:r>
              <a:rPr lang="it-IT" dirty="0" smtClean="0">
                <a:ea typeface="Times New Roman" pitchFamily="18" charset="0"/>
                <a:cs typeface="Arial" charset="0"/>
              </a:rPr>
              <a:t> i’m </a:t>
            </a:r>
            <a:r>
              <a:rPr lang="it-IT" dirty="0" err="1" smtClean="0">
                <a:ea typeface="Times New Roman" pitchFamily="18" charset="0"/>
                <a:cs typeface="Arial" charset="0"/>
              </a:rPr>
              <a:t>watching</a:t>
            </a:r>
            <a:r>
              <a:rPr lang="it-IT" dirty="0" smtClean="0">
                <a:ea typeface="Times New Roman" pitchFamily="18" charset="0"/>
                <a:cs typeface="Arial" charset="0"/>
              </a:rPr>
              <a:t>, </a:t>
            </a:r>
            <a:r>
              <a:rPr lang="it-IT" dirty="0" err="1" smtClean="0">
                <a:ea typeface="Times New Roman" pitchFamily="18" charset="0"/>
                <a:cs typeface="Arial" charset="0"/>
              </a:rPr>
              <a:t>answering</a:t>
            </a:r>
            <a:r>
              <a:rPr lang="it-IT" dirty="0" smtClean="0">
                <a:ea typeface="Times New Roman" pitchFamily="18" charset="0"/>
                <a:cs typeface="Arial" charset="0"/>
              </a:rPr>
              <a:t> a </a:t>
            </a:r>
            <a:r>
              <a:rPr lang="it-IT" dirty="0" err="1" smtClean="0">
                <a:ea typeface="Times New Roman" pitchFamily="18" charset="0"/>
                <a:cs typeface="Arial" charset="0"/>
              </a:rPr>
              <a:t>poll</a:t>
            </a:r>
            <a:endParaRPr lang="it-IT" dirty="0" smtClean="0">
              <a:ea typeface="Times New Roman" pitchFamily="18" charset="0"/>
              <a:cs typeface="Arial" charset="0"/>
            </a:endParaRPr>
          </a:p>
          <a:p>
            <a:r>
              <a:rPr lang="it-IT" dirty="0" smtClean="0">
                <a:ea typeface="Times New Roman" pitchFamily="18" charset="0"/>
                <a:cs typeface="Arial" charset="0"/>
              </a:rPr>
              <a:t>The SNEW </a:t>
            </a:r>
            <a:r>
              <a:rPr lang="it-IT" dirty="0" err="1" smtClean="0">
                <a:ea typeface="Times New Roman" pitchFamily="18" charset="0"/>
                <a:cs typeface="Arial" charset="0"/>
              </a:rPr>
              <a:t>Enabler</a:t>
            </a:r>
            <a:r>
              <a:rPr lang="it-IT" dirty="0" smtClean="0">
                <a:ea typeface="Times New Roman" pitchFamily="18" charset="0"/>
                <a:cs typeface="Arial" charset="0"/>
              </a:rPr>
              <a:t> </a:t>
            </a:r>
            <a:r>
              <a:rPr lang="it-IT" dirty="0" err="1" smtClean="0">
                <a:ea typeface="Times New Roman" pitchFamily="18" charset="0"/>
                <a:cs typeface="Arial" charset="0"/>
              </a:rPr>
              <a:t>has</a:t>
            </a:r>
            <a:r>
              <a:rPr lang="it-IT" dirty="0" smtClean="0">
                <a:ea typeface="Times New Roman" pitchFamily="18" charset="0"/>
                <a:cs typeface="Arial" charset="0"/>
              </a:rPr>
              <a:t> </a:t>
            </a:r>
            <a:r>
              <a:rPr lang="it-IT" dirty="0" err="1" smtClean="0">
                <a:ea typeface="Times New Roman" pitchFamily="18" charset="0"/>
                <a:cs typeface="Arial" charset="0"/>
              </a:rPr>
              <a:t>defined</a:t>
            </a:r>
            <a:r>
              <a:rPr lang="it-IT" dirty="0" smtClean="0">
                <a:ea typeface="Times New Roman" pitchFamily="18" charset="0"/>
                <a:cs typeface="Arial" charset="0"/>
              </a:rPr>
              <a:t> a set of </a:t>
            </a:r>
            <a:r>
              <a:rPr lang="it-IT" dirty="0" err="1" smtClean="0">
                <a:ea typeface="Times New Roman" pitchFamily="18" charset="0"/>
                <a:cs typeface="Arial" charset="0"/>
              </a:rPr>
              <a:t>components</a:t>
            </a:r>
            <a:r>
              <a:rPr lang="it-IT" dirty="0" smtClean="0">
                <a:ea typeface="Times New Roman" pitchFamily="18" charset="0"/>
                <a:cs typeface="Arial" charset="0"/>
              </a:rPr>
              <a:t> and </a:t>
            </a:r>
            <a:r>
              <a:rPr lang="it-IT" dirty="0" err="1" smtClean="0">
                <a:ea typeface="Times New Roman" pitchFamily="18" charset="0"/>
                <a:cs typeface="Arial" charset="0"/>
              </a:rPr>
              <a:t>interfaces</a:t>
            </a:r>
            <a:r>
              <a:rPr lang="it-IT" dirty="0" smtClean="0">
                <a:ea typeface="Times New Roman" pitchFamily="18" charset="0"/>
                <a:cs typeface="Arial" charset="0"/>
              </a:rPr>
              <a:t> </a:t>
            </a:r>
            <a:r>
              <a:rPr lang="it-IT" dirty="0" err="1" smtClean="0">
                <a:ea typeface="Times New Roman" pitchFamily="18" charset="0"/>
                <a:cs typeface="Arial" charset="0"/>
              </a:rPr>
              <a:t>to</a:t>
            </a:r>
            <a:r>
              <a:rPr lang="it-IT" dirty="0" smtClean="0">
                <a:ea typeface="Times New Roman" pitchFamily="18" charset="0"/>
                <a:cs typeface="Arial" charset="0"/>
              </a:rPr>
              <a:t> </a:t>
            </a:r>
            <a:r>
              <a:rPr lang="it-IT" dirty="0" err="1" smtClean="0">
                <a:ea typeface="Times New Roman" pitchFamily="18" charset="0"/>
                <a:cs typeface="Arial" charset="0"/>
              </a:rPr>
              <a:t>exchange</a:t>
            </a:r>
            <a:r>
              <a:rPr lang="it-IT" dirty="0" smtClean="0">
                <a:ea typeface="Times New Roman" pitchFamily="18" charset="0"/>
                <a:cs typeface="Arial" charset="0"/>
              </a:rPr>
              <a:t> social </a:t>
            </a:r>
            <a:r>
              <a:rPr lang="it-IT" dirty="0" err="1" smtClean="0">
                <a:ea typeface="Times New Roman" pitchFamily="18" charset="0"/>
                <a:cs typeface="Arial" charset="0"/>
              </a:rPr>
              <a:t>activities</a:t>
            </a:r>
            <a:r>
              <a:rPr lang="it-IT" dirty="0" smtClean="0">
                <a:ea typeface="Times New Roman" pitchFamily="18" charset="0"/>
                <a:cs typeface="Arial" charset="0"/>
              </a:rPr>
              <a:t> </a:t>
            </a:r>
            <a:r>
              <a:rPr lang="it-IT" dirty="0" err="1" smtClean="0">
                <a:ea typeface="Times New Roman" pitchFamily="18" charset="0"/>
                <a:cs typeface="Arial" charset="0"/>
              </a:rPr>
              <a:t>that</a:t>
            </a:r>
            <a:r>
              <a:rPr lang="it-IT" dirty="0" smtClean="0">
                <a:ea typeface="Times New Roman" pitchFamily="18" charset="0"/>
                <a:cs typeface="Arial" charset="0"/>
              </a:rPr>
              <a:t> are in </a:t>
            </a:r>
            <a:r>
              <a:rPr lang="it-IT" dirty="0" err="1" smtClean="0">
                <a:ea typeface="Times New Roman" pitchFamily="18" charset="0"/>
                <a:cs typeface="Arial" charset="0"/>
              </a:rPr>
              <a:t>line</a:t>
            </a:r>
            <a:r>
              <a:rPr lang="it-IT" dirty="0" smtClean="0">
                <a:ea typeface="Times New Roman" pitchFamily="18" charset="0"/>
                <a:cs typeface="Arial" charset="0"/>
              </a:rPr>
              <a:t> </a:t>
            </a:r>
            <a:r>
              <a:rPr lang="it-IT" dirty="0" err="1" smtClean="0">
                <a:ea typeface="Times New Roman" pitchFamily="18" charset="0"/>
                <a:cs typeface="Arial" charset="0"/>
              </a:rPr>
              <a:t>with</a:t>
            </a:r>
            <a:r>
              <a:rPr lang="it-IT" dirty="0" smtClean="0">
                <a:ea typeface="Times New Roman" pitchFamily="18" charset="0"/>
                <a:cs typeface="Arial" charset="0"/>
              </a:rPr>
              <a:t> </a:t>
            </a:r>
            <a:r>
              <a:rPr lang="it-IT" smtClean="0">
                <a:ea typeface="Times New Roman" pitchFamily="18" charset="0"/>
                <a:cs typeface="Arial" charset="0"/>
              </a:rPr>
              <a:t>ISC social requirements</a:t>
            </a:r>
            <a:endParaRPr lang="en-GB" dirty="0" smtClean="0">
              <a:ea typeface="Times New Roman" pitchFamily="18" charset="0"/>
              <a:cs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fr-FR" dirty="0" smtClean="0"/>
              <a:t>About OMA </a:t>
            </a:r>
            <a:r>
              <a:rPr lang="fr-FR" dirty="0" err="1" smtClean="0"/>
              <a:t>SNeW</a:t>
            </a:r>
            <a:r>
              <a:rPr lang="fr-FR" dirty="0" smtClean="0"/>
              <a:t> </a:t>
            </a:r>
            <a:r>
              <a:rPr lang="fr-FR" dirty="0" err="1" smtClean="0"/>
              <a:t>Enabler</a:t>
            </a:r>
            <a:r>
              <a:rPr lang="fr-FR" dirty="0" smtClean="0"/>
              <a:t> (1/2)</a:t>
            </a:r>
          </a:p>
        </p:txBody>
      </p:sp>
      <p:sp>
        <p:nvSpPr>
          <p:cNvPr id="31746" name="Rectangle 3"/>
          <p:cNvSpPr>
            <a:spLocks noGrp="1" noChangeArrowheads="1"/>
          </p:cNvSpPr>
          <p:nvPr>
            <p:ph idx="1"/>
          </p:nvPr>
        </p:nvSpPr>
        <p:spPr>
          <a:xfrm>
            <a:off x="292100" y="1149350"/>
            <a:ext cx="8778875" cy="5383212"/>
          </a:xfrm>
        </p:spPr>
        <p:txBody>
          <a:bodyPr/>
          <a:lstStyle/>
          <a:p>
            <a:r>
              <a:rPr lang="en-US" sz="2400" dirty="0" err="1" smtClean="0"/>
              <a:t>SNeW</a:t>
            </a:r>
            <a:r>
              <a:rPr lang="en-US" sz="2400" dirty="0" smtClean="0"/>
              <a:t> (Social Network Web) aims at providing an interoperable social timeline (aka “wall”) to every mobile subscriber, as an additional asynchronous way of communicating with his contacts</a:t>
            </a:r>
          </a:p>
          <a:p>
            <a:pPr lvl="1"/>
            <a:r>
              <a:rPr lang="en-US" sz="2000" dirty="0" smtClean="0"/>
              <a:t>Profiling of web (HTTP)-based open specifications (e.g. OpenSocial, </a:t>
            </a:r>
            <a:r>
              <a:rPr lang="en-US" sz="2000" dirty="0" err="1" smtClean="0"/>
              <a:t>OStatus</a:t>
            </a:r>
            <a:r>
              <a:rPr lang="en-US" sz="2000" dirty="0" smtClean="0"/>
              <a:t>)</a:t>
            </a:r>
          </a:p>
          <a:p>
            <a:r>
              <a:rPr lang="en-US" sz="2400" dirty="0" smtClean="0"/>
              <a:t>Basic features</a:t>
            </a:r>
          </a:p>
          <a:p>
            <a:pPr lvl="1"/>
            <a:r>
              <a:rPr lang="en-US" sz="2000" dirty="0" smtClean="0"/>
              <a:t>publish a social activity (status update, photo/video/link post, like, comment, check-in) to be shared with contacts</a:t>
            </a:r>
          </a:p>
          <a:p>
            <a:pPr lvl="1"/>
            <a:r>
              <a:rPr lang="en-US" sz="2000" dirty="0" smtClean="0"/>
              <a:t>follow/become friend with users across other SN providers </a:t>
            </a:r>
          </a:p>
          <a:p>
            <a:pPr lvl="1"/>
            <a:r>
              <a:rPr lang="en-US" sz="2000" dirty="0" smtClean="0"/>
              <a:t>access other users’ timeline</a:t>
            </a:r>
          </a:p>
          <a:p>
            <a:r>
              <a:rPr lang="en-US" sz="2400" dirty="0" smtClean="0"/>
              <a:t>Additional features</a:t>
            </a:r>
          </a:p>
          <a:p>
            <a:pPr lvl="1"/>
            <a:r>
              <a:rPr lang="en-US" sz="2000" dirty="0" smtClean="0"/>
              <a:t>Device caching/queuing of information for over-the-air traffic optimization</a:t>
            </a:r>
          </a:p>
          <a:p>
            <a:pPr lvl="1"/>
            <a:r>
              <a:rPr lang="en-US" sz="2000" dirty="0" smtClean="0"/>
              <a:t>Push notifications of social activities</a:t>
            </a:r>
          </a:p>
          <a:p>
            <a:pPr lvl="1"/>
            <a:r>
              <a:rPr lang="en-US" sz="2000" dirty="0" smtClean="0"/>
              <a:t>Social data packaging for account/data portability</a:t>
            </a:r>
          </a:p>
          <a:p>
            <a:pPr lvl="1"/>
            <a:r>
              <a:rPr lang="en-US" sz="2000" dirty="0" smtClean="0"/>
              <a:t>Interworking (gateway) with External SNs</a:t>
            </a:r>
          </a:p>
          <a:p>
            <a:endParaRPr lang="en-US" sz="2400" dirty="0" smtClean="0"/>
          </a:p>
          <a:p>
            <a:endParaRPr lang="en-US" sz="2400" dirty="0" smtClean="0"/>
          </a:p>
        </p:txBody>
      </p:sp>
      <p:sp>
        <p:nvSpPr>
          <p:cNvPr id="4" name="Segnaposto numero diapositiva 3"/>
          <p:cNvSpPr>
            <a:spLocks noGrp="1"/>
          </p:cNvSpPr>
          <p:nvPr>
            <p:ph type="sldNum" sz="quarter" idx="4294967295"/>
          </p:nvPr>
        </p:nvSpPr>
        <p:spPr>
          <a:xfrm>
            <a:off x="9009063" y="6635750"/>
            <a:ext cx="354012" cy="234950"/>
          </a:xfrm>
          <a:prstGeom prst="rect">
            <a:avLst/>
          </a:prstGeom>
        </p:spPr>
        <p:txBody>
          <a:bodyPr lIns="104863" tIns="52432" rIns="104863" bIns="52432"/>
          <a:lstStyle/>
          <a:p>
            <a:pPr>
              <a:defRPr/>
            </a:pPr>
            <a:fld id="{1DB7578E-2467-4AF5-B5AA-5B73FCD35007}" type="slidenum">
              <a:rPr sz="1100"/>
              <a:pPr>
                <a:defRPr/>
              </a:pPr>
              <a:t>3</a:t>
            </a:fld>
            <a:endParaRPr sz="110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fr-FR" dirty="0" smtClean="0"/>
              <a:t>About OMA </a:t>
            </a:r>
            <a:r>
              <a:rPr lang="fr-FR" dirty="0" err="1" smtClean="0"/>
              <a:t>SNeW</a:t>
            </a:r>
            <a:r>
              <a:rPr lang="fr-FR" dirty="0" smtClean="0"/>
              <a:t> </a:t>
            </a:r>
            <a:r>
              <a:rPr lang="fr-FR" dirty="0" err="1" smtClean="0"/>
              <a:t>Enabler</a:t>
            </a:r>
            <a:r>
              <a:rPr lang="fr-FR" dirty="0" smtClean="0"/>
              <a:t> (2/2)</a:t>
            </a:r>
          </a:p>
        </p:txBody>
      </p:sp>
      <p:sp>
        <p:nvSpPr>
          <p:cNvPr id="31746" name="Rectangle 3"/>
          <p:cNvSpPr>
            <a:spLocks noGrp="1" noChangeArrowheads="1"/>
          </p:cNvSpPr>
          <p:nvPr>
            <p:ph idx="1"/>
          </p:nvPr>
        </p:nvSpPr>
        <p:spPr/>
        <p:txBody>
          <a:bodyPr/>
          <a:lstStyle/>
          <a:p>
            <a:r>
              <a:rPr lang="en-US" sz="2200" dirty="0" err="1" smtClean="0"/>
              <a:t>SNeW</a:t>
            </a:r>
            <a:r>
              <a:rPr lang="en-US" sz="2200" dirty="0" smtClean="0"/>
              <a:t> 1.0 is currently nearing Candidate Status</a:t>
            </a:r>
          </a:p>
          <a:p>
            <a:pPr lvl="1"/>
            <a:r>
              <a:rPr lang="en-US" altLang="zh-CN" sz="1800" dirty="0" smtClean="0">
                <a:ea typeface="宋体" pitchFamily="2" charset="-122"/>
              </a:rPr>
              <a:t>Current </a:t>
            </a:r>
            <a:r>
              <a:rPr lang="en-US" altLang="zh-CN" sz="1800" dirty="0" err="1" smtClean="0">
                <a:ea typeface="宋体" pitchFamily="2" charset="-122"/>
              </a:rPr>
              <a:t>SNeW</a:t>
            </a:r>
            <a:r>
              <a:rPr lang="en-US" altLang="zh-CN" sz="1800" dirty="0" smtClean="0">
                <a:ea typeface="宋体" pitchFamily="2" charset="-122"/>
              </a:rPr>
              <a:t> data model addresses “generic” social activities</a:t>
            </a:r>
          </a:p>
          <a:p>
            <a:pPr lvl="1"/>
            <a:r>
              <a:rPr lang="en-US" altLang="zh-CN" sz="1800" dirty="0" smtClean="0">
                <a:ea typeface="宋体" pitchFamily="2" charset="-122"/>
                <a:hlinkClick r:id="rId2"/>
              </a:rPr>
              <a:t>http://member.openmobilealliance.org/ftp/Public_documents/CD/Permanent_documents/OMA-ER-SNeW-V1_0-20130305-D.zip</a:t>
            </a:r>
            <a:r>
              <a:rPr lang="en-US" altLang="zh-CN" sz="1800" dirty="0" smtClean="0">
                <a:ea typeface="宋体" pitchFamily="2" charset="-122"/>
              </a:rPr>
              <a:t> </a:t>
            </a:r>
          </a:p>
          <a:p>
            <a:r>
              <a:rPr lang="en-US" sz="2200" dirty="0" err="1" smtClean="0"/>
              <a:t>SNeW</a:t>
            </a:r>
            <a:r>
              <a:rPr lang="en-US" sz="2200" dirty="0" smtClean="0"/>
              <a:t> 1.1 is finalizing its new requirements to </a:t>
            </a:r>
            <a:r>
              <a:rPr lang="en-US" altLang="zh-CN" sz="2200" dirty="0" smtClean="0">
                <a:ea typeface="宋体" pitchFamily="2" charset="-122"/>
              </a:rPr>
              <a:t>evolve &amp; enhance the core functionalities of </a:t>
            </a:r>
            <a:r>
              <a:rPr lang="en-US" altLang="zh-CN" sz="2200" dirty="0" err="1" smtClean="0">
                <a:ea typeface="宋体" pitchFamily="2" charset="-122"/>
              </a:rPr>
              <a:t>SNeW</a:t>
            </a:r>
            <a:r>
              <a:rPr lang="en-US" altLang="zh-CN" sz="2200" dirty="0" smtClean="0">
                <a:ea typeface="宋体" pitchFamily="2" charset="-122"/>
              </a:rPr>
              <a:t> 1.0</a:t>
            </a:r>
            <a:endParaRPr lang="en-US" sz="2200" dirty="0" smtClean="0"/>
          </a:p>
          <a:p>
            <a:pPr lvl="1"/>
            <a:r>
              <a:rPr lang="en-US" sz="1800" dirty="0" smtClean="0"/>
              <a:t>NFC, groups, privacy, etc</a:t>
            </a:r>
          </a:p>
          <a:p>
            <a:r>
              <a:rPr lang="en-US" altLang="zh-CN" sz="2200" dirty="0" smtClean="0">
                <a:ea typeface="宋体" pitchFamily="2" charset="-122"/>
              </a:rPr>
              <a:t>ISC can be seen as a “usage area” that can use this framework for sharing their own ISC-specific social activities</a:t>
            </a:r>
          </a:p>
          <a:p>
            <a:pPr lvl="1"/>
            <a:r>
              <a:rPr lang="en-US" altLang="zh-CN" sz="1800" dirty="0" smtClean="0">
                <a:ea typeface="宋体" pitchFamily="2" charset="-122"/>
              </a:rPr>
              <a:t>Such usage typically requires to extend the core data model to represent its social activities and manage them through the </a:t>
            </a:r>
            <a:r>
              <a:rPr lang="en-US" altLang="zh-CN" sz="1800" dirty="0" err="1" smtClean="0">
                <a:ea typeface="宋体" pitchFamily="2" charset="-122"/>
              </a:rPr>
              <a:t>SNeW</a:t>
            </a:r>
            <a:r>
              <a:rPr lang="en-US" altLang="zh-CN" sz="1800" dirty="0" smtClean="0">
                <a:ea typeface="宋体" pitchFamily="2" charset="-122"/>
              </a:rPr>
              <a:t> Enabler, typically without impacting the </a:t>
            </a:r>
            <a:r>
              <a:rPr lang="en-US" altLang="zh-CN" sz="1800" dirty="0" err="1" smtClean="0">
                <a:ea typeface="宋体" pitchFamily="2" charset="-122"/>
              </a:rPr>
              <a:t>SNeW</a:t>
            </a:r>
            <a:r>
              <a:rPr lang="en-US" altLang="zh-CN" sz="1800" dirty="0" smtClean="0">
                <a:ea typeface="宋体" pitchFamily="2" charset="-122"/>
              </a:rPr>
              <a:t> Enabler itself</a:t>
            </a:r>
          </a:p>
        </p:txBody>
      </p:sp>
      <p:sp>
        <p:nvSpPr>
          <p:cNvPr id="4" name="Segnaposto numero diapositiva 3"/>
          <p:cNvSpPr>
            <a:spLocks noGrp="1"/>
          </p:cNvSpPr>
          <p:nvPr>
            <p:ph type="sldNum" sz="quarter" idx="4294967295"/>
          </p:nvPr>
        </p:nvSpPr>
        <p:spPr>
          <a:xfrm>
            <a:off x="9009063" y="6635750"/>
            <a:ext cx="354012" cy="234950"/>
          </a:xfrm>
          <a:prstGeom prst="rect">
            <a:avLst/>
          </a:prstGeom>
        </p:spPr>
        <p:txBody>
          <a:bodyPr lIns="104863" tIns="52432" rIns="104863" bIns="52432"/>
          <a:lstStyle/>
          <a:p>
            <a:pPr>
              <a:defRPr/>
            </a:pPr>
            <a:fld id="{1DB7578E-2467-4AF5-B5AA-5B73FCD35007}" type="slidenum">
              <a:rPr sz="1100"/>
              <a:pPr>
                <a:defRPr/>
              </a:pPr>
              <a:t>4</a:t>
            </a:fld>
            <a:endParaRPr sz="11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fr-FR" dirty="0" err="1" smtClean="0"/>
              <a:t>SNeW</a:t>
            </a:r>
            <a:r>
              <a:rPr lang="fr-FR" dirty="0" smtClean="0"/>
              <a:t> 1.0 Architecture</a:t>
            </a:r>
            <a:endParaRPr lang="fr-FR" dirty="0"/>
          </a:p>
        </p:txBody>
      </p:sp>
      <p:sp>
        <p:nvSpPr>
          <p:cNvPr id="1026" name="Rectangle 2"/>
          <p:cNvSpPr>
            <a:spLocks noChangeArrowheads="1"/>
          </p:cNvSpPr>
          <p:nvPr/>
        </p:nvSpPr>
        <p:spPr bwMode="auto">
          <a:xfrm>
            <a:off x="0" y="0"/>
            <a:ext cx="9363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1025" name="Object 1"/>
          <p:cNvGraphicFramePr>
            <a:graphicFrameLocks noChangeAspect="1"/>
          </p:cNvGraphicFramePr>
          <p:nvPr/>
        </p:nvGraphicFramePr>
        <p:xfrm>
          <a:off x="261937" y="1301749"/>
          <a:ext cx="8839200" cy="5050971"/>
        </p:xfrm>
        <a:graphic>
          <a:graphicData uri="http://schemas.openxmlformats.org/presentationml/2006/ole">
            <mc:AlternateContent xmlns:mc="http://schemas.openxmlformats.org/markup-compatibility/2006">
              <mc:Choice xmlns:v="urn:schemas-microsoft-com:vml" Requires="v">
                <p:oleObj spid="_x0000_s1031" r:id="rId3" imgW="7246774" imgH="4186739" progId="Visio.Drawing.11">
                  <p:embed/>
                </p:oleObj>
              </mc:Choice>
              <mc:Fallback>
                <p:oleObj r:id="rId3" imgW="7246774" imgH="4186739" progId="Visio.Drawing.11">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937" y="1301749"/>
                        <a:ext cx="8839200" cy="505097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About</a:t>
            </a:r>
            <a:r>
              <a:rPr lang="it-IT" dirty="0" smtClean="0"/>
              <a:t> </a:t>
            </a:r>
            <a:r>
              <a:rPr lang="it-IT" dirty="0" err="1" smtClean="0"/>
              <a:t>referencing</a:t>
            </a:r>
            <a:r>
              <a:rPr lang="it-IT" dirty="0" smtClean="0"/>
              <a:t> SNEW</a:t>
            </a:r>
            <a:endParaRPr lang="fr-FR" dirty="0"/>
          </a:p>
        </p:txBody>
      </p:sp>
      <p:sp>
        <p:nvSpPr>
          <p:cNvPr id="5" name="Segnaposto contenuto 4"/>
          <p:cNvSpPr>
            <a:spLocks noGrp="1"/>
          </p:cNvSpPr>
          <p:nvPr>
            <p:ph idx="1"/>
          </p:nvPr>
        </p:nvSpPr>
        <p:spPr/>
        <p:txBody>
          <a:bodyPr/>
          <a:lstStyle/>
          <a:p>
            <a:r>
              <a:rPr lang="en-US" altLang="zh-CN" sz="2200" dirty="0" smtClean="0">
                <a:ea typeface="宋体" pitchFamily="2" charset="-122"/>
              </a:rPr>
              <a:t>Depending on the specific use case, different SNEW components/interfaces can be used</a:t>
            </a:r>
          </a:p>
          <a:p>
            <a:endParaRPr lang="en-US" altLang="zh-CN" sz="2200" dirty="0" smtClean="0">
              <a:ea typeface="宋体" pitchFamily="2" charset="-122"/>
            </a:endParaRPr>
          </a:p>
          <a:p>
            <a:r>
              <a:rPr lang="en-US" altLang="zh-CN" sz="2200" dirty="0" smtClean="0">
                <a:ea typeface="宋体" pitchFamily="2" charset="-122"/>
              </a:rPr>
              <a:t>SNEW Server &amp; SNEW-2 interface are relevant for server-integration. In this case an ISC Server can retrieve and/or post activities on behalf of an ISC User e.g. automatically based on the current </a:t>
            </a:r>
            <a:r>
              <a:rPr lang="en-US" altLang="zh-CN" sz="2200" dirty="0" err="1" smtClean="0">
                <a:ea typeface="宋体" pitchFamily="2" charset="-122"/>
              </a:rPr>
              <a:t>tv</a:t>
            </a:r>
            <a:r>
              <a:rPr lang="en-US" altLang="zh-CN" sz="2200" dirty="0" smtClean="0">
                <a:ea typeface="宋体" pitchFamily="2" charset="-122"/>
              </a:rPr>
              <a:t> show being shown. </a:t>
            </a:r>
          </a:p>
          <a:p>
            <a:r>
              <a:rPr lang="en-US" altLang="zh-CN" sz="2200" dirty="0" smtClean="0">
                <a:ea typeface="宋体" pitchFamily="2" charset="-122"/>
              </a:rPr>
              <a:t>SNEW Client &amp; SNEW-4 interface are relevant for internal device interactions, e.g. an ISC Client can access the SNEW Client to directly retrieve/post social activities</a:t>
            </a:r>
          </a:p>
          <a:p>
            <a:pPr lvl="1"/>
            <a:r>
              <a:rPr lang="en-US" altLang="zh-CN" sz="1800" dirty="0" smtClean="0">
                <a:ea typeface="宋体" pitchFamily="2" charset="-122"/>
              </a:rPr>
              <a:t>SNEW-4 interface has no binding in SNEW 1.0</a:t>
            </a:r>
          </a:p>
          <a:p>
            <a:pPr lvl="2"/>
            <a:endParaRPr lang="en-US" altLang="zh-CN" sz="1600" dirty="0" smtClean="0">
              <a:ea typeface="宋体" pitchFamily="2" charset="-122"/>
            </a:endParaRPr>
          </a:p>
          <a:p>
            <a:r>
              <a:rPr lang="en-US" altLang="zh-CN" sz="2200" dirty="0" smtClean="0">
                <a:ea typeface="宋体" pitchFamily="2" charset="-122"/>
              </a:rPr>
              <a:t>SNEW Data model extensions are somehow independent of the specific version of the enabler to be more easily publicized outside OMA and provide major flexibility in deployments</a:t>
            </a:r>
            <a:endParaRPr lang="fr-FR" altLang="zh-CN" sz="2200" dirty="0" smtClean="0">
              <a:ea typeface="宋体"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High-</a:t>
            </a:r>
            <a:r>
              <a:rPr lang="it-IT" dirty="0" err="1" smtClean="0"/>
              <a:t>level</a:t>
            </a:r>
            <a:r>
              <a:rPr lang="it-IT" dirty="0" smtClean="0"/>
              <a:t> </a:t>
            </a:r>
            <a:r>
              <a:rPr lang="it-IT" dirty="0" err="1" smtClean="0"/>
              <a:t>analysis</a:t>
            </a:r>
            <a:r>
              <a:rPr lang="it-IT" dirty="0" smtClean="0"/>
              <a:t> of ISC “social” </a:t>
            </a:r>
            <a:r>
              <a:rPr lang="it-IT" dirty="0" err="1" smtClean="0"/>
              <a:t>requirements</a:t>
            </a:r>
            <a:endParaRPr lang="fr-FR" dirty="0"/>
          </a:p>
        </p:txBody>
      </p:sp>
      <p:sp>
        <p:nvSpPr>
          <p:cNvPr id="5" name="Segnaposto contenuto 4"/>
          <p:cNvSpPr>
            <a:spLocks noGrp="1"/>
          </p:cNvSpPr>
          <p:nvPr>
            <p:ph idx="1"/>
          </p:nvPr>
        </p:nvSpPr>
        <p:spPr>
          <a:xfrm>
            <a:off x="292100" y="1169988"/>
            <a:ext cx="8809037" cy="5313362"/>
          </a:xfrm>
        </p:spPr>
        <p:txBody>
          <a:bodyPr/>
          <a:lstStyle/>
          <a:p>
            <a:pPr marL="0" indent="0">
              <a:buNone/>
            </a:pPr>
            <a:r>
              <a:rPr lang="en-US" sz="2400" dirty="0" smtClean="0"/>
              <a:t>From “Social Interaction” requirements on RD, the main functionalities that can be supported by SNEW Enabler reuse in ISC are:</a:t>
            </a:r>
          </a:p>
          <a:p>
            <a:r>
              <a:rPr lang="en-US" sz="1900" dirty="0" smtClean="0"/>
              <a:t>social </a:t>
            </a:r>
            <a:r>
              <a:rPr lang="en-US" sz="1900" dirty="0"/>
              <a:t>activity (e.g. send invitation, request to join, content sharing) between ISC </a:t>
            </a:r>
            <a:r>
              <a:rPr lang="en-US" sz="1900" dirty="0" smtClean="0"/>
              <a:t>Users</a:t>
            </a:r>
            <a:endParaRPr lang="en-US" sz="1900" dirty="0"/>
          </a:p>
          <a:p>
            <a:r>
              <a:rPr lang="en-US" sz="1900" dirty="0" smtClean="0"/>
              <a:t>social </a:t>
            </a:r>
            <a:r>
              <a:rPr lang="en-US" sz="1900" dirty="0"/>
              <a:t>interaction between the ISC User and the Content Provider (e.g. transmitting vote of the ISC User to the presenter of a TV show</a:t>
            </a:r>
            <a:r>
              <a:rPr lang="en-US" sz="1900" dirty="0" smtClean="0"/>
              <a:t>)</a:t>
            </a:r>
          </a:p>
          <a:p>
            <a:r>
              <a:rPr lang="en-US" sz="1900" dirty="0" smtClean="0"/>
              <a:t>social </a:t>
            </a:r>
            <a:r>
              <a:rPr lang="en-US" sz="1900" dirty="0"/>
              <a:t>relationship (e.g. setting up the ISC User as ‘colleague’, ‘friend’ </a:t>
            </a:r>
            <a:r>
              <a:rPr lang="en-US" sz="1900" dirty="0" err="1"/>
              <a:t>etc</a:t>
            </a:r>
            <a:r>
              <a:rPr lang="en-US" sz="1900" dirty="0"/>
              <a:t>) with other ISC </a:t>
            </a:r>
            <a:r>
              <a:rPr lang="en-US" sz="1900" dirty="0" smtClean="0"/>
              <a:t>User(s)</a:t>
            </a:r>
            <a:endParaRPr lang="en-US" sz="1900" dirty="0"/>
          </a:p>
          <a:p>
            <a:r>
              <a:rPr lang="en-US" sz="1900" dirty="0"/>
              <a:t>share information related to his/her experience with content (such as interest to watch a content, watched a content, bookmarks, content tags, comments of the viewing/viewed content) with other ISC User(s</a:t>
            </a:r>
            <a:r>
              <a:rPr lang="en-US" sz="1900" dirty="0" smtClean="0"/>
              <a:t>)</a:t>
            </a:r>
            <a:endParaRPr lang="en-US" sz="1900" dirty="0"/>
          </a:p>
          <a:p>
            <a:r>
              <a:rPr lang="en-US" sz="1900" dirty="0"/>
              <a:t>share his/her generated content (e.g., audio/video) </a:t>
            </a:r>
          </a:p>
          <a:p>
            <a:r>
              <a:rPr lang="en-US" sz="1900" dirty="0" smtClean="0"/>
              <a:t>express </a:t>
            </a:r>
            <a:r>
              <a:rPr lang="en-US" sz="1900" dirty="0"/>
              <a:t>interest (e.g., Like) on a comment and/or content provided by the service provider or other ISC User(s).</a:t>
            </a:r>
          </a:p>
          <a:p>
            <a:r>
              <a:rPr lang="en-US" sz="1900" dirty="0" smtClean="0"/>
              <a:t>sharing Content </a:t>
            </a:r>
            <a:r>
              <a:rPr lang="en-US" sz="1900" dirty="0"/>
              <a:t>Viewing Information and communication information (e.g. list of ISC Users communicating while watching the same content</a:t>
            </a:r>
            <a:r>
              <a:rPr lang="en-US" sz="1900" dirty="0" smtClean="0"/>
              <a:t>)</a:t>
            </a:r>
          </a:p>
          <a:p>
            <a:r>
              <a:rPr lang="en-US" sz="1900" dirty="0" smtClean="0"/>
              <a:t>feedback </a:t>
            </a:r>
            <a:r>
              <a:rPr lang="en-US" sz="1900" dirty="0"/>
              <a:t>to the content viewed such as a rating and </a:t>
            </a:r>
            <a:r>
              <a:rPr lang="en-US" sz="1900" dirty="0" smtClean="0"/>
              <a:t>comment</a:t>
            </a:r>
            <a:endParaRPr lang="en-US" sz="1900" dirty="0"/>
          </a:p>
          <a:p>
            <a:endParaRPr lang="fr-FR"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High-</a:t>
            </a:r>
            <a:r>
              <a:rPr lang="it-IT" dirty="0" err="1" smtClean="0"/>
              <a:t>level</a:t>
            </a:r>
            <a:r>
              <a:rPr lang="it-IT" dirty="0" smtClean="0"/>
              <a:t> </a:t>
            </a:r>
            <a:r>
              <a:rPr lang="it-IT" dirty="0" err="1" smtClean="0"/>
              <a:t>analysis</a:t>
            </a:r>
            <a:r>
              <a:rPr lang="it-IT" dirty="0" smtClean="0"/>
              <a:t> of ISC “</a:t>
            </a:r>
            <a:r>
              <a:rPr lang="it-IT" dirty="0" err="1"/>
              <a:t>g</a:t>
            </a:r>
            <a:r>
              <a:rPr lang="it-IT" dirty="0" err="1" smtClean="0"/>
              <a:t>rouping</a:t>
            </a:r>
            <a:r>
              <a:rPr lang="it-IT" dirty="0" smtClean="0"/>
              <a:t>” </a:t>
            </a:r>
            <a:r>
              <a:rPr lang="it-IT" dirty="0" err="1" smtClean="0"/>
              <a:t>requirements</a:t>
            </a:r>
            <a:endParaRPr lang="fr-FR" dirty="0"/>
          </a:p>
        </p:txBody>
      </p:sp>
      <p:sp>
        <p:nvSpPr>
          <p:cNvPr id="5" name="Segnaposto contenuto 4"/>
          <p:cNvSpPr>
            <a:spLocks noGrp="1"/>
          </p:cNvSpPr>
          <p:nvPr>
            <p:ph idx="1"/>
          </p:nvPr>
        </p:nvSpPr>
        <p:spPr>
          <a:xfrm>
            <a:off x="292100" y="1169988"/>
            <a:ext cx="8732837" cy="5313362"/>
          </a:xfrm>
        </p:spPr>
        <p:txBody>
          <a:bodyPr/>
          <a:lstStyle/>
          <a:p>
            <a:pPr marL="0" lvl="2" indent="0">
              <a:buNone/>
            </a:pPr>
            <a:r>
              <a:rPr lang="en-US" sz="2400" dirty="0">
                <a:solidFill>
                  <a:srgbClr val="000066"/>
                </a:solidFill>
                <a:ea typeface="+mn-ea"/>
                <a:cs typeface="+mn-cs"/>
              </a:rPr>
              <a:t>From “</a:t>
            </a:r>
            <a:r>
              <a:rPr lang="en-GB" sz="2400" dirty="0">
                <a:solidFill>
                  <a:srgbClr val="000066"/>
                </a:solidFill>
                <a:ea typeface="+mn-ea"/>
                <a:cs typeface="+mn-cs"/>
              </a:rPr>
              <a:t>Content Viewing Group</a:t>
            </a:r>
            <a:r>
              <a:rPr lang="en-US" sz="2400" dirty="0">
                <a:solidFill>
                  <a:srgbClr val="000066"/>
                </a:solidFill>
                <a:ea typeface="+mn-ea"/>
                <a:cs typeface="+mn-cs"/>
              </a:rPr>
              <a:t>” requirements on RD, </a:t>
            </a:r>
            <a:r>
              <a:rPr lang="en-US" sz="2400" dirty="0" smtClean="0">
                <a:solidFill>
                  <a:srgbClr val="000066"/>
                </a:solidFill>
                <a:ea typeface="+mn-ea"/>
                <a:cs typeface="+mn-cs"/>
              </a:rPr>
              <a:t>some </a:t>
            </a:r>
            <a:r>
              <a:rPr lang="en-US" sz="2400" dirty="0" smtClean="0">
                <a:solidFill>
                  <a:srgbClr val="000066"/>
                </a:solidFill>
                <a:ea typeface="+mn-ea"/>
                <a:cs typeface="+mn-cs"/>
              </a:rPr>
              <a:t>related functionalities </a:t>
            </a:r>
            <a:r>
              <a:rPr lang="en-US" sz="2400" dirty="0" smtClean="0">
                <a:solidFill>
                  <a:srgbClr val="000066"/>
                </a:solidFill>
                <a:ea typeface="+mn-ea"/>
                <a:cs typeface="+mn-cs"/>
              </a:rPr>
              <a:t>can be </a:t>
            </a:r>
            <a:r>
              <a:rPr lang="en-US" sz="2400" dirty="0" smtClean="0">
                <a:solidFill>
                  <a:srgbClr val="000066"/>
                </a:solidFill>
                <a:ea typeface="+mn-ea"/>
                <a:cs typeface="+mn-cs"/>
              </a:rPr>
              <a:t>supported as well by </a:t>
            </a:r>
            <a:r>
              <a:rPr lang="en-US" sz="2400" dirty="0">
                <a:solidFill>
                  <a:srgbClr val="000066"/>
                </a:solidFill>
                <a:ea typeface="+mn-ea"/>
                <a:cs typeface="+mn-cs"/>
              </a:rPr>
              <a:t>SNEW Enabler reuse in </a:t>
            </a:r>
            <a:r>
              <a:rPr lang="en-US" sz="2400" dirty="0" smtClean="0">
                <a:solidFill>
                  <a:srgbClr val="000066"/>
                </a:solidFill>
                <a:ea typeface="+mn-ea"/>
                <a:cs typeface="+mn-cs"/>
              </a:rPr>
              <a:t>ISC, such as:</a:t>
            </a:r>
            <a:endParaRPr lang="en-US" sz="2400" dirty="0">
              <a:solidFill>
                <a:srgbClr val="000066"/>
              </a:solidFill>
              <a:ea typeface="+mn-ea"/>
              <a:cs typeface="+mn-cs"/>
            </a:endParaRPr>
          </a:p>
          <a:p>
            <a:r>
              <a:rPr lang="en-GB" sz="1900" dirty="0"/>
              <a:t>manage </a:t>
            </a:r>
            <a:r>
              <a:rPr lang="en-GB" sz="1900" dirty="0" smtClean="0"/>
              <a:t>Content </a:t>
            </a:r>
            <a:r>
              <a:rPr lang="en-GB" sz="1900" dirty="0"/>
              <a:t>Viewing Group, e.g., creating group, deleting group, inviting participants, removing participants, processing join requests, …</a:t>
            </a:r>
            <a:endParaRPr lang="it-IT" sz="1900" dirty="0"/>
          </a:p>
          <a:p>
            <a:r>
              <a:rPr lang="en-GB" sz="1900" dirty="0"/>
              <a:t>support </a:t>
            </a:r>
            <a:r>
              <a:rPr lang="en-GB" sz="1900" dirty="0" smtClean="0"/>
              <a:t>participants </a:t>
            </a:r>
            <a:r>
              <a:rPr lang="en-GB" sz="1900" dirty="0"/>
              <a:t>in a Content Viewing Group to share their Content Viewing </a:t>
            </a:r>
            <a:r>
              <a:rPr lang="en-GB" sz="1900" dirty="0" smtClean="0"/>
              <a:t>Information</a:t>
            </a:r>
          </a:p>
          <a:p>
            <a:r>
              <a:rPr lang="en-GB" sz="1900" dirty="0" smtClean="0"/>
              <a:t>search </a:t>
            </a:r>
            <a:r>
              <a:rPr lang="en-GB" sz="1900" dirty="0"/>
              <a:t>for Content Viewing Group(s) based on criteria for content being viewed (such as content name, content identifier, pre-defined keyword</a:t>
            </a:r>
            <a:r>
              <a:rPr lang="en-GB" sz="1900" dirty="0" smtClean="0"/>
              <a:t>)</a:t>
            </a:r>
          </a:p>
          <a:p>
            <a:r>
              <a:rPr lang="en-GB" sz="1900" dirty="0" smtClean="0"/>
              <a:t>User's </a:t>
            </a:r>
            <a:r>
              <a:rPr lang="en-GB" sz="1900" dirty="0"/>
              <a:t>activities related to participation in a Content Viewing Group (e.g., to accept invitation to join into the group, to initiate request to join into the group, to join into and/or to leave from the </a:t>
            </a:r>
            <a:r>
              <a:rPr lang="en-GB" sz="1900" dirty="0" smtClean="0"/>
              <a:t>group)</a:t>
            </a:r>
          </a:p>
          <a:p>
            <a:r>
              <a:rPr lang="en-GB" sz="1900" dirty="0" smtClean="0"/>
              <a:t>subscription and notifications </a:t>
            </a:r>
            <a:r>
              <a:rPr lang="en-GB" sz="1900" dirty="0"/>
              <a:t>about Content Viewing Groups e.g. start watching a content, when  there is match in notification criteria (such as content name, content identifier, pre-defined keyword), subject to the service provider policy.</a:t>
            </a:r>
            <a:endParaRPr lang="it-IT" sz="1900" dirty="0"/>
          </a:p>
          <a:p>
            <a:endParaRPr lang="it-IT" sz="1900" dirty="0"/>
          </a:p>
        </p:txBody>
      </p:sp>
    </p:spTree>
    <p:extLst>
      <p:ext uri="{BB962C8B-B14F-4D97-AF65-F5344CB8AC3E}">
        <p14:creationId xmlns:p14="http://schemas.microsoft.com/office/powerpoint/2010/main" val="27792642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Conclusions</a:t>
            </a:r>
            <a:endParaRPr lang="fr-FR" dirty="0"/>
          </a:p>
        </p:txBody>
      </p:sp>
      <p:sp>
        <p:nvSpPr>
          <p:cNvPr id="5" name="Segnaposto contenuto 4"/>
          <p:cNvSpPr>
            <a:spLocks noGrp="1"/>
          </p:cNvSpPr>
          <p:nvPr>
            <p:ph idx="1"/>
          </p:nvPr>
        </p:nvSpPr>
        <p:spPr/>
        <p:txBody>
          <a:bodyPr/>
          <a:lstStyle/>
          <a:p>
            <a:r>
              <a:rPr lang="it-IT" dirty="0" smtClean="0"/>
              <a:t>OMA SNEW </a:t>
            </a:r>
            <a:r>
              <a:rPr lang="it-IT" dirty="0" err="1" smtClean="0"/>
              <a:t>enabler</a:t>
            </a:r>
            <a:r>
              <a:rPr lang="it-IT" dirty="0" smtClean="0"/>
              <a:t> </a:t>
            </a:r>
            <a:r>
              <a:rPr lang="it-IT" dirty="0" err="1" smtClean="0"/>
              <a:t>has</a:t>
            </a:r>
            <a:r>
              <a:rPr lang="it-IT" dirty="0" smtClean="0"/>
              <a:t> </a:t>
            </a:r>
            <a:r>
              <a:rPr lang="it-IT" dirty="0" err="1" smtClean="0"/>
              <a:t>been</a:t>
            </a:r>
            <a:r>
              <a:rPr lang="it-IT" dirty="0" smtClean="0"/>
              <a:t> </a:t>
            </a:r>
            <a:r>
              <a:rPr lang="it-IT" dirty="0" err="1" smtClean="0"/>
              <a:t>introduced</a:t>
            </a:r>
            <a:r>
              <a:rPr lang="it-IT" dirty="0" smtClean="0"/>
              <a:t> </a:t>
            </a:r>
            <a:r>
              <a:rPr lang="it-IT" dirty="0" err="1" smtClean="0"/>
              <a:t>for</a:t>
            </a:r>
            <a:r>
              <a:rPr lang="it-IT" dirty="0" smtClean="0"/>
              <a:t> </a:t>
            </a:r>
            <a:r>
              <a:rPr lang="it-IT" dirty="0" err="1" smtClean="0"/>
              <a:t>consideration</a:t>
            </a:r>
            <a:r>
              <a:rPr lang="it-IT" dirty="0" smtClean="0"/>
              <a:t> </a:t>
            </a:r>
            <a:r>
              <a:rPr lang="it-IT" dirty="0" err="1" smtClean="0"/>
              <a:t>to</a:t>
            </a:r>
            <a:r>
              <a:rPr lang="it-IT" dirty="0" smtClean="0"/>
              <a:t> </a:t>
            </a:r>
            <a:r>
              <a:rPr lang="it-IT" dirty="0" err="1" smtClean="0"/>
              <a:t>meet</a:t>
            </a:r>
            <a:r>
              <a:rPr lang="it-IT" dirty="0" smtClean="0"/>
              <a:t> ISC social </a:t>
            </a:r>
            <a:r>
              <a:rPr lang="it-IT" dirty="0" err="1" smtClean="0"/>
              <a:t>requirements</a:t>
            </a:r>
            <a:r>
              <a:rPr lang="it-IT" dirty="0" smtClean="0"/>
              <a:t> and </a:t>
            </a:r>
            <a:r>
              <a:rPr lang="it-IT" dirty="0" err="1" smtClean="0"/>
              <a:t>be</a:t>
            </a:r>
            <a:r>
              <a:rPr lang="it-IT" dirty="0" smtClean="0"/>
              <a:t> </a:t>
            </a:r>
            <a:r>
              <a:rPr lang="it-IT" dirty="0" err="1" smtClean="0"/>
              <a:t>introduced</a:t>
            </a:r>
            <a:r>
              <a:rPr lang="it-IT" dirty="0" smtClean="0"/>
              <a:t> </a:t>
            </a:r>
            <a:r>
              <a:rPr lang="it-IT" dirty="0" err="1" smtClean="0"/>
              <a:t>as</a:t>
            </a:r>
            <a:r>
              <a:rPr lang="it-IT" dirty="0" smtClean="0"/>
              <a:t> a </a:t>
            </a:r>
            <a:r>
              <a:rPr lang="it-IT" dirty="0" err="1" smtClean="0"/>
              <a:t>dependency</a:t>
            </a:r>
            <a:r>
              <a:rPr lang="it-IT" dirty="0" smtClean="0"/>
              <a:t> of the ISC </a:t>
            </a:r>
            <a:r>
              <a:rPr lang="it-IT" dirty="0" err="1" smtClean="0"/>
              <a:t>enabler</a:t>
            </a:r>
            <a:r>
              <a:rPr lang="it-IT" dirty="0" smtClean="0"/>
              <a:t>.</a:t>
            </a:r>
          </a:p>
          <a:p>
            <a:r>
              <a:rPr lang="it-IT" dirty="0" err="1" smtClean="0"/>
              <a:t>It</a:t>
            </a:r>
            <a:r>
              <a:rPr lang="it-IT" dirty="0" smtClean="0"/>
              <a:t> </a:t>
            </a:r>
            <a:r>
              <a:rPr lang="it-IT" dirty="0" err="1" smtClean="0"/>
              <a:t>is</a:t>
            </a:r>
            <a:r>
              <a:rPr lang="it-IT" dirty="0" smtClean="0"/>
              <a:t> </a:t>
            </a:r>
            <a:r>
              <a:rPr lang="it-IT" dirty="0" err="1" smtClean="0"/>
              <a:t>envisioned</a:t>
            </a:r>
            <a:r>
              <a:rPr lang="it-IT" dirty="0" smtClean="0"/>
              <a:t> </a:t>
            </a:r>
            <a:r>
              <a:rPr lang="it-IT" dirty="0" err="1" smtClean="0"/>
              <a:t>that</a:t>
            </a:r>
            <a:r>
              <a:rPr lang="it-IT" dirty="0" smtClean="0"/>
              <a:t> </a:t>
            </a:r>
            <a:r>
              <a:rPr lang="it-IT" dirty="0" err="1" smtClean="0"/>
              <a:t>specific</a:t>
            </a:r>
            <a:r>
              <a:rPr lang="it-IT" dirty="0" smtClean="0"/>
              <a:t> </a:t>
            </a:r>
            <a:r>
              <a:rPr lang="it-IT" dirty="0" err="1" smtClean="0"/>
              <a:t>extensions</a:t>
            </a:r>
            <a:r>
              <a:rPr lang="it-IT" dirty="0" smtClean="0"/>
              <a:t> of the data </a:t>
            </a:r>
            <a:r>
              <a:rPr lang="it-IT" dirty="0" err="1" smtClean="0"/>
              <a:t>model</a:t>
            </a:r>
            <a:r>
              <a:rPr lang="it-IT" dirty="0" smtClean="0"/>
              <a:t> (and/or of the </a:t>
            </a:r>
            <a:r>
              <a:rPr lang="it-IT" dirty="0" err="1" smtClean="0"/>
              <a:t>core</a:t>
            </a:r>
            <a:r>
              <a:rPr lang="it-IT" dirty="0" smtClean="0"/>
              <a:t> </a:t>
            </a:r>
            <a:r>
              <a:rPr lang="it-IT" dirty="0" err="1" smtClean="0"/>
              <a:t>enabler</a:t>
            </a:r>
            <a:r>
              <a:rPr lang="it-IT" dirty="0" smtClean="0"/>
              <a:t>) </a:t>
            </a:r>
            <a:r>
              <a:rPr lang="it-IT" dirty="0" err="1" smtClean="0"/>
              <a:t>may</a:t>
            </a:r>
            <a:r>
              <a:rPr lang="it-IT" dirty="0" smtClean="0"/>
              <a:t> </a:t>
            </a:r>
            <a:r>
              <a:rPr lang="it-IT" dirty="0" err="1" smtClean="0"/>
              <a:t>be</a:t>
            </a:r>
            <a:r>
              <a:rPr lang="it-IT" dirty="0" smtClean="0"/>
              <a:t> </a:t>
            </a:r>
            <a:r>
              <a:rPr lang="it-IT" dirty="0" err="1" smtClean="0"/>
              <a:t>needed</a:t>
            </a:r>
            <a:r>
              <a:rPr lang="it-IT" dirty="0" smtClean="0"/>
              <a:t> </a:t>
            </a:r>
            <a:r>
              <a:rPr lang="it-IT" dirty="0" err="1" smtClean="0"/>
              <a:t>by</a:t>
            </a:r>
            <a:r>
              <a:rPr lang="it-IT" dirty="0" smtClean="0"/>
              <a:t> ISC</a:t>
            </a:r>
          </a:p>
          <a:p>
            <a:pPr lvl="1"/>
            <a:r>
              <a:rPr lang="it-IT" dirty="0" smtClean="0"/>
              <a:t>SNEW Work Area </a:t>
            </a:r>
            <a:r>
              <a:rPr lang="it-IT" dirty="0" err="1" smtClean="0"/>
              <a:t>is</a:t>
            </a:r>
            <a:r>
              <a:rPr lang="it-IT" dirty="0" smtClean="0"/>
              <a:t> </a:t>
            </a:r>
            <a:r>
              <a:rPr lang="it-IT" dirty="0" err="1" smtClean="0"/>
              <a:t>available</a:t>
            </a:r>
            <a:r>
              <a:rPr lang="it-IT" dirty="0" smtClean="0"/>
              <a:t> </a:t>
            </a:r>
            <a:r>
              <a:rPr lang="it-IT" dirty="0" err="1" smtClean="0"/>
              <a:t>to</a:t>
            </a:r>
            <a:r>
              <a:rPr lang="it-IT" dirty="0" smtClean="0"/>
              <a:t> </a:t>
            </a:r>
            <a:r>
              <a:rPr lang="it-IT" dirty="0" err="1" smtClean="0"/>
              <a:t>support</a:t>
            </a:r>
            <a:r>
              <a:rPr lang="it-IT" dirty="0" smtClean="0"/>
              <a:t> ISC in meeting </a:t>
            </a:r>
            <a:r>
              <a:rPr lang="it-IT" dirty="0" err="1" smtClean="0"/>
              <a:t>its</a:t>
            </a:r>
            <a:r>
              <a:rPr lang="it-IT" dirty="0" smtClean="0"/>
              <a:t> </a:t>
            </a:r>
            <a:r>
              <a:rPr lang="it-IT" dirty="0" err="1" smtClean="0"/>
              <a:t>requirements</a:t>
            </a:r>
            <a:r>
              <a:rPr lang="it-IT" dirty="0" smtClean="0"/>
              <a:t> </a:t>
            </a:r>
            <a:r>
              <a:rPr lang="it-IT" dirty="0" err="1" smtClean="0"/>
              <a:t>whenever</a:t>
            </a:r>
            <a:r>
              <a:rPr lang="it-IT" dirty="0" smtClean="0"/>
              <a:t> </a:t>
            </a:r>
            <a:r>
              <a:rPr lang="it-IT" dirty="0" err="1" smtClean="0"/>
              <a:t>possible</a:t>
            </a:r>
            <a:r>
              <a:rPr lang="it-IT" dirty="0" smtClean="0"/>
              <a:t>.</a:t>
            </a: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13602</TotalTime>
  <Pages>15</Pages>
  <Words>1049</Words>
  <Application>Microsoft Office PowerPoint</Application>
  <PresentationFormat>Personalizzato</PresentationFormat>
  <Paragraphs>68</Paragraphs>
  <Slides>9</Slides>
  <Notes>4</Notes>
  <HiddenSlides>0</HiddenSlides>
  <MMClips>0</MMClips>
  <ScaleCrop>false</ScaleCrop>
  <HeadingPairs>
    <vt:vector size="6" baseType="variant">
      <vt:variant>
        <vt:lpstr>Tema</vt:lpstr>
      </vt:variant>
      <vt:variant>
        <vt:i4>1</vt:i4>
      </vt:variant>
      <vt:variant>
        <vt:lpstr>Server OLE incorporati</vt:lpstr>
      </vt:variant>
      <vt:variant>
        <vt:i4>1</vt:i4>
      </vt:variant>
      <vt:variant>
        <vt:lpstr>Titoli diapositive</vt:lpstr>
      </vt:variant>
      <vt:variant>
        <vt:i4>9</vt:i4>
      </vt:variant>
    </vt:vector>
  </HeadingPairs>
  <TitlesOfParts>
    <vt:vector size="11" baseType="lpstr">
      <vt:lpstr>OMA Template</vt:lpstr>
      <vt:lpstr>Visio.Drawing.11</vt:lpstr>
      <vt:lpstr>OMA-COM-ISC-2013-0078-INP_SNEW_in_ISC  Leveraging SNEW in ISC</vt:lpstr>
      <vt:lpstr>Rationale</vt:lpstr>
      <vt:lpstr>About OMA SNeW Enabler (1/2)</vt:lpstr>
      <vt:lpstr>About OMA SNeW Enabler (2/2)</vt:lpstr>
      <vt:lpstr>SNeW 1.0 Architecture</vt:lpstr>
      <vt:lpstr>About referencing SNEW</vt:lpstr>
      <vt:lpstr>High-level analysis of ISC “social” requirements</vt:lpstr>
      <vt:lpstr>High-level analysis of ISC “grouping” requirements</vt:lpstr>
      <vt:lpstr>Conclusions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Henrique Costa</dc:creator>
  <dc:description>Rev PA1</dc:description>
  <cp:lastModifiedBy>CC, TI</cp:lastModifiedBy>
  <cp:revision>496</cp:revision>
  <cp:lastPrinted>1999-04-27T06:51:51Z</cp:lastPrinted>
  <dcterms:created xsi:type="dcterms:W3CDTF">2002-03-19T14:05:12Z</dcterms:created>
  <dcterms:modified xsi:type="dcterms:W3CDTF">2013-03-22T10:53:06Z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