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293" r:id="rId2"/>
    <p:sldId id="318" r:id="rId3"/>
    <p:sldId id="324" r:id="rId4"/>
    <p:sldId id="326" r:id="rId5"/>
    <p:sldId id="328" r:id="rId6"/>
    <p:sldId id="329" r:id="rId7"/>
    <p:sldId id="332" r:id="rId8"/>
    <p:sldId id="320" r:id="rId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6" autoAdjust="0"/>
    <p:restoredTop sz="98003" autoAdjust="0"/>
  </p:normalViewPr>
  <p:slideViewPr>
    <p:cSldViewPr>
      <p:cViewPr varScale="1">
        <p:scale>
          <a:sx n="76" d="100"/>
          <a:sy n="76" d="100"/>
        </p:scale>
        <p:origin x="-942"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819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62375345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OMA-ISC-2013-0092</a:t>
            </a:r>
            <a:endParaRPr lang="fr-FR" sz="1200" dirty="0" smtClean="0"/>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hyperlink" Target="mailto:basavarajjp@samsung.com"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member.openmobilealliance.org/ftp/Public_documents/TP/Permanent_documents/OMA-WID_0135-CPM-V1_0-20060510-A.zi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it-IT" sz="1600" dirty="0" smtClean="0"/>
              <a:t>OMA-COM-ISC-2013-00xx-INP_SNEW_in_ISC</a:t>
            </a:r>
            <a:r>
              <a:rPr lang="en-US" sz="2400" dirty="0" smtClean="0"/>
              <a:t/>
            </a:r>
            <a:br>
              <a:rPr lang="en-US" sz="2400" dirty="0" smtClean="0"/>
            </a:br>
            <a:r>
              <a:rPr lang="en-US" sz="1600" dirty="0" smtClean="0"/>
              <a:t/>
            </a:r>
            <a:br>
              <a:rPr lang="en-US" sz="1600" dirty="0" smtClean="0"/>
            </a:br>
            <a:r>
              <a:rPr lang="en-US" sz="3600" dirty="0" smtClean="0"/>
              <a:t>Leveraging CPM in ISC</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COM ISC</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09 May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Basavaraj Pattan, </a:t>
            </a:r>
            <a:r>
              <a:rPr lang="en-US" altLang="zh-CN" b="1" dirty="0" smtClean="0">
                <a:latin typeface="Tahoma" pitchFamily="34" charset="0"/>
                <a:ea typeface="宋体"/>
                <a:cs typeface="宋体"/>
                <a:hlinkClick r:id="rId5"/>
              </a:rPr>
              <a:t>basavarajjp@samsung.com</a:t>
            </a:r>
            <a:r>
              <a:rPr lang="en-US" altLang="zh-CN" b="1" dirty="0" smtClean="0">
                <a:latin typeface="Tahoma" pitchFamily="34" charset="0"/>
                <a:ea typeface="宋体"/>
                <a:cs typeface="宋体"/>
              </a:rPr>
              <a:t> </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Samsung Electronics</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Background</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rPr>
              <a:t>During ISC conf call action item was assigned to find out which ISC Social requirements can be handled reusing CPM enabler.</a:t>
            </a:r>
            <a:endParaRPr lang="en-GB" dirty="0" smtClean="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CPM </a:t>
            </a:r>
            <a:r>
              <a:rPr lang="fr-FR" dirty="0" err="1" smtClean="0"/>
              <a:t>Enabler</a:t>
            </a:r>
            <a:r>
              <a:rPr lang="fr-FR" dirty="0" smtClean="0"/>
              <a:t> (1/2)</a:t>
            </a:r>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3</a:t>
            </a:fld>
            <a:endParaRPr sz="1100"/>
          </a:p>
        </p:txBody>
      </p:sp>
      <p:pic>
        <p:nvPicPr>
          <p:cNvPr id="2050" name="Picture 2" descr="http://openmobilealliance.org/static/oma-annual-reports/images/comm-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32" y="1606550"/>
            <a:ext cx="8816705" cy="419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CPM </a:t>
            </a:r>
            <a:r>
              <a:rPr lang="fr-FR" dirty="0" err="1" smtClean="0"/>
              <a:t>Enabler</a:t>
            </a:r>
            <a:r>
              <a:rPr lang="fr-FR" dirty="0" smtClean="0"/>
              <a:t> (2/2)</a:t>
            </a:r>
          </a:p>
        </p:txBody>
      </p:sp>
      <p:sp>
        <p:nvSpPr>
          <p:cNvPr id="31746" name="Rectangle 3"/>
          <p:cNvSpPr>
            <a:spLocks noGrp="1" noChangeArrowheads="1"/>
          </p:cNvSpPr>
          <p:nvPr>
            <p:ph idx="1"/>
          </p:nvPr>
        </p:nvSpPr>
        <p:spPr/>
        <p:txBody>
          <a:bodyPr/>
          <a:lstStyle/>
          <a:p>
            <a:r>
              <a:rPr lang="en-US" sz="2000" dirty="0" smtClean="0"/>
              <a:t>CPM 1.0 is an </a:t>
            </a:r>
            <a:r>
              <a:rPr lang="en-US" sz="2000" b="1" dirty="0" smtClean="0"/>
              <a:t>Approved</a:t>
            </a:r>
            <a:r>
              <a:rPr lang="en-US" sz="2000" dirty="0" smtClean="0"/>
              <a:t> enabler</a:t>
            </a:r>
          </a:p>
          <a:p>
            <a:pPr lvl="1"/>
            <a:r>
              <a:rPr lang="en-US" altLang="zh-CN" sz="1600" dirty="0">
                <a:ea typeface="宋体" pitchFamily="2" charset="-122"/>
                <a:hlinkClick r:id="rId2"/>
              </a:rPr>
              <a:t>http://</a:t>
            </a:r>
            <a:r>
              <a:rPr lang="en-US" altLang="zh-CN" sz="1600" dirty="0" smtClean="0">
                <a:ea typeface="宋体" pitchFamily="2" charset="-122"/>
                <a:hlinkClick r:id="rId2"/>
              </a:rPr>
              <a:t>member.openmobilealliance.org/ftp/Public_documents/TP/Permanent_documents/OMA-WID_0135-CPM-V1_0-20060510-A.zip</a:t>
            </a:r>
            <a:r>
              <a:rPr lang="en-US" altLang="zh-CN" sz="1600" dirty="0" smtClean="0">
                <a:ea typeface="宋体" pitchFamily="2" charset="-122"/>
              </a:rPr>
              <a:t>  </a:t>
            </a:r>
          </a:p>
          <a:p>
            <a:endParaRPr lang="en-US" altLang="zh-CN" sz="2000" dirty="0" smtClean="0">
              <a:ea typeface="宋体" pitchFamily="2" charset="-122"/>
            </a:endParaRPr>
          </a:p>
          <a:p>
            <a:r>
              <a:rPr lang="en-US" altLang="zh-CN" sz="2000" dirty="0" smtClean="0">
                <a:ea typeface="宋体" pitchFamily="2" charset="-122"/>
              </a:rPr>
              <a:t>OMA </a:t>
            </a:r>
            <a:r>
              <a:rPr lang="en-US" altLang="zh-CN" sz="2000" dirty="0">
                <a:ea typeface="宋体" pitchFamily="2" charset="-122"/>
              </a:rPr>
              <a:t>CPM features include the following:</a:t>
            </a:r>
          </a:p>
          <a:p>
            <a:pPr lvl="1"/>
            <a:r>
              <a:rPr lang="en-US" altLang="zh-CN" sz="1600" dirty="0" smtClean="0">
                <a:ea typeface="宋体" pitchFamily="2" charset="-122"/>
              </a:rPr>
              <a:t>    </a:t>
            </a:r>
            <a:r>
              <a:rPr lang="en-US" altLang="zh-CN" sz="1600" dirty="0">
                <a:ea typeface="宋体" pitchFamily="2" charset="-122"/>
              </a:rPr>
              <a:t>Support of any arbitrary conversation sequence, which includes messages, sessions, file transfers and media</a:t>
            </a:r>
          </a:p>
          <a:p>
            <a:pPr lvl="1"/>
            <a:r>
              <a:rPr lang="en-US" altLang="zh-CN" sz="1600" dirty="0">
                <a:ea typeface="宋体" pitchFamily="2" charset="-122"/>
              </a:rPr>
              <a:t>    Interworking with non-CPM users (e.g. SMS, MMS, email)</a:t>
            </a:r>
          </a:p>
          <a:p>
            <a:pPr lvl="1"/>
            <a:r>
              <a:rPr lang="en-US" altLang="zh-CN" sz="1600" dirty="0">
                <a:ea typeface="宋体" pitchFamily="2" charset="-122"/>
              </a:rPr>
              <a:t>    Support of multiple device environments</a:t>
            </a:r>
          </a:p>
          <a:p>
            <a:pPr lvl="1"/>
            <a:r>
              <a:rPr lang="en-US" altLang="zh-CN" sz="1600" dirty="0">
                <a:ea typeface="宋体" pitchFamily="2" charset="-122"/>
              </a:rPr>
              <a:t>    Centralized network repository for all types of user data</a:t>
            </a:r>
          </a:p>
          <a:p>
            <a:pPr lvl="1"/>
            <a:r>
              <a:rPr lang="en-US" altLang="zh-CN" sz="1600" dirty="0">
                <a:ea typeface="宋体" pitchFamily="2" charset="-122"/>
              </a:rPr>
              <a:t>    A wide set of user preferences available to decide how a CPM service should be perceived (e.g. to decide how to handle an incoming message</a:t>
            </a:r>
            <a:r>
              <a:rPr lang="en-US" altLang="zh-CN" sz="1600" dirty="0" smtClean="0">
                <a:ea typeface="宋体" pitchFamily="2" charset="-122"/>
              </a:rPr>
              <a:t>)</a:t>
            </a:r>
          </a:p>
          <a:p>
            <a:r>
              <a:rPr lang="en-US" sz="2000" dirty="0"/>
              <a:t>OMA CPM allows messaging traffic to move in each of the following modes:</a:t>
            </a:r>
          </a:p>
          <a:p>
            <a:pPr lvl="1"/>
            <a:r>
              <a:rPr lang="en-US" sz="1600" dirty="0"/>
              <a:t>    Immediate/deferred delivery</a:t>
            </a:r>
          </a:p>
          <a:p>
            <a:pPr lvl="1"/>
            <a:r>
              <a:rPr lang="en-US" sz="1600" dirty="0"/>
              <a:t>    Push/pull delivery</a:t>
            </a:r>
          </a:p>
          <a:p>
            <a:pPr lvl="1"/>
            <a:r>
              <a:rPr lang="en-US" sz="1600" dirty="0"/>
              <a:t>    Pager/session mode</a:t>
            </a:r>
          </a:p>
          <a:p>
            <a:pPr lvl="1"/>
            <a:r>
              <a:rPr lang="en-US" sz="1600" dirty="0"/>
              <a:t>    Group communication</a:t>
            </a:r>
          </a:p>
          <a:p>
            <a:pPr lvl="1"/>
            <a:r>
              <a:rPr lang="en-US" sz="1600" dirty="0"/>
              <a:t>    Discrete/continuous media</a:t>
            </a:r>
            <a:endParaRPr lang="en-US" altLang="zh-CN" sz="1600" dirty="0">
              <a:ea typeface="宋体" pitchFamily="2" charset="-122"/>
            </a:endParaRPr>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4</a:t>
            </a:fld>
            <a:endParaRPr sz="11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fr-FR" dirty="0" smtClean="0"/>
              <a:t>CPM 1.0 Architecture</a:t>
            </a:r>
            <a:endParaRPr lang="fr-FR" dirty="0"/>
          </a:p>
        </p:txBody>
      </p:sp>
      <p:sp>
        <p:nvSpPr>
          <p:cNvPr id="1026"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103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7" y="1225550"/>
            <a:ext cx="8305800" cy="526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“social” </a:t>
            </a:r>
            <a:r>
              <a:rPr lang="it-IT" dirty="0" err="1" smtClean="0"/>
              <a:t>requirements</a:t>
            </a:r>
            <a:endParaRPr lang="fr-FR" dirty="0"/>
          </a:p>
        </p:txBody>
      </p:sp>
      <p:sp>
        <p:nvSpPr>
          <p:cNvPr id="5" name="Segnaposto contenuto 4"/>
          <p:cNvSpPr>
            <a:spLocks noGrp="1"/>
          </p:cNvSpPr>
          <p:nvPr>
            <p:ph idx="1"/>
          </p:nvPr>
        </p:nvSpPr>
        <p:spPr>
          <a:xfrm>
            <a:off x="292100" y="1017588"/>
            <a:ext cx="8809037" cy="5694362"/>
          </a:xfrm>
        </p:spPr>
        <p:txBody>
          <a:bodyPr/>
          <a:lstStyle/>
          <a:p>
            <a:pPr marL="0" indent="0">
              <a:buNone/>
            </a:pPr>
            <a:r>
              <a:rPr lang="en-US" sz="1600" dirty="0" smtClean="0"/>
              <a:t>From “Social Interaction” requirements on RD, the main functionalities that can be supported by CPM Enabler reuse in ISC are:</a:t>
            </a:r>
          </a:p>
          <a:p>
            <a:r>
              <a:rPr lang="en-US" sz="1400" dirty="0" smtClean="0"/>
              <a:t>social </a:t>
            </a:r>
            <a:r>
              <a:rPr lang="en-US" sz="1400" dirty="0"/>
              <a:t>activity (e.g. send invitation, request to join, content sharing) between ISC </a:t>
            </a:r>
            <a:r>
              <a:rPr lang="en-US" sz="1400" dirty="0" smtClean="0"/>
              <a:t>Users</a:t>
            </a:r>
          </a:p>
          <a:p>
            <a:pPr marL="339725" lvl="2" indent="-111125"/>
            <a:r>
              <a:rPr lang="en-US" sz="1200" dirty="0">
                <a:solidFill>
                  <a:srgbClr val="C00000"/>
                </a:solidFill>
                <a:ea typeface="+mn-ea"/>
                <a:cs typeface="+mn-cs"/>
              </a:rPr>
              <a:t>CPM-PF1</a:t>
            </a:r>
          </a:p>
          <a:p>
            <a:r>
              <a:rPr lang="en-US" sz="1400" dirty="0" smtClean="0"/>
              <a:t>social </a:t>
            </a:r>
            <a:r>
              <a:rPr lang="en-US" sz="1400" dirty="0"/>
              <a:t>interaction between the ISC User and the Content Provider (e.g. transmitting vote of the ISC User to the presenter of a TV show</a:t>
            </a:r>
            <a:r>
              <a:rPr lang="en-US" sz="1400" dirty="0" smtClean="0"/>
              <a:t>)</a:t>
            </a:r>
          </a:p>
          <a:p>
            <a:pPr marL="339725" lvl="2" indent="-111125"/>
            <a:r>
              <a:rPr lang="en-US" sz="1200" dirty="0">
                <a:solidFill>
                  <a:srgbClr val="C00000"/>
                </a:solidFill>
                <a:ea typeface="+mn-ea"/>
                <a:cs typeface="+mn-cs"/>
              </a:rPr>
              <a:t>CPM-PF1</a:t>
            </a:r>
          </a:p>
          <a:p>
            <a:r>
              <a:rPr lang="en-US" sz="1400" dirty="0" smtClean="0"/>
              <a:t>social </a:t>
            </a:r>
            <a:r>
              <a:rPr lang="en-US" sz="1400" dirty="0"/>
              <a:t>relationship (e.g. setting up the ISC User as ‘colleague’, ‘friend’ </a:t>
            </a:r>
            <a:r>
              <a:rPr lang="en-US" sz="1400" dirty="0" err="1"/>
              <a:t>etc</a:t>
            </a:r>
            <a:r>
              <a:rPr lang="en-US" sz="1400" dirty="0"/>
              <a:t>) with other ISC </a:t>
            </a:r>
            <a:r>
              <a:rPr lang="en-US" sz="1400" dirty="0" smtClean="0"/>
              <a:t>User(s)</a:t>
            </a:r>
          </a:p>
          <a:p>
            <a:pPr marL="339725" lvl="2" indent="-111125"/>
            <a:r>
              <a:rPr lang="en-US" sz="1200" dirty="0">
                <a:solidFill>
                  <a:srgbClr val="C00000"/>
                </a:solidFill>
                <a:ea typeface="+mn-ea"/>
                <a:cs typeface="+mn-cs"/>
              </a:rPr>
              <a:t>Extensions required</a:t>
            </a:r>
          </a:p>
          <a:p>
            <a:r>
              <a:rPr lang="en-US" sz="1400" dirty="0"/>
              <a:t>share information related to his/her experience with content (such as interest to watch a content, watched a content, bookmarks, content tags, comments of the viewing/viewed content) with other ISC User(s</a:t>
            </a:r>
            <a:r>
              <a:rPr lang="en-US" sz="1400" dirty="0" smtClean="0"/>
              <a:t>)</a:t>
            </a:r>
          </a:p>
          <a:p>
            <a:pPr marL="339725" lvl="2" indent="-111125"/>
            <a:r>
              <a:rPr lang="en-US" sz="1200" dirty="0">
                <a:solidFill>
                  <a:srgbClr val="C00000"/>
                </a:solidFill>
                <a:ea typeface="+mn-ea"/>
                <a:cs typeface="+mn-cs"/>
              </a:rPr>
              <a:t>XDM</a:t>
            </a:r>
          </a:p>
          <a:p>
            <a:r>
              <a:rPr lang="en-US" sz="1400" dirty="0"/>
              <a:t>share his/her generated content (e.g., audio/video) </a:t>
            </a:r>
          </a:p>
          <a:p>
            <a:pPr marL="339725" lvl="2" indent="-111125"/>
            <a:r>
              <a:rPr lang="en-US" sz="1200" dirty="0">
                <a:solidFill>
                  <a:srgbClr val="C00000"/>
                </a:solidFill>
                <a:ea typeface="+mn-ea"/>
                <a:cs typeface="+mn-cs"/>
              </a:rPr>
              <a:t>CPM-PF1</a:t>
            </a:r>
          </a:p>
          <a:p>
            <a:r>
              <a:rPr lang="en-US" sz="1400" dirty="0" smtClean="0"/>
              <a:t>express interest (e.g., Like) on a comment and/or content provided by the service provider or other ISC User(s).</a:t>
            </a:r>
          </a:p>
          <a:p>
            <a:pPr marL="339725" lvl="2" indent="-111125"/>
            <a:r>
              <a:rPr lang="en-US" sz="1200" dirty="0">
                <a:solidFill>
                  <a:srgbClr val="C00000"/>
                </a:solidFill>
                <a:ea typeface="+mn-ea"/>
                <a:cs typeface="+mn-cs"/>
              </a:rPr>
              <a:t>XDM</a:t>
            </a:r>
          </a:p>
          <a:p>
            <a:r>
              <a:rPr lang="en-US" sz="1400" dirty="0" smtClean="0"/>
              <a:t>sharing Content </a:t>
            </a:r>
            <a:r>
              <a:rPr lang="en-US" sz="1400" dirty="0"/>
              <a:t>Viewing Information and communication information (e.g. list of ISC Users communicating while watching the same content</a:t>
            </a:r>
            <a:r>
              <a:rPr lang="en-US" sz="1400" dirty="0" smtClean="0"/>
              <a:t>)</a:t>
            </a:r>
          </a:p>
          <a:p>
            <a:pPr marL="339725" lvl="2" indent="-111125"/>
            <a:r>
              <a:rPr lang="en-US" sz="1200" dirty="0">
                <a:solidFill>
                  <a:srgbClr val="C00000"/>
                </a:solidFill>
                <a:ea typeface="+mn-ea"/>
                <a:cs typeface="+mn-cs"/>
              </a:rPr>
              <a:t>PRS</a:t>
            </a:r>
          </a:p>
          <a:p>
            <a:r>
              <a:rPr lang="en-US" sz="1400" dirty="0" smtClean="0"/>
              <a:t>feedback </a:t>
            </a:r>
            <a:r>
              <a:rPr lang="en-US" sz="1400" dirty="0"/>
              <a:t>to the content viewed such as a rating and </a:t>
            </a:r>
            <a:r>
              <a:rPr lang="en-US" sz="1400" dirty="0" smtClean="0"/>
              <a:t>comment</a:t>
            </a:r>
          </a:p>
          <a:p>
            <a:pPr marL="339725" lvl="2" indent="-111125"/>
            <a:r>
              <a:rPr lang="en-US" sz="1200" dirty="0">
                <a:solidFill>
                  <a:srgbClr val="C00000"/>
                </a:solidFill>
                <a:ea typeface="+mn-ea"/>
                <a:cs typeface="+mn-cs"/>
              </a:rPr>
              <a:t>XDM</a:t>
            </a:r>
          </a:p>
          <a:p>
            <a:endParaRPr lang="fr-FR"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a:t>
            </a:r>
            <a:r>
              <a:rPr lang="it-IT" dirty="0" err="1"/>
              <a:t>g</a:t>
            </a:r>
            <a:r>
              <a:rPr lang="it-IT" dirty="0" err="1" smtClean="0"/>
              <a:t>rouping</a:t>
            </a:r>
            <a:r>
              <a:rPr lang="it-IT" dirty="0" smtClean="0"/>
              <a:t>” </a:t>
            </a:r>
            <a:r>
              <a:rPr lang="it-IT" dirty="0" err="1" smtClean="0"/>
              <a:t>requirements</a:t>
            </a:r>
            <a:endParaRPr lang="fr-FR" dirty="0"/>
          </a:p>
        </p:txBody>
      </p:sp>
      <p:sp>
        <p:nvSpPr>
          <p:cNvPr id="5" name="Segnaposto contenuto 4"/>
          <p:cNvSpPr>
            <a:spLocks noGrp="1"/>
          </p:cNvSpPr>
          <p:nvPr>
            <p:ph idx="1"/>
          </p:nvPr>
        </p:nvSpPr>
        <p:spPr>
          <a:xfrm>
            <a:off x="292100" y="1073150"/>
            <a:ext cx="8732837" cy="5313362"/>
          </a:xfrm>
        </p:spPr>
        <p:txBody>
          <a:bodyPr/>
          <a:lstStyle/>
          <a:p>
            <a:pPr marL="0" lvl="2" indent="0">
              <a:buNone/>
            </a:pPr>
            <a:r>
              <a:rPr lang="en-US" dirty="0">
                <a:solidFill>
                  <a:srgbClr val="000066"/>
                </a:solidFill>
                <a:ea typeface="+mn-ea"/>
                <a:cs typeface="+mn-cs"/>
              </a:rPr>
              <a:t>From “</a:t>
            </a:r>
            <a:r>
              <a:rPr lang="en-GB" dirty="0">
                <a:solidFill>
                  <a:srgbClr val="000066"/>
                </a:solidFill>
                <a:ea typeface="+mn-ea"/>
                <a:cs typeface="+mn-cs"/>
              </a:rPr>
              <a:t>Content Viewing Group</a:t>
            </a:r>
            <a:r>
              <a:rPr lang="en-US" dirty="0">
                <a:solidFill>
                  <a:srgbClr val="000066"/>
                </a:solidFill>
                <a:ea typeface="+mn-ea"/>
                <a:cs typeface="+mn-cs"/>
              </a:rPr>
              <a:t>” requirements on RD, </a:t>
            </a:r>
            <a:r>
              <a:rPr lang="en-US" dirty="0" smtClean="0">
                <a:solidFill>
                  <a:srgbClr val="000066"/>
                </a:solidFill>
                <a:ea typeface="+mn-ea"/>
                <a:cs typeface="+mn-cs"/>
              </a:rPr>
              <a:t>some related functionalities can be supported as well by CPM Enabler </a:t>
            </a:r>
            <a:r>
              <a:rPr lang="en-US" dirty="0">
                <a:solidFill>
                  <a:srgbClr val="000066"/>
                </a:solidFill>
                <a:ea typeface="+mn-ea"/>
                <a:cs typeface="+mn-cs"/>
              </a:rPr>
              <a:t>reuse in </a:t>
            </a:r>
            <a:r>
              <a:rPr lang="en-US" dirty="0" smtClean="0">
                <a:solidFill>
                  <a:srgbClr val="000066"/>
                </a:solidFill>
                <a:ea typeface="+mn-ea"/>
                <a:cs typeface="+mn-cs"/>
              </a:rPr>
              <a:t>ISC, such as:</a:t>
            </a:r>
            <a:endParaRPr lang="en-US" dirty="0">
              <a:solidFill>
                <a:srgbClr val="000066"/>
              </a:solidFill>
              <a:ea typeface="+mn-ea"/>
              <a:cs typeface="+mn-cs"/>
            </a:endParaRPr>
          </a:p>
          <a:p>
            <a:r>
              <a:rPr lang="en-GB" sz="1800" dirty="0"/>
              <a:t>manage </a:t>
            </a:r>
            <a:r>
              <a:rPr lang="en-GB" sz="1800" dirty="0" smtClean="0"/>
              <a:t>Content </a:t>
            </a:r>
            <a:r>
              <a:rPr lang="en-GB" sz="1800" dirty="0"/>
              <a:t>Viewing </a:t>
            </a:r>
            <a:r>
              <a:rPr lang="en-GB" sz="1800" dirty="0" smtClean="0"/>
              <a:t>Group e.g.,</a:t>
            </a:r>
          </a:p>
          <a:p>
            <a:pPr lvl="1"/>
            <a:r>
              <a:rPr lang="en-GB" sz="1400" dirty="0" smtClean="0">
                <a:solidFill>
                  <a:srgbClr val="C00000"/>
                </a:solidFill>
                <a:ea typeface="+mn-ea"/>
                <a:cs typeface="+mn-cs"/>
              </a:rPr>
              <a:t>creating </a:t>
            </a:r>
            <a:r>
              <a:rPr lang="en-GB" sz="1400" dirty="0">
                <a:solidFill>
                  <a:srgbClr val="C00000"/>
                </a:solidFill>
                <a:ea typeface="+mn-ea"/>
                <a:cs typeface="+mn-cs"/>
              </a:rPr>
              <a:t>group, deleting </a:t>
            </a:r>
            <a:r>
              <a:rPr lang="en-GB" sz="1400" dirty="0" smtClean="0">
                <a:solidFill>
                  <a:srgbClr val="C00000"/>
                </a:solidFill>
                <a:ea typeface="+mn-ea"/>
                <a:cs typeface="+mn-cs"/>
              </a:rPr>
              <a:t>group</a:t>
            </a:r>
            <a:r>
              <a:rPr lang="en-GB" sz="1400" dirty="0">
                <a:solidFill>
                  <a:srgbClr val="C00000"/>
                </a:solidFill>
                <a:ea typeface="+mn-ea"/>
                <a:cs typeface="+mn-cs"/>
              </a:rPr>
              <a:t> </a:t>
            </a:r>
            <a:r>
              <a:rPr lang="en-GB" sz="1400" dirty="0" smtClean="0">
                <a:solidFill>
                  <a:srgbClr val="C00000"/>
                </a:solidFill>
                <a:ea typeface="+mn-ea"/>
                <a:cs typeface="+mn-cs"/>
              </a:rPr>
              <a:t>- XDM</a:t>
            </a:r>
            <a:endParaRPr lang="en-GB" sz="1400" dirty="0">
              <a:solidFill>
                <a:srgbClr val="C00000"/>
              </a:solidFill>
              <a:ea typeface="+mn-ea"/>
              <a:cs typeface="+mn-cs"/>
            </a:endParaRPr>
          </a:p>
          <a:p>
            <a:pPr marL="339725" lvl="2" indent="-111125"/>
            <a:r>
              <a:rPr lang="en-GB" sz="1400" dirty="0">
                <a:solidFill>
                  <a:srgbClr val="C00000"/>
                </a:solidFill>
              </a:rPr>
              <a:t>inviting participants, removing participants, processing join requests, </a:t>
            </a:r>
            <a:r>
              <a:rPr lang="en-GB" sz="1400" dirty="0" smtClean="0">
                <a:solidFill>
                  <a:srgbClr val="C00000"/>
                </a:solidFill>
              </a:rPr>
              <a:t>…- CPM-PF1</a:t>
            </a:r>
            <a:endParaRPr lang="it-IT" sz="1400" dirty="0">
              <a:solidFill>
                <a:srgbClr val="C00000"/>
              </a:solidFill>
              <a:ea typeface="+mn-ea"/>
              <a:cs typeface="+mn-cs"/>
            </a:endParaRPr>
          </a:p>
          <a:p>
            <a:r>
              <a:rPr lang="en-GB" sz="1800" dirty="0"/>
              <a:t>support </a:t>
            </a:r>
            <a:r>
              <a:rPr lang="en-GB" sz="1800" dirty="0" smtClean="0"/>
              <a:t>participants </a:t>
            </a:r>
            <a:r>
              <a:rPr lang="en-GB" sz="1800" dirty="0"/>
              <a:t>in a Content Viewing Group to share their Content Viewing </a:t>
            </a:r>
            <a:r>
              <a:rPr lang="en-GB" sz="1800" dirty="0" smtClean="0"/>
              <a:t>Information</a:t>
            </a:r>
          </a:p>
          <a:p>
            <a:pPr lvl="1">
              <a:buClr>
                <a:srgbClr val="000000"/>
              </a:buClr>
            </a:pPr>
            <a:r>
              <a:rPr lang="en-GB" sz="1400" dirty="0" smtClean="0">
                <a:solidFill>
                  <a:srgbClr val="C00000"/>
                </a:solidFill>
                <a:ea typeface="+mn-ea"/>
                <a:cs typeface="+mn-cs"/>
              </a:rPr>
              <a:t>PRS</a:t>
            </a:r>
            <a:endParaRPr lang="en-GB" sz="1800" dirty="0" smtClean="0"/>
          </a:p>
          <a:p>
            <a:r>
              <a:rPr lang="en-GB" sz="1800" dirty="0" smtClean="0"/>
              <a:t>search </a:t>
            </a:r>
            <a:r>
              <a:rPr lang="en-GB" sz="1800" dirty="0"/>
              <a:t>for Content Viewing Group(s) based on criteria for content being viewed (such as content name, content identifier, pre-defined keyword</a:t>
            </a:r>
            <a:r>
              <a:rPr lang="en-GB" sz="1800" dirty="0" smtClean="0"/>
              <a:t>)</a:t>
            </a:r>
          </a:p>
          <a:p>
            <a:pPr lvl="1">
              <a:buClr>
                <a:srgbClr val="000000"/>
              </a:buClr>
            </a:pPr>
            <a:r>
              <a:rPr lang="en-GB" sz="1400" dirty="0" smtClean="0">
                <a:solidFill>
                  <a:srgbClr val="C00000"/>
                </a:solidFill>
                <a:ea typeface="+mn-ea"/>
                <a:cs typeface="+mn-cs"/>
              </a:rPr>
              <a:t>XDM</a:t>
            </a:r>
            <a:endParaRPr lang="en-GB" sz="1400" dirty="0">
              <a:solidFill>
                <a:srgbClr val="C00000"/>
              </a:solidFill>
              <a:ea typeface="+mn-ea"/>
              <a:cs typeface="+mn-cs"/>
            </a:endParaRPr>
          </a:p>
          <a:p>
            <a:r>
              <a:rPr lang="en-GB" sz="1800" dirty="0" smtClean="0"/>
              <a:t>User's activities related to participation in a Content Viewing Group (e.g., to accept invitation to join into the group, to initiate request to join into the group, to join into and/or to leave from the group)</a:t>
            </a:r>
          </a:p>
          <a:p>
            <a:pPr lvl="1">
              <a:buClr>
                <a:srgbClr val="000000"/>
              </a:buClr>
            </a:pPr>
            <a:r>
              <a:rPr lang="en-GB" sz="1400" dirty="0" smtClean="0">
                <a:solidFill>
                  <a:srgbClr val="C00000"/>
                </a:solidFill>
                <a:ea typeface="+mn-ea"/>
                <a:cs typeface="+mn-cs"/>
              </a:rPr>
              <a:t>CPM-PF1</a:t>
            </a:r>
            <a:endParaRPr lang="en-GB" sz="1400" dirty="0">
              <a:solidFill>
                <a:srgbClr val="C00000"/>
              </a:solidFill>
              <a:ea typeface="+mn-ea"/>
              <a:cs typeface="+mn-cs"/>
            </a:endParaRPr>
          </a:p>
          <a:p>
            <a:r>
              <a:rPr lang="en-GB" sz="1800" dirty="0" smtClean="0"/>
              <a:t>subscription and notifications about Content Viewing Groups e.g. start watching a content, when  there is match in notification criteria (such as content name, content identifier, pre-defined keyword), subject to the service provider policy.</a:t>
            </a:r>
            <a:endParaRPr lang="it-IT" sz="1800" dirty="0" smtClean="0"/>
          </a:p>
          <a:p>
            <a:pPr lvl="1">
              <a:buClr>
                <a:srgbClr val="000000"/>
              </a:buClr>
            </a:pPr>
            <a:r>
              <a:rPr lang="en-GB" sz="1400" dirty="0" smtClean="0">
                <a:solidFill>
                  <a:srgbClr val="C00000"/>
                </a:solidFill>
                <a:ea typeface="+mn-ea"/>
                <a:cs typeface="+mn-cs"/>
              </a:rPr>
              <a:t>PRS</a:t>
            </a:r>
            <a:endParaRPr lang="en-GB" sz="1400" dirty="0">
              <a:solidFill>
                <a:srgbClr val="C00000"/>
              </a:solidFill>
              <a:ea typeface="+mn-ea"/>
              <a:cs typeface="+mn-cs"/>
            </a:endParaRPr>
          </a:p>
        </p:txBody>
      </p:sp>
    </p:spTree>
    <p:extLst>
      <p:ext uri="{BB962C8B-B14F-4D97-AF65-F5344CB8AC3E}">
        <p14:creationId xmlns:p14="http://schemas.microsoft.com/office/powerpoint/2010/main" val="27792642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it-IT" dirty="0" smtClean="0"/>
              <a:t>As per the action item this contribution introduces to </a:t>
            </a:r>
            <a:r>
              <a:rPr lang="it-IT" dirty="0"/>
              <a:t>which </a:t>
            </a:r>
            <a:r>
              <a:rPr lang="it-IT" dirty="0" smtClean="0"/>
              <a:t>ISC requirements, OMA CPM enabler should be considered to be reused.</a:t>
            </a:r>
          </a:p>
          <a:p>
            <a:pPr lvl="1"/>
            <a:r>
              <a:rPr lang="it-IT" dirty="0" smtClean="0"/>
              <a:t>It is envisioned that specific extensions of the data model (and/or of the supporting enabler) may be needed by ISC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13889</TotalTime>
  <Pages>15</Pages>
  <Words>798</Words>
  <Application>Microsoft Office PowerPoint</Application>
  <PresentationFormat>Custom</PresentationFormat>
  <Paragraphs>67</Paragraphs>
  <Slides>8</Slides>
  <Notes>4</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OMA-COM-ISC-2013-00xx-INP_SNEW_in_ISC  Leveraging CPM in ISC</vt:lpstr>
      <vt:lpstr>Background</vt:lpstr>
      <vt:lpstr>About OMA CPM Enabler (1/2)</vt:lpstr>
      <vt:lpstr>About OMA CPM Enabler (2/2)</vt:lpstr>
      <vt:lpstr>CPM 1.0 Architecture</vt:lpstr>
      <vt:lpstr>High-level analysis of ISC “social” requirements</vt:lpstr>
      <vt:lpstr>High-level analysis of ISC “grouping” requirements</vt:lpstr>
      <vt:lpstr>Conclusions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RCS_07May2013</cp:lastModifiedBy>
  <cp:revision>513</cp:revision>
  <cp:lastPrinted>1999-04-27T06:51:51Z</cp:lastPrinted>
  <dcterms:created xsi:type="dcterms:W3CDTF">2002-03-19T14:05:12Z</dcterms:created>
  <dcterms:modified xsi:type="dcterms:W3CDTF">2013-05-10T16:00:45Z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