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24" r:id="rId2"/>
    <p:sldId id="322" r:id="rId3"/>
    <p:sldId id="321" r:id="rId4"/>
    <p:sldId id="327" r:id="rId5"/>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80" d="100"/>
          <a:sy n="80" d="100"/>
        </p:scale>
        <p:origin x="-726" y="-618"/>
      </p:cViewPr>
      <p:guideLst>
        <p:guide orient="horz" pos="2212"/>
        <p:guide pos="2949"/>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6200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altLang="ko-KR" noProof="0" smtClean="0"/>
              <a:t>Body Text</a:t>
            </a:r>
          </a:p>
          <a:p>
            <a:pPr lvl="1"/>
            <a:r>
              <a:rPr lang="en-US" altLang="ko-KR" noProof="0" smtClean="0"/>
              <a:t>Second Level</a:t>
            </a:r>
          </a:p>
          <a:p>
            <a:pPr lvl="2"/>
            <a:r>
              <a:rPr lang="en-US" altLang="ko-KR" noProof="0" smtClean="0"/>
              <a:t>Third Level</a:t>
            </a:r>
          </a:p>
          <a:p>
            <a:pPr lvl="3"/>
            <a:r>
              <a:rPr lang="en-US" altLang="ko-KR" noProof="0" smtClean="0"/>
              <a:t>Fourth Level</a:t>
            </a:r>
          </a:p>
          <a:p>
            <a:pPr lvl="4"/>
            <a:r>
              <a:rPr lang="en-US" altLang="ko-KR" noProof="0" smtClean="0"/>
              <a:t>Fifth Level</a:t>
            </a:r>
          </a:p>
        </p:txBody>
      </p:sp>
      <p:sp>
        <p:nvSpPr>
          <p:cNvPr id="717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35080425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ko-KR" altLang="en-US" smtClean="0">
              <a:ea typeface="굴림"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noFill/>
          <a:ln w="9525"/>
        </p:spPr>
        <p:txBody>
          <a:bodyPr lIns="88382" tIns="43415" rIns="88382" bIns="43415"/>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
          <p:cNvSpPr>
            <a:spLocks noGrp="1" noRot="1" noChangeAspect="1" noChangeArrowheads="1" noTextEdit="1"/>
          </p:cNvSpPr>
          <p:nvPr>
            <p:ph type="sldImg"/>
          </p:nvPr>
        </p:nvSpPr>
        <p:spPr>
          <a:solidFill>
            <a:srgbClr val="FFFFFF"/>
          </a:solidFill>
          <a:ln/>
        </p:spPr>
      </p:sp>
      <p:sp>
        <p:nvSpPr>
          <p:cNvPr id="9219" name="Rectangle 2"/>
          <p:cNvSpPr>
            <a:spLocks noGrp="1" noChangeArrowheads="1"/>
          </p:cNvSpPr>
          <p:nvPr>
            <p:ph type="body" idx="1"/>
          </p:nvPr>
        </p:nvSpPr>
        <p:spPr>
          <a:noFill/>
          <a:ln w="9525"/>
        </p:spPr>
        <p:txBody>
          <a:bodyPr wrap="none" anchor="ctr"/>
          <a:lstStyle/>
          <a:p>
            <a:endParaRPr lang="ko-KR" altLang="ko-K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ltLang="zh-CN">
              <a:ea typeface="宋体" charset="-122"/>
            </a:endParaRPr>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ltLang="zh-CN">
              <a:ea typeface="宋体" charset="-122"/>
            </a:endParaRPr>
          </a:p>
        </p:txBody>
      </p:sp>
      <p:sp>
        <p:nvSpPr>
          <p:cNvPr id="186385" name="Rectangle 17"/>
          <p:cNvSpPr>
            <a:spLocks noChangeArrowheads="1"/>
          </p:cNvSpPr>
          <p:nvPr/>
        </p:nvSpPr>
        <p:spPr bwMode="auto">
          <a:xfrm>
            <a:off x="0" y="6629400"/>
            <a:ext cx="4800600" cy="347663"/>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altLang="zh-CN" sz="1000" b="1">
                <a:ea typeface="宋体" charset="-122"/>
                <a:cs typeface="Times New Roman" pitchFamily="18" charset="0"/>
              </a:rPr>
              <a:t>© 20</a:t>
            </a:r>
            <a:r>
              <a:rPr lang="en-GB" altLang="ko-KR" sz="1000" b="1">
                <a:ea typeface="굴림" charset="-127"/>
                <a:cs typeface="Times New Roman" pitchFamily="18" charset="0"/>
              </a:rPr>
              <a:t>10</a:t>
            </a:r>
            <a:r>
              <a:rPr lang="en-GB" altLang="zh-CN" sz="1000" b="1">
                <a:ea typeface="宋体" charset="-122"/>
                <a:cs typeface="Times New Roman" pitchFamily="18" charset="0"/>
              </a:rPr>
              <a:t> Open Mobile Alliance Ltd.  All Rights Reserved.</a:t>
            </a:r>
            <a:endParaRPr lang="en-US" altLang="ko-KR" sz="1000" b="1">
              <a:ea typeface="굴림" charset="-127"/>
            </a:endParaRPr>
          </a:p>
          <a:p>
            <a:pPr defTabSz="403225" eaLnBrk="0" hangingPunct="0">
              <a:lnSpc>
                <a:spcPct val="90000"/>
              </a:lnSpc>
              <a:tabLst>
                <a:tab pos="5372100" algn="ctr"/>
                <a:tab pos="9182100" algn="r"/>
              </a:tabLst>
              <a:defRPr/>
            </a:pPr>
            <a:r>
              <a:rPr lang="en-US" altLang="ko-KR" sz="900" b="1">
                <a:latin typeface="Arial Narrow" pitchFamily="34" charset="0"/>
                <a:ea typeface="굴림" charset="-127"/>
              </a:rPr>
              <a:t>Used with the permission of the Open Mobile Alliance Ltd. under the terms as stated in this document.</a:t>
            </a:r>
            <a:endParaRPr lang="en-US" altLang="ko-KR" sz="900" b="1">
              <a:solidFill>
                <a:srgbClr val="999999"/>
              </a:solidFill>
              <a:latin typeface="Arial Narrow" pitchFamily="34" charset="0"/>
              <a:ea typeface="굴림" charset="-127"/>
            </a:endParaRPr>
          </a:p>
        </p:txBody>
      </p:sp>
      <p:sp>
        <p:nvSpPr>
          <p:cNvPr id="186386" name="Rectangle 18"/>
          <p:cNvSpPr>
            <a:spLocks noChangeArrowheads="1"/>
          </p:cNvSpPr>
          <p:nvPr/>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altLang="ko-KR" sz="1800" b="1" dirty="0" smtClean="0">
                <a:latin typeface="Arial Narrow" pitchFamily="34" charset="0"/>
                <a:ea typeface="굴림" charset="-127"/>
              </a:rPr>
              <a:t>OMA-TP-2011-0xyz</a:t>
            </a:r>
            <a:endParaRPr lang="en-US" altLang="ko-KR" sz="1800" b="1" dirty="0">
              <a:latin typeface="Arial Narrow" pitchFamily="34" charset="0"/>
              <a:ea typeface="굴림" charset="-127"/>
            </a:endParaRPr>
          </a:p>
        </p:txBody>
      </p:sp>
      <p:sp>
        <p:nvSpPr>
          <p:cNvPr id="186387" name="Rectangle 19"/>
          <p:cNvSpPr>
            <a:spLocks noChangeArrowheads="1"/>
          </p:cNvSpPr>
          <p:nvPr/>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altLang="ko-KR" sz="1800" b="1" dirty="0">
                <a:latin typeface="Arial Narrow" pitchFamily="34" charset="0"/>
                <a:ea typeface="굴림" charset="-127"/>
              </a:rPr>
              <a:t>Slide </a:t>
            </a:r>
            <a:fld id="{E575B20E-BA6B-49FD-A82C-5AD506E016B5}" type="slidenum">
              <a:rPr lang="en-US" altLang="ko-KR" sz="1800" b="1" smtClean="0">
                <a:latin typeface="Arial Narrow" pitchFamily="34" charset="0"/>
                <a:ea typeface="굴림" charset="-127"/>
              </a:rPr>
              <a:pPr algn="r" defTabSz="403225" eaLnBrk="0" hangingPunct="0">
                <a:lnSpc>
                  <a:spcPct val="90000"/>
                </a:lnSpc>
                <a:tabLst>
                  <a:tab pos="5372100" algn="ctr"/>
                  <a:tab pos="9182100" algn="r"/>
                </a:tabLst>
                <a:defRPr/>
              </a:pPr>
              <a:t>‹#›</a:t>
            </a:fld>
            <a:r>
              <a:rPr lang="en-US" altLang="ko-KR" sz="1800" b="1" dirty="0">
                <a:latin typeface="Arial Narrow" pitchFamily="34" charset="0"/>
                <a:ea typeface="굴림" charset="-127"/>
              </a:rPr>
              <a:t/>
            </a:r>
            <a:br>
              <a:rPr lang="en-US" altLang="ko-KR" sz="1800" b="1" dirty="0">
                <a:latin typeface="Arial Narrow" pitchFamily="34" charset="0"/>
                <a:ea typeface="굴림" charset="-127"/>
              </a:rPr>
            </a:br>
            <a:r>
              <a:rPr lang="en-US" altLang="ko-KR" sz="500" dirty="0">
                <a:solidFill>
                  <a:srgbClr val="999999"/>
                </a:solidFill>
                <a:ea typeface="굴림" charset="-127"/>
              </a:rPr>
              <a:t>[OMA-Template-SlideDeck-20100101-I]</a:t>
            </a:r>
            <a:endParaRPr lang="en-US" altLang="ko-KR" sz="1800" b="1" dirty="0">
              <a:latin typeface="Arial Narrow" pitchFamily="34" charset="0"/>
              <a:ea typeface="굴림"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david.k.smith@att.com" TargetMode="External"/><Relationship Id="rId4" Type="http://schemas.openxmlformats.org/officeDocument/2006/relationships/hyperlink" Target="mailto:tianlinyi@huawei.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ko-KR" altLang="en-US" b="1" dirty="0">
                <a:latin typeface="Tahoma" pitchFamily="34" charset="0"/>
                <a:ea typeface="굴림" charset="-127"/>
              </a:rPr>
              <a:t>	</a:t>
            </a:r>
            <a:r>
              <a:rPr lang="en-US" altLang="ko-KR" b="1" dirty="0">
                <a:latin typeface="Tahoma" pitchFamily="34" charset="0"/>
                <a:ea typeface="굴림" charset="-127"/>
              </a:rPr>
              <a:t>Submitted To:	TP</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Date:	</a:t>
            </a:r>
            <a:r>
              <a:rPr lang="en-US" altLang="ko-KR" b="1" dirty="0" smtClean="0">
                <a:latin typeface="Tahoma" pitchFamily="34" charset="0"/>
                <a:ea typeface="굴림" charset="-127"/>
              </a:rPr>
              <a:t>17</a:t>
            </a:r>
            <a:r>
              <a:rPr lang="ko-KR" altLang="en-US" b="1" dirty="0" smtClean="0">
                <a:latin typeface="Tahoma" pitchFamily="34" charset="0"/>
                <a:ea typeface="굴림" charset="-127"/>
              </a:rPr>
              <a:t> </a:t>
            </a:r>
            <a:r>
              <a:rPr lang="en-US" altLang="ko-KR" b="1" dirty="0" smtClean="0">
                <a:latin typeface="Tahoma" pitchFamily="34" charset="0"/>
                <a:ea typeface="굴림" charset="-127"/>
              </a:rPr>
              <a:t>January </a:t>
            </a:r>
            <a:r>
              <a:rPr lang="en-US" altLang="ko-KR" b="1" dirty="0" smtClean="0">
                <a:latin typeface="Tahoma" pitchFamily="34" charset="0"/>
                <a:ea typeface="굴림" charset="-127"/>
              </a:rPr>
              <a:t>2011 </a:t>
            </a:r>
            <a:r>
              <a:rPr lang="en-US" altLang="ko-KR" b="1" dirty="0">
                <a:latin typeface="Tahoma" pitchFamily="34" charset="0"/>
                <a:ea typeface="굴림" charset="-127"/>
              </a:rPr>
              <a:t>	</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Availability:	      Public            OMA Confidential</a:t>
            </a: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Contact:	</a:t>
            </a:r>
            <a:r>
              <a:rPr lang="en-US" altLang="ko-KR" b="1" dirty="0" err="1" smtClean="0">
                <a:latin typeface="Tahoma" pitchFamily="34" charset="0"/>
                <a:ea typeface="굴림" charset="-127"/>
              </a:rPr>
              <a:t>Liny</a:t>
            </a:r>
            <a:r>
              <a:rPr lang="en-US" altLang="ko-KR" b="1" dirty="0" smtClean="0">
                <a:latin typeface="Tahoma" pitchFamily="34" charset="0"/>
                <a:ea typeface="굴림" charset="-127"/>
              </a:rPr>
              <a:t> Tian, </a:t>
            </a:r>
            <a:r>
              <a:rPr lang="en-US" altLang="ko-KR" b="1" dirty="0" smtClean="0">
                <a:latin typeface="Tahoma" pitchFamily="34" charset="0"/>
                <a:ea typeface="굴림" charset="-127"/>
                <a:hlinkClick r:id="rId4"/>
              </a:rPr>
              <a:t>tian</a:t>
            </a:r>
            <a:r>
              <a:rPr lang="en-US" altLang="ko-KR" b="1" dirty="0" smtClean="0">
                <a:latin typeface="Tahoma" pitchFamily="34" charset="0"/>
                <a:ea typeface="굴림" charset="-127"/>
                <a:hlinkClick r:id="rId4"/>
              </a:rPr>
              <a:t>linyi@huawei.com</a:t>
            </a:r>
            <a:r>
              <a:rPr lang="en-US" altLang="ko-KR" b="1" dirty="0" smtClean="0">
                <a:latin typeface="Tahoma" pitchFamily="34" charset="0"/>
                <a:ea typeface="굴림" charset="-127"/>
              </a:rPr>
              <a:t> </a:t>
            </a:r>
            <a:endParaRPr lang="en-US" altLang="ko-KR" sz="1800" b="1" dirty="0" smtClean="0">
              <a:latin typeface="Tahoma" pitchFamily="34" charset="0"/>
              <a:ea typeface="굴림" charset="-127"/>
              <a:hlinkClick r:id="rId5"/>
            </a:endParaRPr>
          </a:p>
          <a:p>
            <a:pPr defTabSz="762000" eaLnBrk="0" hangingPunct="0">
              <a:lnSpc>
                <a:spcPct val="95000"/>
              </a:lnSpc>
              <a:spcAft>
                <a:spcPct val="35000"/>
              </a:spcAft>
              <a:tabLst>
                <a:tab pos="1827213" algn="r"/>
                <a:tab pos="1939925" algn="l"/>
              </a:tabLst>
            </a:pPr>
            <a:r>
              <a:rPr lang="en-US" altLang="ko-KR" sz="1800" b="1" dirty="0" smtClean="0">
                <a:latin typeface="Tahoma" pitchFamily="34" charset="0"/>
                <a:ea typeface="굴림" charset="-127"/>
              </a:rPr>
              <a:t>		</a:t>
            </a:r>
            <a:r>
              <a:rPr lang="en-US" altLang="ko-KR" b="1" dirty="0" smtClean="0">
                <a:latin typeface="Tahoma" pitchFamily="34" charset="0"/>
                <a:ea typeface="굴림" charset="-127"/>
              </a:rPr>
              <a:t>David K. Smith,</a:t>
            </a:r>
            <a:r>
              <a:rPr lang="en-US" altLang="ko-KR" sz="1800" b="1" dirty="0" smtClean="0">
                <a:latin typeface="Tahoma" pitchFamily="34" charset="0"/>
                <a:ea typeface="굴림" charset="-127"/>
              </a:rPr>
              <a:t> </a:t>
            </a:r>
            <a:r>
              <a:rPr lang="en-US" altLang="ko-KR" b="1" dirty="0" smtClean="0">
                <a:latin typeface="Tahoma" pitchFamily="34" charset="0"/>
                <a:ea typeface="굴림" charset="-127"/>
                <a:hlinkClick r:id="rId5"/>
              </a:rPr>
              <a:t>david.k.smith@att.com</a:t>
            </a:r>
            <a:r>
              <a:rPr lang="en-US" altLang="ko-KR" sz="1800" b="1" dirty="0" smtClean="0">
                <a:latin typeface="Tahoma" pitchFamily="34" charset="0"/>
                <a:ea typeface="굴림" charset="-127"/>
              </a:rPr>
              <a:t> </a:t>
            </a:r>
            <a:endParaRPr lang="en-US" altLang="ko-KR" sz="1800" b="1" dirty="0">
              <a:latin typeface="Tahoma" pitchFamily="34" charset="0"/>
              <a:ea typeface="굴림" charset="-127"/>
            </a:endParaRPr>
          </a:p>
          <a:p>
            <a:pPr defTabSz="762000" eaLnBrk="0" hangingPunct="0">
              <a:lnSpc>
                <a:spcPct val="95000"/>
              </a:lnSpc>
              <a:spcAft>
                <a:spcPct val="35000"/>
              </a:spcAft>
              <a:tabLst>
                <a:tab pos="1827213" algn="r"/>
                <a:tab pos="1939925" algn="l"/>
              </a:tabLst>
            </a:pPr>
            <a:r>
              <a:rPr lang="en-US" altLang="ko-KR" b="1" dirty="0">
                <a:latin typeface="Tahoma" pitchFamily="34" charset="0"/>
                <a:ea typeface="굴림" charset="-127"/>
              </a:rPr>
              <a:t>	Source:	</a:t>
            </a:r>
            <a:r>
              <a:rPr lang="en-US" altLang="ko-KR" b="1" dirty="0" smtClean="0">
                <a:latin typeface="Tahoma" pitchFamily="34" charset="0"/>
                <a:ea typeface="굴림" charset="-127"/>
              </a:rPr>
              <a:t>DM</a:t>
            </a:r>
            <a:endParaRPr lang="en-US" altLang="ko-KR" b="1" dirty="0">
              <a:latin typeface="Tahoma" pitchFamily="34" charset="0"/>
              <a:ea typeface="굴림" charset="-127"/>
            </a:endParaRPr>
          </a:p>
        </p:txBody>
      </p:sp>
      <p:sp>
        <p:nvSpPr>
          <p:cNvPr id="2052" name="Rectangle 26"/>
          <p:cNvSpPr>
            <a:spLocks noGrp="1" noChangeArrowheads="1"/>
          </p:cNvSpPr>
          <p:nvPr>
            <p:ph type="ctrTitle"/>
          </p:nvPr>
        </p:nvSpPr>
        <p:spPr>
          <a:xfrm>
            <a:off x="684213" y="228600"/>
            <a:ext cx="7996237" cy="1652588"/>
          </a:xfrm>
        </p:spPr>
        <p:txBody>
          <a:bodyPr anchor="t"/>
          <a:lstStyle/>
          <a:p>
            <a:r>
              <a:rPr lang="en-GB" altLang="zh-CN" sz="2000" dirty="0" smtClean="0">
                <a:ea typeface="宋体" charset="-122"/>
              </a:rPr>
              <a:t>OMA-TP-2011-0xyz-INP_SACMO_1.0_Slip_Request </a:t>
            </a:r>
            <a:r>
              <a:rPr lang="en-US" altLang="ko-KR" sz="2400" dirty="0" smtClean="0">
                <a:ea typeface="굴림" charset="-127"/>
              </a:rPr>
              <a:t/>
            </a:r>
            <a:br>
              <a:rPr lang="en-US" altLang="ko-KR" sz="2400" dirty="0" smtClean="0">
                <a:ea typeface="굴림" charset="-127"/>
              </a:rPr>
            </a:br>
            <a:r>
              <a:rPr lang="en-US" altLang="ko-KR" sz="1600" dirty="0" smtClean="0">
                <a:ea typeface="굴림" charset="-127"/>
              </a:rPr>
              <a:t/>
            </a:r>
            <a:br>
              <a:rPr lang="en-US" altLang="ko-KR" sz="1600" dirty="0" smtClean="0">
                <a:ea typeface="굴림" charset="-127"/>
              </a:rPr>
            </a:br>
            <a:r>
              <a:rPr lang="en-US" altLang="ko-KR" dirty="0" smtClean="0">
                <a:ea typeface="굴림" charset="-127"/>
              </a:rPr>
              <a:t>SACMO </a:t>
            </a:r>
            <a:r>
              <a:rPr lang="en-US" altLang="ko-KR" dirty="0" smtClean="0">
                <a:ea typeface="굴림" charset="-127"/>
              </a:rPr>
              <a:t>1.0 Slip Request</a:t>
            </a:r>
            <a:r>
              <a:rPr lang="en-US" altLang="ko-KR" sz="3600" dirty="0" smtClean="0">
                <a:ea typeface="굴림" charset="-127"/>
              </a:rPr>
              <a:t/>
            </a:r>
            <a:br>
              <a:rPr lang="en-US" altLang="ko-KR" sz="3600" dirty="0" smtClean="0">
                <a:ea typeface="굴림" charset="-127"/>
              </a:rPr>
            </a:br>
            <a:endParaRPr lang="en-US" altLang="ko-KR" sz="3600" dirty="0" smtClean="0">
              <a:ea typeface="굴림"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altLang="ko-KR" sz="1800" b="1" dirty="0">
                <a:solidFill>
                  <a:srgbClr val="800000"/>
                </a:solidFill>
                <a:latin typeface="Tahoma" pitchFamily="34" charset="0"/>
                <a:ea typeface="굴림"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altLang="zh-CN" sz="1800" b="1">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altLang="ko-KR" sz="900">
                <a:ea typeface="굴림" charset="-127"/>
                <a:cs typeface="Times New Roman" pitchFamily="18" charset="0"/>
              </a:rPr>
              <a:t>USE OF THIS DOCUMENT BY NON-OMA MEMBERS IS SUBJECT TO ALL OF THE TERMS AND CONDITIONS OF THE USE AGREEMENT (located at </a:t>
            </a:r>
            <a:r>
              <a:rPr lang="en-US" altLang="ko-KR" sz="900">
                <a:ea typeface="굴림" charset="-127"/>
                <a:cs typeface="Times New Roman" pitchFamily="18" charset="0"/>
                <a:hlinkClick r:id="rId6"/>
              </a:rPr>
              <a:t>http://www.openmobilealliance.org/UseAgreement.html</a:t>
            </a:r>
            <a:r>
              <a:rPr lang="en-US" altLang="ko-KR" sz="900">
                <a:ea typeface="굴림" charset="-127"/>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altLang="ko-KR" sz="900">
                <a:ea typeface="굴림"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altLang="ko-KR" sz="900" b="1">
                <a:ea typeface="굴림" charset="-127"/>
                <a:cs typeface="Times New Roman" pitchFamily="18" charset="0"/>
              </a:rPr>
              <a:t>Intellectual Property Rights</a:t>
            </a:r>
          </a:p>
          <a:p>
            <a:pPr defTabSz="762000" eaLnBrk="0" hangingPunct="0">
              <a:lnSpc>
                <a:spcPct val="90000"/>
              </a:lnSpc>
              <a:spcBef>
                <a:spcPct val="35000"/>
              </a:spcBef>
            </a:pPr>
            <a:r>
              <a:rPr lang="en-US" altLang="ko-KR" sz="900">
                <a:ea typeface="굴림"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a:xfrm>
            <a:off x="261938" y="1100138"/>
            <a:ext cx="8809037" cy="5459412"/>
          </a:xfrm>
        </p:spPr>
        <p:txBody>
          <a:bodyPr/>
          <a:lstStyle/>
          <a:p>
            <a:pPr marL="0" indent="0" algn="just">
              <a:lnSpc>
                <a:spcPct val="80000"/>
              </a:lnSpc>
              <a:buFontTx/>
              <a:buNone/>
            </a:pPr>
            <a:r>
              <a:rPr lang="en-CA" altLang="zh-CN" sz="2300" dirty="0" smtClean="0">
                <a:ea typeface="宋体" charset="-122"/>
              </a:rPr>
              <a:t>New </a:t>
            </a:r>
            <a:r>
              <a:rPr lang="en-CA" altLang="zh-CN" sz="2300" dirty="0" smtClean="0">
                <a:ea typeface="宋体" charset="-122"/>
              </a:rPr>
              <a:t>CONR start and Candidate</a:t>
            </a:r>
            <a:r>
              <a:rPr lang="en-CA" altLang="ko-KR" sz="2300" dirty="0" smtClean="0">
                <a:ea typeface="굴림" charset="-127"/>
              </a:rPr>
              <a:t>/Approval</a:t>
            </a:r>
            <a:r>
              <a:rPr lang="en-CA" altLang="zh-CN" sz="2300" dirty="0" smtClean="0">
                <a:ea typeface="宋体" charset="-122"/>
              </a:rPr>
              <a:t> </a:t>
            </a:r>
            <a:r>
              <a:rPr lang="en-CA" altLang="zh-CN" sz="2300" dirty="0" smtClean="0">
                <a:ea typeface="宋体" charset="-122"/>
              </a:rPr>
              <a:t>Date</a:t>
            </a:r>
            <a:r>
              <a:rPr lang="en-CA" altLang="ko-KR" sz="2300" dirty="0" smtClean="0">
                <a:ea typeface="굴림" charset="-127"/>
              </a:rPr>
              <a:t>s</a:t>
            </a:r>
            <a:r>
              <a:rPr lang="en-CA" altLang="zh-CN" sz="2300" dirty="0" smtClean="0">
                <a:ea typeface="宋体" charset="-122"/>
              </a:rPr>
              <a:t> Request</a:t>
            </a:r>
            <a:r>
              <a:rPr lang="en-CA" altLang="ko-KR" sz="2300" dirty="0" smtClean="0">
                <a:ea typeface="굴림" charset="-127"/>
              </a:rPr>
              <a:t> for </a:t>
            </a:r>
            <a:r>
              <a:rPr lang="en-US" altLang="ko-KR" sz="2300" dirty="0" smtClean="0">
                <a:ea typeface="굴림" charset="-127"/>
              </a:rPr>
              <a:t>W0193 </a:t>
            </a:r>
            <a:r>
              <a:rPr lang="en-US" altLang="ko-KR" sz="2300" dirty="0" smtClean="0">
                <a:ea typeface="굴림" charset="-127"/>
              </a:rPr>
              <a:t>– </a:t>
            </a:r>
            <a:r>
              <a:rPr lang="en-GB" sz="2400" dirty="0" smtClean="0"/>
              <a:t>Software and </a:t>
            </a:r>
            <a:r>
              <a:rPr lang="en-GB" sz="2400" dirty="0" smtClean="0"/>
              <a:t>Application Control Management Object</a:t>
            </a:r>
            <a:r>
              <a:rPr lang="en-US" altLang="ko-KR" sz="2300" dirty="0" smtClean="0">
                <a:ea typeface="굴림" charset="-127"/>
              </a:rPr>
              <a:t>  (SACMO v1.0)</a:t>
            </a:r>
            <a:r>
              <a:rPr lang="en-GB" altLang="ja-JP" sz="2300" b="1" dirty="0" smtClean="0">
                <a:ea typeface="ＭＳ Ｐゴシック" charset="-128"/>
              </a:rPr>
              <a:t> </a:t>
            </a:r>
            <a:endParaRPr lang="en-CA" altLang="ko-KR" sz="1700" b="1" dirty="0" smtClean="0">
              <a:ea typeface="굴림" charset="-127"/>
            </a:endParaRPr>
          </a:p>
          <a:p>
            <a:pPr algn="just">
              <a:lnSpc>
                <a:spcPct val="80000"/>
              </a:lnSpc>
              <a:buFontTx/>
              <a:buNone/>
            </a:pPr>
            <a:endParaRPr lang="en-CA" altLang="ko-KR" sz="1900" b="1" dirty="0" smtClean="0">
              <a:ea typeface="굴림" charset="-127"/>
            </a:endParaRPr>
          </a:p>
          <a:p>
            <a:pPr algn="just">
              <a:lnSpc>
                <a:spcPct val="80000"/>
              </a:lnSpc>
              <a:buFontTx/>
              <a:buNone/>
            </a:pPr>
            <a:r>
              <a:rPr lang="en-CA" altLang="ko-KR" sz="2300" dirty="0" smtClean="0">
                <a:ea typeface="宋体" charset="-122"/>
              </a:rPr>
              <a:t>Reason for Slip Request </a:t>
            </a:r>
            <a:r>
              <a:rPr lang="en-CA" altLang="zh-CN" sz="2300" dirty="0" smtClean="0">
                <a:ea typeface="宋体" charset="-122"/>
              </a:rPr>
              <a:t>:</a:t>
            </a:r>
          </a:p>
          <a:p>
            <a:pPr lvl="1" algn="just">
              <a:lnSpc>
                <a:spcPct val="80000"/>
              </a:lnSpc>
            </a:pPr>
            <a:r>
              <a:rPr lang="en-US" altLang="ko-KR" sz="2000" dirty="0" smtClean="0">
                <a:ea typeface="굴림" charset="-127"/>
              </a:rPr>
              <a:t>Initial Closure Review held on Dec 9 revealed that 3 key areas of the TS needed further technical detail before the group felt we could proceed to Consistency Review</a:t>
            </a:r>
          </a:p>
          <a:p>
            <a:pPr lvl="1" algn="just">
              <a:lnSpc>
                <a:spcPct val="80000"/>
              </a:lnSpc>
            </a:pPr>
            <a:r>
              <a:rPr lang="en-US" altLang="ko-KR" sz="2000" dirty="0" smtClean="0">
                <a:ea typeface="굴림" charset="-127"/>
              </a:rPr>
              <a:t>Responsibility for completing the missing sections of the TS were assigned to individual delegates</a:t>
            </a:r>
          </a:p>
          <a:p>
            <a:pPr lvl="1" algn="just">
              <a:lnSpc>
                <a:spcPct val="80000"/>
              </a:lnSpc>
            </a:pPr>
            <a:r>
              <a:rPr lang="en-US" altLang="ko-KR" sz="2000" dirty="0" smtClean="0">
                <a:ea typeface="굴림" charset="-127"/>
              </a:rPr>
              <a:t>Proximity to the December/January holiday period necessitates a 2 month slip</a:t>
            </a:r>
            <a:endParaRPr lang="en-US" altLang="ko-KR" sz="2000" dirty="0" smtClean="0">
              <a:ea typeface="굴림" charset="-127"/>
            </a:endParaRPr>
          </a:p>
          <a:p>
            <a:pPr algn="just">
              <a:lnSpc>
                <a:spcPct val="80000"/>
              </a:lnSpc>
              <a:buFontTx/>
              <a:buNone/>
            </a:pPr>
            <a:endParaRPr lang="en-CA" altLang="zh-CN" sz="1900" b="1" dirty="0" smtClean="0">
              <a:ea typeface="宋体" charset="-122"/>
            </a:endParaRPr>
          </a:p>
          <a:p>
            <a:pPr algn="just">
              <a:lnSpc>
                <a:spcPct val="80000"/>
              </a:lnSpc>
              <a:buNone/>
            </a:pPr>
            <a:r>
              <a:rPr lang="en-CA" altLang="ko-KR" sz="2300" dirty="0" smtClean="0">
                <a:ea typeface="宋体" charset="-122"/>
              </a:rPr>
              <a:t>Revised </a:t>
            </a:r>
            <a:r>
              <a:rPr lang="en-CA" altLang="ko-KR" sz="2300" dirty="0" smtClean="0">
                <a:ea typeface="宋体" charset="-122"/>
              </a:rPr>
              <a:t>Time Plan for the Slip Request </a:t>
            </a:r>
          </a:p>
          <a:p>
            <a:pPr marL="339725" lvl="1">
              <a:spcBef>
                <a:spcPts val="688"/>
              </a:spcBef>
              <a:buFont typeface="Arial Narrow" pitchFamily="34" charset="0"/>
              <a:buChar char="•"/>
              <a:tabLst>
                <a:tab pos="1581150" algn="l"/>
                <a:tab pos="3165475" algn="l"/>
                <a:tab pos="4749800" algn="l"/>
                <a:tab pos="6334125" algn="l"/>
                <a:tab pos="7918450" algn="l"/>
                <a:tab pos="9502775" algn="l"/>
              </a:tabLst>
            </a:pPr>
            <a:r>
              <a:rPr lang="en-US" altLang="ko-KR" sz="2000" dirty="0" smtClean="0">
                <a:ea typeface="굴림" charset="-127"/>
              </a:rPr>
              <a:t>CONR start: 2010-12-01 </a:t>
            </a:r>
            <a:r>
              <a:rPr lang="en-US" altLang="ko-KR" sz="2000" dirty="0" smtClean="0">
                <a:ea typeface="굴림" charset="-127"/>
                <a:sym typeface="Wingdings" pitchFamily="2" charset="2"/>
              </a:rPr>
              <a:t> 2011-02-01</a:t>
            </a:r>
            <a:endParaRPr lang="en-US" altLang="ko-KR" sz="2000" dirty="0" smtClean="0">
              <a:ea typeface="굴림" charset="-127"/>
            </a:endParaRPr>
          </a:p>
          <a:p>
            <a:pPr marL="339725" lvl="1">
              <a:spcBef>
                <a:spcPts val="688"/>
              </a:spcBef>
              <a:buFont typeface="Arial Narrow" pitchFamily="34" charset="0"/>
              <a:buChar char="•"/>
              <a:tabLst>
                <a:tab pos="1581150" algn="l"/>
                <a:tab pos="3165475" algn="l"/>
                <a:tab pos="4749800" algn="l"/>
                <a:tab pos="6334125" algn="l"/>
                <a:tab pos="7918450" algn="l"/>
                <a:tab pos="9502775" algn="l"/>
              </a:tabLst>
            </a:pPr>
            <a:r>
              <a:rPr lang="en-US" altLang="ko-KR" sz="2000" dirty="0" smtClean="0">
                <a:ea typeface="굴림" charset="-127"/>
              </a:rPr>
              <a:t>Release </a:t>
            </a:r>
            <a:r>
              <a:rPr lang="en-US" altLang="ko-KR" sz="2000" dirty="0" smtClean="0">
                <a:ea typeface="굴림" charset="-127"/>
              </a:rPr>
              <a:t>Approved as Candidate : </a:t>
            </a:r>
            <a:r>
              <a:rPr lang="en-US" altLang="ko-KR" sz="2000" dirty="0" smtClean="0">
                <a:ea typeface="굴림" charset="-127"/>
              </a:rPr>
              <a:t>2011-03-15 </a:t>
            </a:r>
            <a:r>
              <a:rPr lang="en-US" altLang="ko-KR" sz="2000" dirty="0" smtClean="0">
                <a:ea typeface="굴림" charset="-127"/>
                <a:sym typeface="Wingdings" pitchFamily="2" charset="2"/>
              </a:rPr>
              <a:t> </a:t>
            </a:r>
            <a:r>
              <a:rPr lang="en-US" altLang="ko-KR" sz="2000" dirty="0" smtClean="0">
                <a:ea typeface="굴림" charset="-127"/>
              </a:rPr>
              <a:t>2011-05-15</a:t>
            </a:r>
            <a:endParaRPr lang="en-US" altLang="ko-KR" sz="2000" dirty="0" smtClean="0">
              <a:ea typeface="굴림" charset="-127"/>
            </a:endParaRPr>
          </a:p>
        </p:txBody>
      </p:sp>
      <p:sp>
        <p:nvSpPr>
          <p:cNvPr id="3075" name="Rectangle 3"/>
          <p:cNvSpPr>
            <a:spLocks noGrp="1" noChangeArrowheads="1"/>
          </p:cNvSpPr>
          <p:nvPr>
            <p:ph type="title"/>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SACMO v1.0 </a:t>
            </a:r>
            <a:r>
              <a:rPr lang="en-GB" altLang="ko-KR" dirty="0" smtClean="0">
                <a:solidFill>
                  <a:srgbClr val="000000"/>
                </a:solidFill>
                <a:latin typeface="Tahoma" pitchFamily="34" charset="0"/>
                <a:ea typeface="굴림" pitchFamily="50" charset="-127"/>
              </a:rPr>
              <a:t>Slip Request</a:t>
            </a:r>
            <a:endParaRPr lang="en-GB" altLang="ko-KR" dirty="0">
              <a:solidFill>
                <a:srgbClr val="000000"/>
              </a:solidFill>
              <a:latin typeface="Tahoma" pitchFamily="34" charset="0"/>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pP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dirty="0" smtClean="0">
                <a:solidFill>
                  <a:srgbClr val="000000"/>
                </a:solidFill>
                <a:latin typeface="Tahoma" pitchFamily="34" charset="0"/>
                <a:ea typeface="굴림" pitchFamily="50" charset="-127"/>
              </a:rPr>
              <a:t>SACMO </a:t>
            </a:r>
            <a:r>
              <a:rPr lang="en-GB" altLang="ko-KR" dirty="0" smtClean="0">
                <a:solidFill>
                  <a:srgbClr val="000000"/>
                </a:solidFill>
                <a:latin typeface="Tahoma" pitchFamily="34" charset="0"/>
                <a:ea typeface="굴림" pitchFamily="50" charset="-127"/>
              </a:rPr>
              <a:t>v1.0 Approval Report</a:t>
            </a:r>
            <a:endParaRPr lang="en-GB" altLang="ko-KR" dirty="0">
              <a:solidFill>
                <a:srgbClr val="000000"/>
              </a:solidFill>
              <a:latin typeface="Tahoma" pitchFamily="34" charset="0"/>
              <a:ea typeface="굴림" pitchFamily="50" charset="-127"/>
            </a:endParaRPr>
          </a:p>
        </p:txBody>
      </p:sp>
      <p:pic>
        <p:nvPicPr>
          <p:cNvPr id="1026" name="Picture 2"/>
          <p:cNvPicPr>
            <a:picLocks noChangeAspect="1" noChangeArrowheads="1"/>
          </p:cNvPicPr>
          <p:nvPr/>
        </p:nvPicPr>
        <p:blipFill>
          <a:blip r:embed="rId3"/>
          <a:srcRect/>
          <a:stretch>
            <a:fillRect/>
          </a:stretch>
        </p:blipFill>
        <p:spPr bwMode="auto">
          <a:xfrm>
            <a:off x="719137" y="1149350"/>
            <a:ext cx="8039676" cy="4167187"/>
          </a:xfrm>
          <a:prstGeom prst="rect">
            <a:avLst/>
          </a:prstGeom>
          <a:noFill/>
          <a:ln w="9525">
            <a:noFill/>
            <a:miter lim="800000"/>
            <a:headEnd/>
            <a:tailEnd/>
          </a:ln>
          <a:effectLst/>
        </p:spPr>
      </p:pic>
      <p:graphicFrame>
        <p:nvGraphicFramePr>
          <p:cNvPr id="7" name="Table 6"/>
          <p:cNvGraphicFramePr>
            <a:graphicFrameLocks noGrp="1"/>
          </p:cNvGraphicFramePr>
          <p:nvPr/>
        </p:nvGraphicFramePr>
        <p:xfrm>
          <a:off x="1633537" y="5645150"/>
          <a:ext cx="6242053" cy="638168"/>
        </p:xfrm>
        <a:graphic>
          <a:graphicData uri="http://schemas.openxmlformats.org/drawingml/2006/table">
            <a:tbl>
              <a:tblPr/>
              <a:tblGrid>
                <a:gridCol w="952734"/>
                <a:gridCol w="755617"/>
                <a:gridCol w="755617"/>
                <a:gridCol w="755617"/>
                <a:gridCol w="755617"/>
                <a:gridCol w="755617"/>
                <a:gridCol w="755617"/>
                <a:gridCol w="755617"/>
              </a:tblGrid>
              <a:tr h="131412">
                <a:tc>
                  <a:txBody>
                    <a:bodyPr/>
                    <a:lstStyle/>
                    <a:p>
                      <a:pPr algn="ctr" fontAlgn="b"/>
                      <a:endParaRPr lang="en-US" sz="900" b="1" i="0" u="none" strike="noStrike">
                        <a:latin typeface="Verdana"/>
                      </a:endParaRP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Candidate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TS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Approved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AD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RD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CR Start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Original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Previous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2010-08-01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412">
                <a:tc>
                  <a:txBody>
                    <a:bodyPr/>
                    <a:lstStyle/>
                    <a:p>
                      <a:pPr algn="ctr" fontAlgn="b"/>
                      <a:r>
                        <a:rPr lang="en-US" sz="700" b="0" i="0" u="none" strike="noStrike">
                          <a:latin typeface="Verdana"/>
                        </a:rPr>
                        <a:t>Current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2011-03-15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2010-03-01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2010-06-01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6772">
                <a:tc>
                  <a:txBody>
                    <a:bodyPr/>
                    <a:lstStyle/>
                    <a:p>
                      <a:pPr algn="ctr" fontAlgn="b"/>
                      <a:r>
                        <a:rPr lang="en-US" sz="700" b="0" i="0" u="none" strike="noStrike">
                          <a:latin typeface="Verdana"/>
                        </a:rPr>
                        <a:t>Achieved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2010-10-05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2010-04-26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2010-07-27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latin typeface="Verdana"/>
                        </a:rPr>
                        <a:t>2009-11-15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dirty="0">
                          <a:latin typeface="Verdana"/>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306388" y="233363"/>
            <a:ext cx="8748712" cy="703262"/>
          </a:xfrm>
          <a:prstGeom prst="rect">
            <a:avLst/>
          </a:prstGeom>
          <a:noFill/>
          <a:ln w="9525">
            <a:noFill/>
            <a:round/>
            <a:headEnd/>
            <a:tailEnd/>
          </a:ln>
        </p:spPr>
        <p:txBody>
          <a:bodyPr lIns="90360" tIns="44280" rIns="90360" bIns="44280" anchor="ctr"/>
          <a:lstStyle/>
          <a:p>
            <a:pPr algn="ctr">
              <a:tabLst>
                <a:tab pos="0" algn="l"/>
                <a:tab pos="760413" algn="l"/>
                <a:tab pos="1522413" algn="l"/>
                <a:tab pos="2286000" algn="l"/>
                <a:tab pos="3046413" algn="l"/>
                <a:tab pos="3808413" algn="l"/>
                <a:tab pos="4572000" algn="l"/>
                <a:tab pos="5332413" algn="l"/>
                <a:tab pos="6094413" algn="l"/>
                <a:tab pos="6858000" algn="l"/>
                <a:tab pos="7618413" algn="l"/>
                <a:tab pos="8380413" algn="l"/>
                <a:tab pos="9144000" algn="l"/>
                <a:tab pos="9904413" algn="l"/>
                <a:tab pos="10666413" algn="l"/>
              </a:tabLst>
            </a:pPr>
            <a:r>
              <a:rPr lang="en-GB" altLang="ko-KR" sz="3200" b="1">
                <a:solidFill>
                  <a:srgbClr val="000000"/>
                </a:solidFill>
                <a:latin typeface="Tahoma" pitchFamily="34" charset="0"/>
                <a:ea typeface="굴림" charset="-127"/>
              </a:rPr>
              <a:t>Recommendation</a:t>
            </a:r>
          </a:p>
        </p:txBody>
      </p:sp>
      <p:sp>
        <p:nvSpPr>
          <p:cNvPr id="5123" name="Text Box 2"/>
          <p:cNvSpPr txBox="1">
            <a:spLocks noChangeArrowheads="1"/>
          </p:cNvSpPr>
          <p:nvPr/>
        </p:nvSpPr>
        <p:spPr bwMode="auto">
          <a:xfrm>
            <a:off x="292100" y="1169988"/>
            <a:ext cx="8778875" cy="5383212"/>
          </a:xfrm>
          <a:prstGeom prst="rect">
            <a:avLst/>
          </a:prstGeom>
          <a:noFill/>
          <a:ln w="9525">
            <a:noFill/>
            <a:round/>
            <a:headEnd/>
            <a:tailEnd/>
          </a:ln>
        </p:spPr>
        <p:txBody>
          <a:bodyPr lIns="90360" tIns="44280" rIns="90360" bIns="44280"/>
          <a:lstStyle/>
          <a:p>
            <a:pPr>
              <a:lnSpc>
                <a:spcPct val="100000"/>
              </a:lnSpc>
              <a:spcBef>
                <a:spcPts val="875"/>
              </a:spcBef>
              <a:tabLst>
                <a:tab pos="1582738" algn="l"/>
                <a:tab pos="3167063" algn="l"/>
                <a:tab pos="4751388" algn="l"/>
                <a:tab pos="6335713" algn="l"/>
                <a:tab pos="7920038" algn="l"/>
                <a:tab pos="9504363" algn="l"/>
              </a:tabLst>
            </a:pPr>
            <a:r>
              <a:rPr lang="en-GB" altLang="ko-KR" sz="2600" dirty="0">
                <a:solidFill>
                  <a:srgbClr val="000066"/>
                </a:solidFill>
                <a:latin typeface="Arial Narrow" pitchFamily="34" charset="0"/>
                <a:ea typeface="굴림" charset="-127"/>
              </a:rPr>
              <a:t>TP is recommended to agree on the new WISPR </a:t>
            </a:r>
            <a:r>
              <a:rPr lang="en-GB" altLang="ko-KR" sz="2600" dirty="0" smtClean="0">
                <a:solidFill>
                  <a:srgbClr val="000066"/>
                </a:solidFill>
                <a:latin typeface="Arial Narrow" pitchFamily="34" charset="0"/>
                <a:ea typeface="굴림" charset="-127"/>
              </a:rPr>
              <a:t>dates </a:t>
            </a:r>
            <a:r>
              <a:rPr lang="en-CA" altLang="ko-KR" sz="2800" dirty="0">
                <a:solidFill>
                  <a:srgbClr val="000066"/>
                </a:solidFill>
                <a:latin typeface="Arial Narrow" pitchFamily="34" charset="0"/>
                <a:ea typeface="굴림" charset="-127"/>
              </a:rPr>
              <a:t>requested </a:t>
            </a:r>
            <a:r>
              <a:rPr lang="en-CA" altLang="ko-KR" sz="2800">
                <a:solidFill>
                  <a:srgbClr val="000066"/>
                </a:solidFill>
                <a:latin typeface="Arial Narrow" pitchFamily="34" charset="0"/>
                <a:ea typeface="굴림" charset="-127"/>
              </a:rPr>
              <a:t>for </a:t>
            </a:r>
            <a:r>
              <a:rPr lang="en-CA" altLang="ko-KR" sz="2800" smtClean="0">
                <a:solidFill>
                  <a:srgbClr val="000066"/>
                </a:solidFill>
                <a:latin typeface="Arial Narrow" pitchFamily="34" charset="0"/>
                <a:ea typeface="굴림" charset="-127"/>
              </a:rPr>
              <a:t>SACMO1.0</a:t>
            </a:r>
            <a:r>
              <a:rPr lang="en-CA" altLang="ko-KR" sz="2800" dirty="0">
                <a:solidFill>
                  <a:srgbClr val="000066"/>
                </a:solidFill>
                <a:latin typeface="Arial Narrow" pitchFamily="34" charset="0"/>
                <a:ea typeface="굴림" charset="-127"/>
              </a:rPr>
              <a:t>. </a:t>
            </a:r>
          </a:p>
          <a:p>
            <a:pPr>
              <a:lnSpc>
                <a:spcPct val="100000"/>
              </a:lnSpc>
              <a:spcBef>
                <a:spcPts val="875"/>
              </a:spcBef>
              <a:tabLst>
                <a:tab pos="1582738" algn="l"/>
                <a:tab pos="3167063" algn="l"/>
                <a:tab pos="4751388" algn="l"/>
                <a:tab pos="6335713" algn="l"/>
                <a:tab pos="7920038" algn="l"/>
                <a:tab pos="9504363" algn="l"/>
              </a:tabLst>
            </a:pPr>
            <a:endParaRPr lang="en-CA" altLang="ko-KR" sz="2800" dirty="0">
              <a:solidFill>
                <a:srgbClr val="000066"/>
              </a:solidFill>
              <a:latin typeface="Arial Narrow" pitchFamily="34" charset="0"/>
              <a:ea typeface="굴림" charset="-127"/>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8120</TotalTime>
  <Pages>15</Pages>
  <Words>353</Words>
  <Application>Microsoft Office PowerPoint</Application>
  <PresentationFormat>Custom</PresentationFormat>
  <Paragraphs>65</Paragraphs>
  <Slides>4</Slides>
  <Notes>4</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OMA-TP-2011-0xyz-INP_SACMO_1.0_Slip_Request   SACMO 1.0 Slip Request </vt:lpstr>
      <vt:lpstr>SACMO v1.0 Slip Request</vt:lpstr>
      <vt:lpstr>SACMO v1.0 Approval Report</vt:lpstr>
      <vt:lpstr>Slide 4</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DKS(2)</cp:lastModifiedBy>
  <cp:revision>549</cp:revision>
  <cp:lastPrinted>1999-04-27T06:51:51Z</cp:lastPrinted>
  <dcterms:created xsi:type="dcterms:W3CDTF">2002-03-19T14:05:12Z</dcterms:created>
  <dcterms:modified xsi:type="dcterms:W3CDTF">2011-01-04T00:11:34Z</dcterms:modified>
</cp:coreProperties>
</file>