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6"/>
  </p:notesMasterIdLst>
  <p:handoutMasterIdLst>
    <p:handoutMasterId r:id="rId17"/>
  </p:handoutMasterIdLst>
  <p:sldIdLst>
    <p:sldId id="373" r:id="rId2"/>
    <p:sldId id="343" r:id="rId3"/>
    <p:sldId id="359" r:id="rId4"/>
    <p:sldId id="366" r:id="rId5"/>
    <p:sldId id="376" r:id="rId6"/>
    <p:sldId id="375" r:id="rId7"/>
    <p:sldId id="361" r:id="rId8"/>
    <p:sldId id="368" r:id="rId9"/>
    <p:sldId id="369" r:id="rId10"/>
    <p:sldId id="372" r:id="rId11"/>
    <p:sldId id="363" r:id="rId12"/>
    <p:sldId id="371" r:id="rId13"/>
    <p:sldId id="370" r:id="rId14"/>
    <p:sldId id="353" r:id="rId15"/>
  </p:sldIdLst>
  <p:sldSz cx="9363075" cy="7023100"/>
  <p:notesSz cx="7010400" cy="9296400"/>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00066"/>
    <a:srgbClr val="AFFFCA"/>
    <a:srgbClr val="CCFF66"/>
    <a:srgbClr val="66FF66"/>
    <a:srgbClr val="A4D76B"/>
    <a:srgbClr val="C4E59F"/>
    <a:srgbClr val="FF9933"/>
    <a:srgbClr val="FF9966"/>
    <a:srgbClr val="FFCC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7064" autoAdjust="0"/>
    <p:restoredTop sz="78993" autoAdjust="0"/>
  </p:normalViewPr>
  <p:slideViewPr>
    <p:cSldViewPr>
      <p:cViewPr varScale="1">
        <p:scale>
          <a:sx n="69" d="100"/>
          <a:sy n="69" d="100"/>
        </p:scale>
        <p:origin x="-750" y="-96"/>
      </p:cViewPr>
      <p:guideLst>
        <p:guide orient="horz" pos="2208"/>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2790" y="-9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89C48D-098F-48DF-9ED6-1E0A8AD83AFB}" type="doc">
      <dgm:prSet loTypeId="urn:microsoft.com/office/officeart/2005/8/layout/vList2" loCatId="list" qsTypeId="urn:microsoft.com/office/officeart/2005/8/quickstyle/simple1" qsCatId="simple" csTypeId="urn:microsoft.com/office/officeart/2005/8/colors/accent1_5" csCatId="accent1" phldr="1"/>
      <dgm:spPr/>
      <dgm:t>
        <a:bodyPr/>
        <a:lstStyle/>
        <a:p>
          <a:endParaRPr lang="en-US"/>
        </a:p>
      </dgm:t>
    </dgm:pt>
    <dgm:pt modelId="{F30FC90A-841C-4B65-ABC1-B978A8E0D7BB}">
      <dgm:prSet/>
      <dgm:spPr/>
      <dgm:t>
        <a:bodyPr/>
        <a:lstStyle/>
        <a:p>
          <a:r>
            <a:rPr lang="en-GB" dirty="0" smtClean="0">
              <a:latin typeface="Arial" pitchFamily="34" charset="0"/>
              <a:cs typeface="Arial" pitchFamily="34" charset="0"/>
            </a:rPr>
            <a:t>The DM Gateway can operate in different modes for different devices simultaneously.</a:t>
          </a:r>
          <a:endParaRPr lang="en-US" dirty="0" smtClean="0">
            <a:latin typeface="Arial" pitchFamily="34" charset="0"/>
            <a:cs typeface="Arial" pitchFamily="34" charset="0"/>
          </a:endParaRPr>
        </a:p>
      </dgm:t>
    </dgm:pt>
    <dgm:pt modelId="{42C89AAF-2FF3-426C-9067-7C73DB8DBCD3}" type="parTrans" cxnId="{058531B8-7A72-45D6-8D83-2CA1398FB4A0}">
      <dgm:prSet/>
      <dgm:spPr/>
      <dgm:t>
        <a:bodyPr/>
        <a:lstStyle/>
        <a:p>
          <a:endParaRPr lang="en-US"/>
        </a:p>
      </dgm:t>
    </dgm:pt>
    <dgm:pt modelId="{70523F00-4F33-491B-A8DB-C70139A6FB50}" type="sibTrans" cxnId="{058531B8-7A72-45D6-8D83-2CA1398FB4A0}">
      <dgm:prSet/>
      <dgm:spPr/>
      <dgm:t>
        <a:bodyPr/>
        <a:lstStyle/>
        <a:p>
          <a:endParaRPr lang="en-US"/>
        </a:p>
      </dgm:t>
    </dgm:pt>
    <dgm:pt modelId="{EA2B1962-D08D-4034-8988-3756ECF2EE75}" type="pres">
      <dgm:prSet presAssocID="{1189C48D-098F-48DF-9ED6-1E0A8AD83AFB}" presName="linear" presStyleCnt="0">
        <dgm:presLayoutVars>
          <dgm:animLvl val="lvl"/>
          <dgm:resizeHandles val="exact"/>
        </dgm:presLayoutVars>
      </dgm:prSet>
      <dgm:spPr/>
      <dgm:t>
        <a:bodyPr/>
        <a:lstStyle/>
        <a:p>
          <a:endParaRPr lang="en-US"/>
        </a:p>
      </dgm:t>
    </dgm:pt>
    <dgm:pt modelId="{0879697C-F5F2-4334-9119-1985C683AC7F}" type="pres">
      <dgm:prSet presAssocID="{F30FC90A-841C-4B65-ABC1-B978A8E0D7BB}" presName="parentText" presStyleLbl="node1" presStyleIdx="0" presStyleCnt="1" custScaleY="8661" custLinFactNeighborY="1262">
        <dgm:presLayoutVars>
          <dgm:chMax val="0"/>
          <dgm:bulletEnabled val="1"/>
        </dgm:presLayoutVars>
      </dgm:prSet>
      <dgm:spPr/>
      <dgm:t>
        <a:bodyPr/>
        <a:lstStyle/>
        <a:p>
          <a:endParaRPr lang="en-US"/>
        </a:p>
      </dgm:t>
    </dgm:pt>
  </dgm:ptLst>
  <dgm:cxnLst>
    <dgm:cxn modelId="{058531B8-7A72-45D6-8D83-2CA1398FB4A0}" srcId="{1189C48D-098F-48DF-9ED6-1E0A8AD83AFB}" destId="{F30FC90A-841C-4B65-ABC1-B978A8E0D7BB}" srcOrd="0" destOrd="0" parTransId="{42C89AAF-2FF3-426C-9067-7C73DB8DBCD3}" sibTransId="{70523F00-4F33-491B-A8DB-C70139A6FB50}"/>
    <dgm:cxn modelId="{CFEA5257-F42F-47A3-82F6-17BBF7BDA211}" type="presOf" srcId="{1189C48D-098F-48DF-9ED6-1E0A8AD83AFB}" destId="{EA2B1962-D08D-4034-8988-3756ECF2EE75}" srcOrd="0" destOrd="0" presId="urn:microsoft.com/office/officeart/2005/8/layout/vList2"/>
    <dgm:cxn modelId="{A68C85CC-55FD-4108-946E-2C991C3D7213}" type="presOf" srcId="{F30FC90A-841C-4B65-ABC1-B978A8E0D7BB}" destId="{0879697C-F5F2-4334-9119-1985C683AC7F}" srcOrd="0" destOrd="0" presId="urn:microsoft.com/office/officeart/2005/8/layout/vList2"/>
    <dgm:cxn modelId="{04A794C4-81DF-414B-A38D-EB6C8353B1AC}" type="presParOf" srcId="{EA2B1962-D08D-4034-8988-3756ECF2EE75}" destId="{0879697C-F5F2-4334-9119-1985C683AC7F}"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879697C-F5F2-4334-9119-1985C683AC7F}">
      <dsp:nvSpPr>
        <dsp:cNvPr id="0" name=""/>
        <dsp:cNvSpPr/>
      </dsp:nvSpPr>
      <dsp:spPr>
        <a:xfrm>
          <a:off x="0" y="26508"/>
          <a:ext cx="8567737" cy="453974"/>
        </a:xfrm>
        <a:prstGeom prst="roundRect">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en-GB" sz="1700" kern="1200" dirty="0" smtClean="0">
              <a:latin typeface="Arial" pitchFamily="34" charset="0"/>
              <a:cs typeface="Arial" pitchFamily="34" charset="0"/>
            </a:rPr>
            <a:t>The DM Gateway can operate in different modes for different devices simultaneously.</a:t>
          </a:r>
          <a:endParaRPr lang="en-US" sz="1700" kern="1200" dirty="0" smtClean="0">
            <a:latin typeface="Arial" pitchFamily="34" charset="0"/>
            <a:cs typeface="Arial" pitchFamily="34" charset="0"/>
          </a:endParaRPr>
        </a:p>
      </dsp:txBody>
      <dsp:txXfrm>
        <a:off x="0" y="26508"/>
        <a:ext cx="8567737" cy="45397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35038" y="4432300"/>
            <a:ext cx="5140325" cy="4202113"/>
          </a:xfrm>
          <a:prstGeom prst="rect">
            <a:avLst/>
          </a:prstGeom>
          <a:noFill/>
          <a:ln w="12700">
            <a:noFill/>
            <a:miter lim="800000"/>
            <a:headEnd/>
            <a:tailEnd/>
          </a:ln>
          <a:effectLst/>
        </p:spPr>
        <p:txBody>
          <a:bodyPr vert="horz" wrap="square" lIns="89858" tIns="44140" rIns="89858" bIns="44140"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1" name="Rectangle 3"/>
          <p:cNvSpPr>
            <a:spLocks noGrp="1" noRot="1" noChangeAspect="1" noChangeArrowheads="1" noTextEdit="1"/>
          </p:cNvSpPr>
          <p:nvPr>
            <p:ph type="sldImg" idx="2"/>
          </p:nvPr>
        </p:nvSpPr>
        <p:spPr bwMode="auto">
          <a:xfrm>
            <a:off x="1331913" y="806450"/>
            <a:ext cx="4346575" cy="3259138"/>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txBox="1">
            <a:spLocks noGrp="1" noChangeArrowheads="1"/>
          </p:cNvSpPr>
          <p:nvPr/>
        </p:nvSpPr>
        <p:spPr bwMode="auto">
          <a:xfrm>
            <a:off x="3971925" y="8831263"/>
            <a:ext cx="3038475" cy="465137"/>
          </a:xfrm>
          <a:prstGeom prst="rect">
            <a:avLst/>
          </a:prstGeom>
          <a:noFill/>
          <a:ln w="9525">
            <a:noFill/>
            <a:miter lim="800000"/>
            <a:headEnd/>
            <a:tailEnd/>
          </a:ln>
        </p:spPr>
        <p:txBody>
          <a:bodyPr lIns="94380" tIns="47190" rIns="94380" bIns="47190" anchor="b"/>
          <a:lstStyle/>
          <a:p>
            <a:pPr algn="r" defTabSz="942975">
              <a:lnSpc>
                <a:spcPct val="100000"/>
              </a:lnSpc>
            </a:pPr>
            <a:fld id="{BF972EAB-E73F-4E75-9D7E-C87D30CAA226}" type="slidenum">
              <a:rPr lang="ko-KR" altLang="en-US" sz="1200">
                <a:latin typeface="Times New Roman" charset="0"/>
                <a:ea typeface="ＭＳ Ｐゴシック" pitchFamily="34" charset="-128"/>
              </a:rPr>
              <a:pPr algn="r" defTabSz="942975">
                <a:lnSpc>
                  <a:spcPct val="100000"/>
                </a:lnSpc>
              </a:pPr>
              <a:t>2</a:t>
            </a:fld>
            <a:endParaRPr lang="en-US" altLang="ko-KR" sz="1200" dirty="0">
              <a:latin typeface="Times New Roman" charset="0"/>
              <a:ea typeface="ＭＳ Ｐゴシック" pitchFamily="34" charset="-128"/>
            </a:endParaRPr>
          </a:p>
        </p:txBody>
      </p:sp>
      <p:sp>
        <p:nvSpPr>
          <p:cNvPr id="14339" name="Rectangle 2"/>
          <p:cNvSpPr>
            <a:spLocks noGrp="1" noRot="1" noChangeAspect="1" noChangeArrowheads="1" noTextEdit="1"/>
          </p:cNvSpPr>
          <p:nvPr>
            <p:ph type="sldImg"/>
          </p:nvPr>
        </p:nvSpPr>
        <p:spPr>
          <a:xfrm>
            <a:off x="1179513" y="695325"/>
            <a:ext cx="4652962" cy="3489325"/>
          </a:xfrm>
          <a:ln/>
        </p:spPr>
      </p:sp>
      <p:sp>
        <p:nvSpPr>
          <p:cNvPr id="14340" name="Rectangle 3"/>
          <p:cNvSpPr>
            <a:spLocks noGrp="1" noChangeArrowheads="1"/>
          </p:cNvSpPr>
          <p:nvPr>
            <p:ph type="body" idx="1"/>
          </p:nvPr>
        </p:nvSpPr>
        <p:spPr>
          <a:xfrm>
            <a:off x="933450" y="4418013"/>
            <a:ext cx="5143500" cy="4183062"/>
          </a:xfrm>
          <a:noFill/>
          <a:ln w="9525"/>
        </p:spPr>
        <p:txBody>
          <a:bodyPr lIns="94380" tIns="47190" rIns="94380" bIns="47190"/>
          <a:lstStyle/>
          <a:p>
            <a:pPr defTabSz="928688"/>
            <a:endParaRPr lang="de-D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1179513" y="695325"/>
            <a:ext cx="4652962" cy="3489325"/>
          </a:xfrm>
          <a:ln/>
        </p:spPr>
      </p:sp>
      <p:sp>
        <p:nvSpPr>
          <p:cNvPr id="15363" name="Rectangle 3"/>
          <p:cNvSpPr>
            <a:spLocks noGrp="1" noChangeArrowheads="1"/>
          </p:cNvSpPr>
          <p:nvPr>
            <p:ph type="body" idx="1"/>
          </p:nvPr>
        </p:nvSpPr>
        <p:spPr>
          <a:xfrm>
            <a:off x="933450" y="4418013"/>
            <a:ext cx="5143500" cy="4183062"/>
          </a:xfrm>
          <a:noFill/>
          <a:ln w="9525"/>
        </p:spPr>
        <p:txBody>
          <a:bodyPr/>
          <a:lstStyle/>
          <a:p>
            <a:endParaRPr lang="ko-KR" altLang="en-US" smtClean="0">
              <a:ea typeface="굴림" pitchFamily="3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6"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91" name="Rectangle 23"/>
          <p:cNvSpPr>
            <a:spLocks noChangeArrowheads="1"/>
          </p:cNvSpPr>
          <p:nvPr userDrawn="1"/>
        </p:nvSpPr>
        <p:spPr bwMode="auto">
          <a:xfrm>
            <a:off x="0" y="6619875"/>
            <a:ext cx="4800600" cy="352917"/>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dirty="0">
                <a:cs typeface="Times New Roman" charset="0"/>
              </a:rPr>
              <a:t>© </a:t>
            </a:r>
            <a:r>
              <a:rPr lang="en-GB" sz="1000" b="1" dirty="0" smtClean="0">
                <a:cs typeface="Times New Roman" charset="0"/>
              </a:rPr>
              <a:t>2011 </a:t>
            </a:r>
            <a:r>
              <a:rPr lang="en-GB" sz="1000" b="1" dirty="0">
                <a:cs typeface="Times New Roman" charset="0"/>
              </a:rPr>
              <a:t>Open Mobile Alliance Ltd.  All Rights Reserved.</a:t>
            </a:r>
            <a:endParaRPr lang="en-US" sz="1000" b="1" dirty="0"/>
          </a:p>
          <a:p>
            <a:pPr defTabSz="403225">
              <a:tabLst>
                <a:tab pos="5372100" algn="ctr"/>
                <a:tab pos="9182100" algn="r"/>
              </a:tabLst>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92" name="Rectangle 24"/>
          <p:cNvSpPr>
            <a:spLocks noChangeArrowheads="1"/>
          </p:cNvSpPr>
          <p:nvPr userDrawn="1"/>
        </p:nvSpPr>
        <p:spPr bwMode="auto">
          <a:xfrm>
            <a:off x="4724400" y="6619875"/>
            <a:ext cx="3352800"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altLang="ko-KR" sz="1800" b="1" dirty="0" smtClean="0">
                <a:latin typeface="Arial Narrow" pitchFamily="34" charset="0"/>
                <a:ea typeface="굴림" pitchFamily="50" charset="-127"/>
              </a:rPr>
              <a:t>OMA-TP-2011-0048</a:t>
            </a:r>
            <a:endParaRPr lang="en-US" altLang="ko-KR" sz="1800" b="1" dirty="0">
              <a:latin typeface="Arial Narrow" pitchFamily="34" charset="0"/>
              <a:ea typeface="굴림" pitchFamily="50" charset="-127"/>
            </a:endParaRPr>
          </a:p>
        </p:txBody>
      </p:sp>
      <p:sp>
        <p:nvSpPr>
          <p:cNvPr id="186393" name="Rectangle 25"/>
          <p:cNvSpPr>
            <a:spLocks noChangeArrowheads="1"/>
          </p:cNvSpPr>
          <p:nvPr userDrawn="1"/>
        </p:nvSpPr>
        <p:spPr bwMode="auto">
          <a:xfrm>
            <a:off x="8001000" y="6619875"/>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sz="1800" b="1" dirty="0">
                <a:latin typeface="Arial Narrow" pitchFamily="34" charset="0"/>
              </a:rPr>
              <a:t>Slide #</a:t>
            </a:r>
            <a:fld id="{738E7541-C130-4DFC-8793-931A9579DE6E}" type="slidenum">
              <a:rPr lang="en-US" sz="1800" b="1">
                <a:latin typeface="Arial Narrow" pitchFamily="34" charset="0"/>
              </a:rPr>
              <a:pPr algn="r" defTabSz="403225">
                <a:tabLst>
                  <a:tab pos="5372100" algn="ctr"/>
                  <a:tab pos="9182100" algn="r"/>
                </a:tabLst>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[OMA-Template-TPslides-20100101-I]</a:t>
            </a:r>
            <a:endParaRPr lang="en-US" sz="1800" b="1" dirty="0">
              <a:latin typeface="Arial Narrow" pitchFamily="34" charset="0"/>
            </a:endParaRPr>
          </a:p>
        </p:txBody>
      </p:sp>
      <p:sp>
        <p:nvSpPr>
          <p:cNvPr id="4102"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GB" smtClean="0"/>
              <a:t>Title</a:t>
            </a:r>
          </a:p>
        </p:txBody>
      </p:sp>
      <p:sp>
        <p:nvSpPr>
          <p:cNvPr id="4103"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GB" smtClean="0"/>
              <a:t>1st Level Bullet</a:t>
            </a:r>
          </a:p>
          <a:p>
            <a:pPr lvl="1"/>
            <a:r>
              <a:rPr lang="en-GB" smtClean="0"/>
              <a:t>2nd Level Bullet</a:t>
            </a:r>
          </a:p>
          <a:p>
            <a:pPr lvl="2"/>
            <a:r>
              <a:rPr lang="en-GB" smtClean="0"/>
              <a:t>3rd Level Bullet</a:t>
            </a:r>
          </a:p>
          <a:p>
            <a:pPr lvl="3"/>
            <a:r>
              <a:rPr lang="en-GB" smtClean="0"/>
              <a:t>4th Level Bullet</a:t>
            </a:r>
          </a:p>
          <a:p>
            <a:pPr lvl="4"/>
            <a:r>
              <a:rPr lang="en-GB" smtClean="0"/>
              <a:t>5th Level Bullet</a:t>
            </a: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ltLang="zh-CN" dirty="0" smtClean="0">
                <a:ea typeface="宋体" pitchFamily="2" charset="-122"/>
              </a:rPr>
              <a:t>Many devices in home environment</a:t>
            </a:r>
          </a:p>
        </p:txBody>
      </p:sp>
      <p:pic>
        <p:nvPicPr>
          <p:cNvPr id="21509" name="Picture 5"/>
          <p:cNvPicPr>
            <a:picLocks noChangeAspect="1" noChangeArrowheads="1"/>
          </p:cNvPicPr>
          <p:nvPr/>
        </p:nvPicPr>
        <p:blipFill>
          <a:blip r:embed="rId2" cstate="print"/>
          <a:srcRect/>
          <a:stretch>
            <a:fillRect/>
          </a:stretch>
        </p:blipFill>
        <p:spPr bwMode="auto">
          <a:xfrm>
            <a:off x="2852737" y="2749551"/>
            <a:ext cx="3505200" cy="2628900"/>
          </a:xfrm>
          <a:prstGeom prst="rect">
            <a:avLst/>
          </a:prstGeom>
          <a:noFill/>
        </p:spPr>
      </p:pic>
      <p:sp>
        <p:nvSpPr>
          <p:cNvPr id="21510" name="Text Box 6"/>
          <p:cNvSpPr txBox="1">
            <a:spLocks noChangeArrowheads="1"/>
          </p:cNvSpPr>
          <p:nvPr/>
        </p:nvSpPr>
        <p:spPr bwMode="auto">
          <a:xfrm>
            <a:off x="6510337" y="1149350"/>
            <a:ext cx="2514600" cy="1754326"/>
          </a:xfrm>
          <a:prstGeom prst="rect">
            <a:avLst/>
          </a:prstGeom>
          <a:solidFill>
            <a:srgbClr val="5F8CFD"/>
          </a:solidFill>
          <a:ln w="12700">
            <a:noFill/>
            <a:miter lim="800000"/>
            <a:headEnd/>
            <a:tailEnd/>
          </a:ln>
          <a:effectLst>
            <a:prstShdw prst="shdw17" dist="17961" dir="2700000">
              <a:srgbClr val="5F8CFD">
                <a:gamma/>
                <a:shade val="60000"/>
                <a:invGamma/>
              </a:srgbClr>
            </a:prstShdw>
          </a:effectLst>
        </p:spPr>
        <p:txBody>
          <a:bodyPr wrap="square">
            <a:spAutoFit/>
          </a:bodyPr>
          <a:lstStyle/>
          <a:p>
            <a:r>
              <a:rPr lang="en-US" altLang="zh-CN" sz="1600" b="1" u="sng" dirty="0">
                <a:solidFill>
                  <a:srgbClr val="000066"/>
                </a:solidFill>
                <a:latin typeface="Arial" pitchFamily="34" charset="0"/>
                <a:ea typeface="宋体" pitchFamily="2" charset="-122"/>
                <a:cs typeface="Arial" pitchFamily="34" charset="0"/>
              </a:rPr>
              <a:t>Entertainment</a:t>
            </a:r>
            <a:r>
              <a:rPr lang="en-US" altLang="zh-CN" sz="1600" b="1" dirty="0">
                <a:solidFill>
                  <a:srgbClr val="000066"/>
                </a:solidFill>
                <a:latin typeface="Arial" pitchFamily="34" charset="0"/>
                <a:ea typeface="宋体" pitchFamily="2" charset="-122"/>
                <a:cs typeface="Arial" pitchFamily="34" charset="0"/>
              </a:rPr>
              <a:t> </a:t>
            </a:r>
            <a:r>
              <a:rPr lang="en-US" altLang="zh-CN" sz="1600" b="1" dirty="0" smtClean="0">
                <a:latin typeface="Arial" pitchFamily="34" charset="0"/>
                <a:ea typeface="宋体" pitchFamily="2" charset="-122"/>
                <a:cs typeface="Arial" pitchFamily="34" charset="0"/>
              </a:rPr>
              <a:t>           </a:t>
            </a:r>
            <a:r>
              <a:rPr lang="en-US" altLang="zh-CN" sz="2000" b="1" dirty="0">
                <a:latin typeface="Arial" pitchFamily="34" charset="0"/>
                <a:ea typeface="宋体" pitchFamily="2" charset="-122"/>
                <a:cs typeface="Arial" pitchFamily="34" charset="0"/>
              </a:rPr>
              <a:t>★ </a:t>
            </a:r>
          </a:p>
          <a:p>
            <a:pPr marL="176213" indent="-176213">
              <a:lnSpc>
                <a:spcPct val="120000"/>
              </a:lnSpc>
              <a:buFontTx/>
              <a:buChar char="•"/>
            </a:pPr>
            <a:r>
              <a:rPr lang="en-US" altLang="zh-CN" sz="1500" b="1" dirty="0" smtClean="0">
                <a:solidFill>
                  <a:srgbClr val="000066"/>
                </a:solidFill>
                <a:latin typeface="Arial" pitchFamily="34" charset="0"/>
                <a:ea typeface="宋体" pitchFamily="2" charset="-122"/>
                <a:cs typeface="Arial" pitchFamily="34" charset="0"/>
              </a:rPr>
              <a:t>Video </a:t>
            </a:r>
            <a:endParaRPr lang="en-US" altLang="zh-CN" sz="1500" b="1" dirty="0">
              <a:solidFill>
                <a:srgbClr val="000066"/>
              </a:solidFill>
              <a:latin typeface="Arial" pitchFamily="34" charset="0"/>
              <a:ea typeface="宋体" pitchFamily="2" charset="-122"/>
              <a:cs typeface="Arial" pitchFamily="34" charset="0"/>
            </a:endParaRPr>
          </a:p>
          <a:p>
            <a:pPr marL="176213" indent="-176213">
              <a:lnSpc>
                <a:spcPct val="120000"/>
              </a:lnSpc>
              <a:buFontTx/>
              <a:buChar char="•"/>
            </a:pPr>
            <a:r>
              <a:rPr lang="en-US" altLang="zh-CN" sz="1500" b="1" dirty="0" smtClean="0">
                <a:solidFill>
                  <a:srgbClr val="000066"/>
                </a:solidFill>
                <a:latin typeface="Arial" pitchFamily="34" charset="0"/>
                <a:ea typeface="宋体" pitchFamily="2" charset="-122"/>
                <a:cs typeface="Arial" pitchFamily="34" charset="0"/>
              </a:rPr>
              <a:t>IPTV</a:t>
            </a:r>
            <a:endParaRPr lang="en-US" altLang="zh-CN" sz="1500" b="1" dirty="0">
              <a:solidFill>
                <a:srgbClr val="000066"/>
              </a:solidFill>
              <a:latin typeface="Arial" pitchFamily="34" charset="0"/>
              <a:ea typeface="宋体" pitchFamily="2" charset="-122"/>
              <a:cs typeface="Arial" pitchFamily="34" charset="0"/>
            </a:endParaRPr>
          </a:p>
          <a:p>
            <a:pPr marL="176213" indent="-176213">
              <a:lnSpc>
                <a:spcPct val="120000"/>
              </a:lnSpc>
              <a:buFontTx/>
              <a:buChar char="•"/>
            </a:pPr>
            <a:r>
              <a:rPr lang="en-US" altLang="zh-CN" sz="1500" b="1" dirty="0" smtClean="0">
                <a:solidFill>
                  <a:srgbClr val="000066"/>
                </a:solidFill>
                <a:latin typeface="Arial" pitchFamily="34" charset="0"/>
                <a:ea typeface="宋体" pitchFamily="2" charset="-122"/>
                <a:cs typeface="Arial" pitchFamily="34" charset="0"/>
              </a:rPr>
              <a:t>Streaming </a:t>
            </a:r>
            <a:r>
              <a:rPr lang="en-US" altLang="zh-CN" sz="1500" b="1" dirty="0">
                <a:solidFill>
                  <a:srgbClr val="000066"/>
                </a:solidFill>
                <a:latin typeface="Arial" pitchFamily="34" charset="0"/>
                <a:ea typeface="宋体" pitchFamily="2" charset="-122"/>
                <a:cs typeface="Arial" pitchFamily="34" charset="0"/>
              </a:rPr>
              <a:t>music</a:t>
            </a:r>
          </a:p>
          <a:p>
            <a:pPr marL="176213" indent="-176213">
              <a:lnSpc>
                <a:spcPct val="120000"/>
              </a:lnSpc>
              <a:buFontTx/>
              <a:buChar char="•"/>
            </a:pPr>
            <a:r>
              <a:rPr lang="en-US" altLang="zh-CN" sz="1500" b="1" dirty="0" smtClean="0">
                <a:solidFill>
                  <a:srgbClr val="000066"/>
                </a:solidFill>
                <a:latin typeface="Arial" pitchFamily="34" charset="0"/>
                <a:ea typeface="宋体" pitchFamily="2" charset="-122"/>
                <a:cs typeface="Arial" pitchFamily="34" charset="0"/>
              </a:rPr>
              <a:t>Off-line storage</a:t>
            </a:r>
            <a:br>
              <a:rPr lang="en-US" altLang="zh-CN" sz="1500" b="1" dirty="0" smtClean="0">
                <a:solidFill>
                  <a:srgbClr val="000066"/>
                </a:solidFill>
                <a:latin typeface="Arial" pitchFamily="34" charset="0"/>
                <a:ea typeface="宋体" pitchFamily="2" charset="-122"/>
                <a:cs typeface="Arial" pitchFamily="34" charset="0"/>
              </a:rPr>
            </a:br>
            <a:endParaRPr lang="en-US" altLang="zh-CN" sz="1500" b="1" dirty="0">
              <a:solidFill>
                <a:srgbClr val="000066"/>
              </a:solidFill>
              <a:latin typeface="Arial" pitchFamily="34" charset="0"/>
              <a:ea typeface="宋体" pitchFamily="2" charset="-122"/>
              <a:cs typeface="Arial" pitchFamily="34" charset="0"/>
            </a:endParaRPr>
          </a:p>
        </p:txBody>
      </p:sp>
      <p:sp>
        <p:nvSpPr>
          <p:cNvPr id="21512" name="Text Box 8"/>
          <p:cNvSpPr txBox="1">
            <a:spLocks noGrp="1" noChangeArrowheads="1"/>
          </p:cNvSpPr>
          <p:nvPr>
            <p:ph type="body" idx="1"/>
          </p:nvPr>
        </p:nvSpPr>
        <p:spPr>
          <a:xfrm>
            <a:off x="6510337" y="4425950"/>
            <a:ext cx="2514599" cy="1731963"/>
          </a:xfrm>
          <a:solidFill>
            <a:srgbClr val="5F8CFD"/>
          </a:solidFill>
          <a:ln/>
          <a:effectLst>
            <a:prstShdw prst="shdw17" dist="17961" dir="2700000">
              <a:srgbClr val="5F8CFD">
                <a:gamma/>
                <a:shade val="60000"/>
                <a:invGamma/>
              </a:srgbClr>
            </a:prstShdw>
          </a:effectLst>
        </p:spPr>
        <p:txBody>
          <a:bodyPr/>
          <a:lstStyle/>
          <a:p>
            <a:pPr>
              <a:lnSpc>
                <a:spcPct val="90000"/>
              </a:lnSpc>
              <a:buFontTx/>
              <a:buNone/>
            </a:pPr>
            <a:r>
              <a:rPr lang="en-US" altLang="zh-CN" sz="1600" b="1" u="sng" dirty="0" smtClean="0">
                <a:latin typeface="Arial" pitchFamily="34" charset="0"/>
                <a:ea typeface="宋体" pitchFamily="2" charset="-122"/>
                <a:cs typeface="Arial" pitchFamily="34" charset="0"/>
              </a:rPr>
              <a:t>Security</a:t>
            </a:r>
            <a:r>
              <a:rPr lang="en-US" altLang="zh-CN" sz="1600" b="1" dirty="0" smtClean="0">
                <a:latin typeface="Arial" pitchFamily="34" charset="0"/>
                <a:ea typeface="宋体" pitchFamily="2" charset="-122"/>
                <a:cs typeface="Arial" pitchFamily="34" charset="0"/>
              </a:rPr>
              <a:t>      </a:t>
            </a:r>
            <a:r>
              <a:rPr lang="en-US" altLang="zh-CN" sz="2000" b="1" dirty="0" smtClean="0">
                <a:latin typeface="Arial" pitchFamily="34" charset="0"/>
                <a:ea typeface="宋体" pitchFamily="2" charset="-122"/>
                <a:cs typeface="Arial" pitchFamily="34" charset="0"/>
              </a:rPr>
              <a:t>             ★</a:t>
            </a:r>
          </a:p>
          <a:p>
            <a:pPr marL="176213" indent="-176213">
              <a:lnSpc>
                <a:spcPct val="90000"/>
              </a:lnSpc>
            </a:pPr>
            <a:r>
              <a:rPr lang="en-US" altLang="zh-CN" sz="1500" b="1" dirty="0" smtClean="0">
                <a:latin typeface="Arial" pitchFamily="34" charset="0"/>
                <a:ea typeface="宋体" pitchFamily="2" charset="-122"/>
                <a:cs typeface="Arial" pitchFamily="34" charset="0"/>
              </a:rPr>
              <a:t>Intrusion detection</a:t>
            </a:r>
          </a:p>
          <a:p>
            <a:pPr marL="176213" indent="-176213">
              <a:lnSpc>
                <a:spcPct val="90000"/>
              </a:lnSpc>
            </a:pPr>
            <a:r>
              <a:rPr lang="en-US" altLang="zh-CN" sz="1500" b="1" dirty="0" smtClean="0">
                <a:latin typeface="Arial" pitchFamily="34" charset="0"/>
                <a:ea typeface="宋体" pitchFamily="2" charset="-122"/>
                <a:cs typeface="Arial" pitchFamily="34" charset="0"/>
              </a:rPr>
              <a:t>In-home monitoring</a:t>
            </a:r>
          </a:p>
          <a:p>
            <a:pPr marL="176213" indent="-176213">
              <a:lnSpc>
                <a:spcPct val="90000"/>
              </a:lnSpc>
            </a:pPr>
            <a:r>
              <a:rPr lang="en-US" altLang="zh-CN" sz="1500" b="1" dirty="0" smtClean="0">
                <a:latin typeface="Arial" pitchFamily="34" charset="0"/>
                <a:ea typeface="宋体" pitchFamily="2" charset="-122"/>
                <a:cs typeface="Arial" pitchFamily="34" charset="0"/>
              </a:rPr>
              <a:t>Parents controls</a:t>
            </a:r>
          </a:p>
          <a:p>
            <a:pPr marL="176213" indent="-176213">
              <a:lnSpc>
                <a:spcPct val="90000"/>
              </a:lnSpc>
            </a:pPr>
            <a:r>
              <a:rPr lang="en-US" altLang="zh-CN" sz="1500" b="1" dirty="0" smtClean="0">
                <a:latin typeface="Arial" pitchFamily="34" charset="0"/>
                <a:ea typeface="宋体" pitchFamily="2" charset="-122"/>
                <a:cs typeface="Arial" pitchFamily="34" charset="0"/>
              </a:rPr>
              <a:t>Remote video surveillance</a:t>
            </a:r>
          </a:p>
        </p:txBody>
      </p:sp>
      <p:sp>
        <p:nvSpPr>
          <p:cNvPr id="21513" name="Text Box 9"/>
          <p:cNvSpPr txBox="1">
            <a:spLocks noChangeArrowheads="1"/>
          </p:cNvSpPr>
          <p:nvPr/>
        </p:nvSpPr>
        <p:spPr bwMode="auto">
          <a:xfrm>
            <a:off x="185738" y="1149350"/>
            <a:ext cx="2514599" cy="1731963"/>
          </a:xfrm>
          <a:prstGeom prst="rect">
            <a:avLst/>
          </a:prstGeom>
          <a:solidFill>
            <a:srgbClr val="5F8CFD"/>
          </a:solidFill>
          <a:ln w="12700">
            <a:noFill/>
            <a:miter lim="800000"/>
            <a:headEnd/>
            <a:tailEnd/>
          </a:ln>
          <a:effectLst>
            <a:prstShdw prst="shdw17" dist="17961" dir="2700000">
              <a:srgbClr val="5F8CFD">
                <a:gamma/>
                <a:shade val="60000"/>
                <a:invGamma/>
              </a:srgbClr>
            </a:prstShdw>
          </a:effectLst>
        </p:spPr>
        <p:txBody>
          <a:bodyPr lIns="90488" tIns="44450" rIns="90488" bIns="44450"/>
          <a:lstStyle/>
          <a:p>
            <a:pPr marL="111125" indent="-111125" defTabSz="1584325">
              <a:spcBef>
                <a:spcPct val="25000"/>
              </a:spcBef>
              <a:buClr>
                <a:schemeClr val="tx1"/>
              </a:buClr>
              <a:buSzPct val="80000"/>
            </a:pPr>
            <a:r>
              <a:rPr lang="en-US" altLang="zh-CN" sz="1600" b="1" u="sng" dirty="0">
                <a:solidFill>
                  <a:srgbClr val="000066"/>
                </a:solidFill>
                <a:latin typeface="Arial" pitchFamily="34" charset="0"/>
                <a:ea typeface="宋体" pitchFamily="2" charset="-122"/>
                <a:cs typeface="Arial" pitchFamily="34" charset="0"/>
              </a:rPr>
              <a:t>Communication</a:t>
            </a:r>
            <a:r>
              <a:rPr lang="en-US" altLang="zh-CN" sz="1600" b="1" dirty="0">
                <a:solidFill>
                  <a:srgbClr val="000066"/>
                </a:solidFill>
                <a:latin typeface="Arial" pitchFamily="34" charset="0"/>
                <a:ea typeface="宋体" pitchFamily="2" charset="-122"/>
                <a:cs typeface="Arial" pitchFamily="34" charset="0"/>
              </a:rPr>
              <a:t>   </a:t>
            </a:r>
            <a:r>
              <a:rPr lang="en-US" altLang="zh-CN" sz="1600" b="1" dirty="0" smtClean="0">
                <a:solidFill>
                  <a:srgbClr val="000066"/>
                </a:solidFill>
                <a:latin typeface="Arial" pitchFamily="34" charset="0"/>
                <a:ea typeface="宋体" pitchFamily="2" charset="-122"/>
                <a:cs typeface="Arial" pitchFamily="34" charset="0"/>
              </a:rPr>
              <a:t>       </a:t>
            </a:r>
            <a:r>
              <a:rPr lang="en-US" altLang="zh-CN" sz="2000" b="1" dirty="0">
                <a:solidFill>
                  <a:srgbClr val="000066"/>
                </a:solidFill>
                <a:latin typeface="Arial" pitchFamily="34" charset="0"/>
                <a:ea typeface="宋体" pitchFamily="2" charset="-122"/>
                <a:cs typeface="Arial" pitchFamily="34" charset="0"/>
              </a:rPr>
              <a:t>★</a:t>
            </a:r>
            <a:r>
              <a:rPr lang="en-US" altLang="zh-CN" sz="1600" b="1" dirty="0">
                <a:solidFill>
                  <a:srgbClr val="000066"/>
                </a:solidFill>
                <a:latin typeface="Arial" pitchFamily="34" charset="0"/>
                <a:ea typeface="宋体" pitchFamily="2" charset="-122"/>
                <a:cs typeface="Arial" pitchFamily="34" charset="0"/>
              </a:rPr>
              <a:t>      </a:t>
            </a:r>
            <a:r>
              <a:rPr lang="en-US" altLang="zh-CN" b="1" dirty="0">
                <a:solidFill>
                  <a:srgbClr val="000066"/>
                </a:solidFill>
                <a:latin typeface="Arial" pitchFamily="34" charset="0"/>
                <a:ea typeface="宋体" pitchFamily="2" charset="-122"/>
                <a:cs typeface="Arial" pitchFamily="34" charset="0"/>
              </a:rPr>
              <a:t>             </a:t>
            </a:r>
          </a:p>
          <a:p>
            <a:pPr marL="176213" indent="-176213" defTabSz="1584325">
              <a:spcBef>
                <a:spcPct val="25000"/>
              </a:spcBef>
              <a:buClr>
                <a:schemeClr val="tx1"/>
              </a:buClr>
              <a:buSzPct val="80000"/>
              <a:buFontTx/>
              <a:buChar char="•"/>
            </a:pPr>
            <a:r>
              <a:rPr lang="en-US" altLang="zh-CN" sz="1500" b="1" dirty="0" smtClean="0">
                <a:solidFill>
                  <a:srgbClr val="000066"/>
                </a:solidFill>
                <a:latin typeface="Arial" pitchFamily="34" charset="0"/>
                <a:ea typeface="宋体" pitchFamily="2" charset="-122"/>
                <a:cs typeface="Arial" pitchFamily="34" charset="0"/>
              </a:rPr>
              <a:t>Wireless </a:t>
            </a:r>
            <a:r>
              <a:rPr lang="en-US" altLang="zh-CN" sz="1500" b="1" dirty="0">
                <a:solidFill>
                  <a:srgbClr val="000066"/>
                </a:solidFill>
                <a:latin typeface="Arial" pitchFamily="34" charset="0"/>
                <a:ea typeface="宋体" pitchFamily="2" charset="-122"/>
                <a:cs typeface="Arial" pitchFamily="34" charset="0"/>
              </a:rPr>
              <a:t>telephony</a:t>
            </a:r>
          </a:p>
          <a:p>
            <a:pPr marL="176213" indent="-176213" defTabSz="1584325">
              <a:spcBef>
                <a:spcPct val="25000"/>
              </a:spcBef>
              <a:buClr>
                <a:schemeClr val="tx1"/>
              </a:buClr>
              <a:buSzPct val="80000"/>
              <a:buFontTx/>
              <a:buChar char="•"/>
            </a:pPr>
            <a:r>
              <a:rPr lang="en-US" altLang="zh-CN" sz="1500" b="1" dirty="0" smtClean="0">
                <a:solidFill>
                  <a:srgbClr val="000066"/>
                </a:solidFill>
                <a:latin typeface="Arial" pitchFamily="34" charset="0"/>
                <a:ea typeface="宋体" pitchFamily="2" charset="-122"/>
                <a:cs typeface="Arial" pitchFamily="34" charset="0"/>
              </a:rPr>
              <a:t>Instant </a:t>
            </a:r>
            <a:r>
              <a:rPr lang="en-US" altLang="zh-CN" sz="1500" b="1" dirty="0">
                <a:solidFill>
                  <a:srgbClr val="000066"/>
                </a:solidFill>
                <a:latin typeface="Arial" pitchFamily="34" charset="0"/>
                <a:ea typeface="宋体" pitchFamily="2" charset="-122"/>
                <a:cs typeface="Arial" pitchFamily="34" charset="0"/>
              </a:rPr>
              <a:t>message</a:t>
            </a:r>
          </a:p>
          <a:p>
            <a:pPr marL="176213" indent="-176213" defTabSz="1584325">
              <a:spcBef>
                <a:spcPct val="25000"/>
              </a:spcBef>
              <a:buClr>
                <a:schemeClr val="tx1"/>
              </a:buClr>
              <a:buSzPct val="80000"/>
              <a:buFontTx/>
              <a:buChar char="•"/>
            </a:pPr>
            <a:r>
              <a:rPr lang="en-US" altLang="zh-CN" sz="1500" b="1" dirty="0" smtClean="0">
                <a:solidFill>
                  <a:srgbClr val="000066"/>
                </a:solidFill>
                <a:latin typeface="Arial" pitchFamily="34" charset="0"/>
                <a:ea typeface="宋体" pitchFamily="2" charset="-122"/>
                <a:cs typeface="Arial" pitchFamily="34" charset="0"/>
              </a:rPr>
              <a:t>Voice/video </a:t>
            </a:r>
            <a:r>
              <a:rPr lang="en-US" altLang="zh-CN" sz="1500" b="1" dirty="0">
                <a:solidFill>
                  <a:srgbClr val="000066"/>
                </a:solidFill>
                <a:latin typeface="Arial" pitchFamily="34" charset="0"/>
                <a:ea typeface="宋体" pitchFamily="2" charset="-122"/>
                <a:cs typeface="Arial" pitchFamily="34" charset="0"/>
              </a:rPr>
              <a:t>conferencing</a:t>
            </a:r>
          </a:p>
          <a:p>
            <a:pPr marL="176213" indent="-176213" defTabSz="1584325">
              <a:spcBef>
                <a:spcPct val="25000"/>
              </a:spcBef>
              <a:buClr>
                <a:schemeClr val="tx1"/>
              </a:buClr>
              <a:buSzPct val="80000"/>
              <a:buFontTx/>
              <a:buChar char="•"/>
            </a:pPr>
            <a:r>
              <a:rPr lang="en-US" altLang="zh-CN" sz="1500" b="1" dirty="0" smtClean="0">
                <a:solidFill>
                  <a:srgbClr val="000066"/>
                </a:solidFill>
                <a:latin typeface="Arial" pitchFamily="34" charset="0"/>
                <a:ea typeface="宋体" pitchFamily="2" charset="-122"/>
                <a:cs typeface="Arial" pitchFamily="34" charset="0"/>
              </a:rPr>
              <a:t>Electronic </a:t>
            </a:r>
            <a:r>
              <a:rPr lang="en-US" altLang="zh-CN" sz="1500" b="1" dirty="0">
                <a:solidFill>
                  <a:srgbClr val="000066"/>
                </a:solidFill>
                <a:latin typeface="Arial" pitchFamily="34" charset="0"/>
                <a:ea typeface="宋体" pitchFamily="2" charset="-122"/>
                <a:cs typeface="Arial" pitchFamily="34" charset="0"/>
              </a:rPr>
              <a:t>messaging</a:t>
            </a:r>
          </a:p>
        </p:txBody>
      </p:sp>
      <p:sp>
        <p:nvSpPr>
          <p:cNvPr id="21515" name="Text Box 11"/>
          <p:cNvSpPr txBox="1">
            <a:spLocks noChangeArrowheads="1"/>
          </p:cNvSpPr>
          <p:nvPr/>
        </p:nvSpPr>
        <p:spPr bwMode="auto">
          <a:xfrm>
            <a:off x="261938" y="4349750"/>
            <a:ext cx="2395537" cy="1731963"/>
          </a:xfrm>
          <a:prstGeom prst="rect">
            <a:avLst/>
          </a:prstGeom>
          <a:solidFill>
            <a:srgbClr val="5F8CFD"/>
          </a:solidFill>
          <a:ln w="12700">
            <a:noFill/>
            <a:miter lim="800000"/>
            <a:headEnd/>
            <a:tailEnd/>
          </a:ln>
          <a:effectLst>
            <a:prstShdw prst="shdw17" dist="17961" dir="2700000">
              <a:srgbClr val="5F8CFD">
                <a:gamma/>
                <a:shade val="60000"/>
                <a:invGamma/>
              </a:srgbClr>
            </a:prstShdw>
          </a:effectLst>
        </p:spPr>
        <p:txBody>
          <a:bodyPr lIns="90488" tIns="44450" rIns="90488" bIns="44450"/>
          <a:lstStyle/>
          <a:p>
            <a:pPr marL="111125" indent="-111125" defTabSz="1584325">
              <a:spcBef>
                <a:spcPct val="25000"/>
              </a:spcBef>
              <a:buClr>
                <a:schemeClr val="tx1"/>
              </a:buClr>
              <a:buSzPct val="80000"/>
            </a:pPr>
            <a:r>
              <a:rPr lang="en-US" altLang="zh-CN" sz="1600" b="1" u="sng" dirty="0">
                <a:solidFill>
                  <a:srgbClr val="000066"/>
                </a:solidFill>
                <a:latin typeface="Arial" pitchFamily="34" charset="0"/>
                <a:ea typeface="宋体" pitchFamily="2" charset="-122"/>
                <a:cs typeface="Arial" pitchFamily="34" charset="0"/>
              </a:rPr>
              <a:t>Others</a:t>
            </a:r>
            <a:r>
              <a:rPr lang="en-US" altLang="zh-CN" sz="1600" b="1" dirty="0">
                <a:solidFill>
                  <a:srgbClr val="000066"/>
                </a:solidFill>
                <a:latin typeface="Arial" pitchFamily="34" charset="0"/>
                <a:ea typeface="宋体" pitchFamily="2" charset="-122"/>
                <a:cs typeface="Arial" pitchFamily="34" charset="0"/>
              </a:rPr>
              <a:t>         </a:t>
            </a:r>
            <a:r>
              <a:rPr lang="en-US" altLang="zh-CN" sz="1600" b="1" dirty="0" smtClean="0">
                <a:solidFill>
                  <a:srgbClr val="000066"/>
                </a:solidFill>
                <a:latin typeface="Arial" pitchFamily="34" charset="0"/>
                <a:ea typeface="宋体" pitchFamily="2" charset="-122"/>
                <a:cs typeface="Arial" pitchFamily="34" charset="0"/>
              </a:rPr>
              <a:t>              </a:t>
            </a:r>
            <a:r>
              <a:rPr lang="en-US" altLang="zh-CN" sz="2000" b="1" dirty="0">
                <a:solidFill>
                  <a:srgbClr val="000066"/>
                </a:solidFill>
                <a:latin typeface="Arial" pitchFamily="34" charset="0"/>
                <a:ea typeface="宋体" pitchFamily="2" charset="-122"/>
                <a:cs typeface="Arial" pitchFamily="34" charset="0"/>
              </a:rPr>
              <a:t>★</a:t>
            </a:r>
          </a:p>
          <a:p>
            <a:pPr marL="176213" indent="-176213" defTabSz="1584325">
              <a:spcBef>
                <a:spcPct val="25000"/>
              </a:spcBef>
              <a:buClr>
                <a:schemeClr val="tx1"/>
              </a:buClr>
              <a:buSzPct val="80000"/>
              <a:buFontTx/>
              <a:buChar char="•"/>
            </a:pPr>
            <a:r>
              <a:rPr lang="en-US" altLang="zh-CN" sz="1500" b="1" dirty="0" smtClean="0">
                <a:solidFill>
                  <a:srgbClr val="000066"/>
                </a:solidFill>
                <a:latin typeface="Arial" pitchFamily="34" charset="0"/>
                <a:ea typeface="宋体" pitchFamily="2" charset="-122"/>
                <a:cs typeface="Arial" pitchFamily="34" charset="0"/>
              </a:rPr>
              <a:t>Health </a:t>
            </a:r>
            <a:r>
              <a:rPr lang="en-US" altLang="zh-CN" sz="1500" b="1" dirty="0">
                <a:solidFill>
                  <a:srgbClr val="000066"/>
                </a:solidFill>
                <a:latin typeface="Arial" pitchFamily="34" charset="0"/>
                <a:ea typeface="宋体" pitchFamily="2" charset="-122"/>
                <a:cs typeface="Arial" pitchFamily="34" charset="0"/>
              </a:rPr>
              <a:t>devices</a:t>
            </a:r>
          </a:p>
          <a:p>
            <a:pPr marL="176213" indent="-176213" defTabSz="1584325">
              <a:spcBef>
                <a:spcPct val="25000"/>
              </a:spcBef>
              <a:buClr>
                <a:schemeClr val="tx1"/>
              </a:buClr>
              <a:buSzPct val="80000"/>
              <a:buFontTx/>
              <a:buChar char="•"/>
            </a:pPr>
            <a:r>
              <a:rPr lang="en-US" altLang="zh-CN" sz="1500" b="1" dirty="0" smtClean="0">
                <a:solidFill>
                  <a:srgbClr val="000066"/>
                </a:solidFill>
                <a:latin typeface="Arial" pitchFamily="34" charset="0"/>
                <a:ea typeface="宋体" pitchFamily="2" charset="-122"/>
                <a:cs typeface="Arial" pitchFamily="34" charset="0"/>
              </a:rPr>
              <a:t>Home </a:t>
            </a:r>
            <a:r>
              <a:rPr lang="en-US" altLang="zh-CN" sz="1500" b="1" dirty="0">
                <a:solidFill>
                  <a:srgbClr val="000066"/>
                </a:solidFill>
                <a:latin typeface="Arial" pitchFamily="34" charset="0"/>
                <a:ea typeface="宋体" pitchFamily="2" charset="-122"/>
                <a:cs typeface="Arial" pitchFamily="34" charset="0"/>
              </a:rPr>
              <a:t>automation</a:t>
            </a:r>
          </a:p>
          <a:p>
            <a:pPr marL="176213" indent="-176213" defTabSz="1584325">
              <a:spcBef>
                <a:spcPct val="25000"/>
              </a:spcBef>
              <a:buClr>
                <a:schemeClr val="tx1"/>
              </a:buClr>
              <a:buSzPct val="80000"/>
              <a:buFontTx/>
              <a:buChar char="•"/>
            </a:pPr>
            <a:r>
              <a:rPr lang="en-US" altLang="zh-CN" sz="1500" b="1" dirty="0" smtClean="0">
                <a:solidFill>
                  <a:srgbClr val="000066"/>
                </a:solidFill>
                <a:latin typeface="Arial" pitchFamily="34" charset="0"/>
                <a:ea typeface="宋体" pitchFamily="2" charset="-122"/>
                <a:cs typeface="Arial" pitchFamily="34" charset="0"/>
              </a:rPr>
              <a:t>Shared </a:t>
            </a:r>
            <a:r>
              <a:rPr lang="en-US" altLang="zh-CN" sz="1500" b="1" dirty="0">
                <a:solidFill>
                  <a:srgbClr val="000066"/>
                </a:solidFill>
                <a:latin typeface="Arial" pitchFamily="34" charset="0"/>
                <a:ea typeface="宋体" pitchFamily="2" charset="-122"/>
                <a:cs typeface="Arial" pitchFamily="34" charset="0"/>
              </a:rPr>
              <a:t>Internet access</a:t>
            </a:r>
          </a:p>
          <a:p>
            <a:pPr marL="176213" indent="-176213" defTabSz="1584325">
              <a:spcBef>
                <a:spcPct val="25000"/>
              </a:spcBef>
              <a:buClr>
                <a:schemeClr val="tx1"/>
              </a:buClr>
              <a:buSzPct val="80000"/>
              <a:buFontTx/>
              <a:buChar char="•"/>
            </a:pPr>
            <a:r>
              <a:rPr lang="en-US" altLang="zh-CN" sz="1500" b="1" dirty="0" smtClean="0">
                <a:solidFill>
                  <a:srgbClr val="000066"/>
                </a:solidFill>
                <a:latin typeface="Arial" pitchFamily="34" charset="0"/>
                <a:ea typeface="宋体" pitchFamily="2" charset="-122"/>
                <a:cs typeface="Arial" pitchFamily="34" charset="0"/>
              </a:rPr>
              <a:t>Appliances </a:t>
            </a:r>
            <a:r>
              <a:rPr lang="en-US" altLang="zh-CN" sz="1500" b="1" dirty="0">
                <a:solidFill>
                  <a:srgbClr val="000066"/>
                </a:solidFill>
                <a:latin typeface="Arial" pitchFamily="34" charset="0"/>
                <a:ea typeface="宋体" pitchFamily="2" charset="-122"/>
                <a:cs typeface="Arial" pitchFamily="34" charset="0"/>
              </a:rPr>
              <a:t>control</a:t>
            </a:r>
          </a:p>
        </p:txBody>
      </p:sp>
      <p:pic>
        <p:nvPicPr>
          <p:cNvPr id="1026" name="Picture 2"/>
          <p:cNvPicPr>
            <a:picLocks noChangeAspect="1" noChangeArrowheads="1"/>
          </p:cNvPicPr>
          <p:nvPr/>
        </p:nvPicPr>
        <p:blipFill>
          <a:blip r:embed="rId3" cstate="print"/>
          <a:srcRect/>
          <a:stretch>
            <a:fillRect/>
          </a:stretch>
        </p:blipFill>
        <p:spPr bwMode="auto">
          <a:xfrm>
            <a:off x="2776537" y="1073150"/>
            <a:ext cx="3657600" cy="1905000"/>
          </a:xfrm>
          <a:prstGeom prst="rect">
            <a:avLst/>
          </a:prstGeom>
          <a:noFill/>
          <a:ln w="9525">
            <a:noFill/>
            <a:miter lim="800000"/>
            <a:headEnd/>
            <a:tailEnd/>
          </a:ln>
        </p:spPr>
      </p:pic>
      <p:sp>
        <p:nvSpPr>
          <p:cNvPr id="10" name="Rectangle 9"/>
          <p:cNvSpPr/>
          <p:nvPr/>
        </p:nvSpPr>
        <p:spPr>
          <a:xfrm>
            <a:off x="3690937" y="1500620"/>
            <a:ext cx="2209800" cy="867930"/>
          </a:xfrm>
          <a:prstGeom prst="rect">
            <a:avLst/>
          </a:prstGeom>
        </p:spPr>
        <p:txBody>
          <a:bodyPr wrap="square">
            <a:spAutoFit/>
          </a:bodyPr>
          <a:lstStyle/>
          <a:p>
            <a:pPr>
              <a:buFontTx/>
              <a:buChar char="•"/>
            </a:pPr>
            <a:r>
              <a:rPr lang="en-US" altLang="zh-CN" sz="1400" b="1" dirty="0" smtClean="0">
                <a:latin typeface="Arial" pitchFamily="34" charset="0"/>
                <a:ea typeface="宋体" pitchFamily="2" charset="-122"/>
                <a:cs typeface="Arial" pitchFamily="34" charset="0"/>
              </a:rPr>
              <a:t>Remote Management</a:t>
            </a:r>
          </a:p>
          <a:p>
            <a:pPr>
              <a:buFontTx/>
              <a:buChar char="•"/>
            </a:pPr>
            <a:r>
              <a:rPr lang="en-US" altLang="zh-CN" sz="1400" b="1" dirty="0" smtClean="0">
                <a:latin typeface="Arial" pitchFamily="34" charset="0"/>
                <a:ea typeface="宋体" pitchFamily="2" charset="-122"/>
                <a:cs typeface="Arial" pitchFamily="34" charset="0"/>
              </a:rPr>
              <a:t>  Device configuration</a:t>
            </a:r>
          </a:p>
          <a:p>
            <a:pPr>
              <a:buFontTx/>
              <a:buChar char="•"/>
            </a:pPr>
            <a:r>
              <a:rPr lang="en-US" altLang="zh-CN" sz="1400" b="1" dirty="0" smtClean="0">
                <a:latin typeface="Arial" pitchFamily="34" charset="0"/>
                <a:ea typeface="宋体" pitchFamily="2" charset="-122"/>
                <a:cs typeface="Arial" pitchFamily="34" charset="0"/>
              </a:rPr>
              <a:t>  Service Configuration</a:t>
            </a:r>
          </a:p>
          <a:p>
            <a:pPr>
              <a:buFontTx/>
              <a:buChar char="•"/>
            </a:pPr>
            <a:r>
              <a:rPr lang="en-US" altLang="zh-CN" sz="1400" b="1" dirty="0" smtClean="0">
                <a:latin typeface="Arial" pitchFamily="34" charset="0"/>
                <a:ea typeface="宋体" pitchFamily="2" charset="-122"/>
                <a:cs typeface="Arial" pitchFamily="34" charset="0"/>
              </a:rPr>
              <a:t>  Usage Monitoring</a:t>
            </a:r>
            <a:endParaRPr lang="en-US" altLang="zh-CN" sz="1400" b="1" dirty="0">
              <a:latin typeface="Arial" pitchFamily="34" charset="0"/>
              <a:ea typeface="宋体" pitchFamily="2" charset="-122"/>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p:cNvSpPr>
            <a:spLocks noGrp="1"/>
          </p:cNvSpPr>
          <p:nvPr>
            <p:ph type="title"/>
          </p:nvPr>
        </p:nvSpPr>
        <p:spPr/>
        <p:txBody>
          <a:bodyPr/>
          <a:lstStyle/>
          <a:p>
            <a:r>
              <a:rPr lang="en-US" dirty="0" smtClean="0"/>
              <a:t>Sharing DM Account by Group of Devices</a:t>
            </a:r>
          </a:p>
        </p:txBody>
      </p:sp>
      <p:sp>
        <p:nvSpPr>
          <p:cNvPr id="34818"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wrap="none" anchor="ctr">
            <a:spAutoFit/>
          </a:bodyPr>
          <a:lstStyle/>
          <a:p>
            <a:endParaRPr lang="en-US" dirty="0"/>
          </a:p>
        </p:txBody>
      </p:sp>
      <p:sp>
        <p:nvSpPr>
          <p:cNvPr id="49156" name="Rectangle 4"/>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wrap="none" anchor="ctr">
            <a:spAutoFit/>
          </a:bodyPr>
          <a:lstStyle/>
          <a:p>
            <a:endParaRPr lang="en-US" dirty="0"/>
          </a:p>
        </p:txBody>
      </p:sp>
      <p:sp>
        <p:nvSpPr>
          <p:cNvPr id="10" name="Content Placeholder 2"/>
          <p:cNvSpPr txBox="1">
            <a:spLocks/>
          </p:cNvSpPr>
          <p:nvPr/>
        </p:nvSpPr>
        <p:spPr>
          <a:xfrm>
            <a:off x="371475" y="4044950"/>
            <a:ext cx="8729662" cy="2362200"/>
          </a:xfrm>
          <a:prstGeom prst="rect">
            <a:avLst/>
          </a:prstGeom>
        </p:spPr>
        <p:txBody>
          <a:bodyPr/>
          <a:lstStyle/>
          <a:p>
            <a:pPr marL="231775" indent="-231775" defTabSz="762000">
              <a:lnSpc>
                <a:spcPct val="100000"/>
              </a:lnSpc>
              <a:spcBef>
                <a:spcPts val="300"/>
              </a:spcBef>
              <a:buClr>
                <a:schemeClr val="tx1"/>
              </a:buClr>
              <a:buSzPct val="80000"/>
            </a:pPr>
            <a:r>
              <a:rPr lang="en-GB" sz="2600" dirty="0" smtClean="0">
                <a:solidFill>
                  <a:srgbClr val="000066"/>
                </a:solidFill>
                <a:latin typeface="Arial" pitchFamily="34" charset="0"/>
                <a:cs typeface="Arial" pitchFamily="34" charset="0"/>
              </a:rPr>
              <a:t>Possible Additional Functionality (to be finalized):</a:t>
            </a:r>
          </a:p>
          <a:p>
            <a:pPr marL="231775" indent="-231775" defTabSz="762000">
              <a:lnSpc>
                <a:spcPct val="100000"/>
              </a:lnSpc>
              <a:spcBef>
                <a:spcPts val="300"/>
              </a:spcBef>
              <a:buClr>
                <a:schemeClr val="tx1"/>
              </a:buClr>
              <a:buSzPct val="80000"/>
              <a:buFont typeface="Arial" pitchFamily="34" charset="0"/>
              <a:buChar char="•"/>
            </a:pPr>
            <a:r>
              <a:rPr lang="en-GB" sz="2600" dirty="0" smtClean="0">
                <a:solidFill>
                  <a:srgbClr val="000066"/>
                </a:solidFill>
                <a:latin typeface="Arial" pitchFamily="34" charset="0"/>
                <a:cs typeface="Arial" pitchFamily="34" charset="0"/>
              </a:rPr>
              <a:t>DM Account can be assigned to each device</a:t>
            </a:r>
          </a:p>
          <a:p>
            <a:pPr marL="231775" indent="-231775" defTabSz="762000">
              <a:lnSpc>
                <a:spcPct val="100000"/>
              </a:lnSpc>
              <a:spcBef>
                <a:spcPts val="300"/>
              </a:spcBef>
              <a:buClr>
                <a:schemeClr val="tx1"/>
              </a:buClr>
              <a:buSzPct val="80000"/>
              <a:buFont typeface="Arial" pitchFamily="34" charset="0"/>
              <a:buChar char="•"/>
            </a:pPr>
            <a:r>
              <a:rPr lang="en-GB" sz="2600" dirty="0" smtClean="0">
                <a:solidFill>
                  <a:srgbClr val="000066"/>
                </a:solidFill>
                <a:latin typeface="Arial" pitchFamily="34" charset="0"/>
                <a:cs typeface="Arial" pitchFamily="34" charset="0"/>
              </a:rPr>
              <a:t>DM Account can also be shared for management of group of devices</a:t>
            </a:r>
          </a:p>
          <a:p>
            <a:pPr marL="1597025" lvl="0" indent="-1597025" defTabSz="762000">
              <a:lnSpc>
                <a:spcPct val="100000"/>
              </a:lnSpc>
              <a:spcBef>
                <a:spcPct val="25000"/>
              </a:spcBef>
              <a:buClr>
                <a:schemeClr val="tx1"/>
              </a:buClr>
              <a:buSzPct val="80000"/>
              <a:tabLst>
                <a:tab pos="0" algn="l"/>
              </a:tabLst>
            </a:pPr>
            <a:endParaRPr kumimoji="0" lang="en-GB" sz="2600" b="1" i="0" u="none" strike="noStrike" kern="0" cap="none" spc="0" normalizeH="0" baseline="0" noProof="0" dirty="0" smtClean="0">
              <a:ln>
                <a:noFill/>
              </a:ln>
              <a:solidFill>
                <a:srgbClr val="000066"/>
              </a:solidFill>
              <a:effectLst/>
              <a:uLnTx/>
              <a:uFillTx/>
              <a:latin typeface="Arial" pitchFamily="34" charset="0"/>
              <a:cs typeface="Arial" pitchFamily="34" charset="0"/>
            </a:endParaRPr>
          </a:p>
          <a:p>
            <a:pPr marL="1597025" lvl="0" indent="-1597025" defTabSz="762000">
              <a:lnSpc>
                <a:spcPct val="100000"/>
              </a:lnSpc>
              <a:spcBef>
                <a:spcPct val="25000"/>
              </a:spcBef>
              <a:buClr>
                <a:schemeClr val="tx1"/>
              </a:buClr>
              <a:buSzPct val="80000"/>
              <a:tabLst>
                <a:tab pos="0" algn="l"/>
              </a:tabLst>
            </a:pPr>
            <a:endParaRPr kumimoji="0" lang="en-GB" sz="2600" b="1" i="0" u="none" strike="noStrike" kern="0" cap="none" spc="0" normalizeH="0" baseline="0" noProof="0" dirty="0" smtClean="0">
              <a:ln>
                <a:noFill/>
              </a:ln>
              <a:solidFill>
                <a:srgbClr val="000066"/>
              </a:solidFill>
              <a:effectLst/>
              <a:uLnTx/>
              <a:uFillTx/>
              <a:latin typeface="Arial" pitchFamily="34" charset="0"/>
              <a:cs typeface="Arial" pitchFamily="34" charset="0"/>
            </a:endParaRPr>
          </a:p>
        </p:txBody>
      </p:sp>
      <p:pic>
        <p:nvPicPr>
          <p:cNvPr id="26626" name="Picture 2"/>
          <p:cNvPicPr>
            <a:picLocks noChangeAspect="1" noChangeArrowheads="1"/>
          </p:cNvPicPr>
          <p:nvPr/>
        </p:nvPicPr>
        <p:blipFill>
          <a:blip r:embed="rId2" cstate="print"/>
          <a:srcRect/>
          <a:stretch>
            <a:fillRect/>
          </a:stretch>
        </p:blipFill>
        <p:spPr bwMode="auto">
          <a:xfrm>
            <a:off x="1995487" y="1225550"/>
            <a:ext cx="5429250" cy="2457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t>GwMO: Management Objects</a:t>
            </a:r>
          </a:p>
        </p:txBody>
      </p:sp>
      <p:sp>
        <p:nvSpPr>
          <p:cNvPr id="3" name="Content Placeholder 2"/>
          <p:cNvSpPr>
            <a:spLocks noGrp="1"/>
          </p:cNvSpPr>
          <p:nvPr>
            <p:ph idx="1"/>
          </p:nvPr>
        </p:nvSpPr>
        <p:spPr>
          <a:xfrm>
            <a:off x="292100" y="1073150"/>
            <a:ext cx="8778875" cy="5029200"/>
          </a:xfrm>
        </p:spPr>
        <p:txBody>
          <a:bodyPr>
            <a:normAutofit lnSpcReduction="10000"/>
          </a:bodyPr>
          <a:lstStyle/>
          <a:p>
            <a:pPr marL="231775" indent="-231775">
              <a:lnSpc>
                <a:spcPct val="80000"/>
              </a:lnSpc>
            </a:pPr>
            <a:r>
              <a:rPr lang="en-US" sz="2800" dirty="0" smtClean="0">
                <a:latin typeface="Arial" pitchFamily="34" charset="0"/>
                <a:cs typeface="Arial" pitchFamily="34" charset="0"/>
              </a:rPr>
              <a:t>Device Inventory MO</a:t>
            </a:r>
          </a:p>
          <a:p>
            <a:pPr marL="461963" lvl="1" indent="-238125">
              <a:lnSpc>
                <a:spcPct val="80000"/>
              </a:lnSpc>
              <a:buFont typeface="Courier New" pitchFamily="49" charset="0"/>
              <a:buChar char="­"/>
            </a:pPr>
            <a:r>
              <a:rPr lang="en-US" dirty="0" smtClean="0">
                <a:solidFill>
                  <a:schemeClr val="tx1"/>
                </a:solidFill>
                <a:latin typeface="Arial" pitchFamily="34" charset="0"/>
                <a:cs typeface="Arial" pitchFamily="34" charset="0"/>
              </a:rPr>
              <a:t>Maintains a list of Devices in the network that are managed through the DM Gateway</a:t>
            </a:r>
          </a:p>
          <a:p>
            <a:pPr marL="800100" lvl="2" indent="-238125">
              <a:lnSpc>
                <a:spcPct val="80000"/>
              </a:lnSpc>
              <a:buFont typeface="Wingdings" pitchFamily="2" charset="2"/>
              <a:buChar char="§"/>
            </a:pPr>
            <a:r>
              <a:rPr lang="en-US" dirty="0" smtClean="0">
                <a:solidFill>
                  <a:schemeClr val="tx1"/>
                </a:solidFill>
                <a:latin typeface="Arial" pitchFamily="34" charset="0"/>
                <a:cs typeface="Arial" pitchFamily="34" charset="0"/>
              </a:rPr>
              <a:t>Device ID</a:t>
            </a:r>
          </a:p>
          <a:p>
            <a:pPr marL="800100" lvl="2" indent="-238125">
              <a:lnSpc>
                <a:spcPct val="80000"/>
              </a:lnSpc>
              <a:buFont typeface="Wingdings" pitchFamily="2" charset="2"/>
              <a:buChar char="§"/>
            </a:pPr>
            <a:r>
              <a:rPr lang="en-US" dirty="0" smtClean="0">
                <a:solidFill>
                  <a:schemeClr val="tx1"/>
                </a:solidFill>
                <a:latin typeface="Arial" pitchFamily="34" charset="0"/>
                <a:cs typeface="Arial" pitchFamily="34" charset="0"/>
              </a:rPr>
              <a:t>Dev Info</a:t>
            </a:r>
          </a:p>
          <a:p>
            <a:pPr marL="800100" lvl="2" indent="-238125">
              <a:lnSpc>
                <a:spcPct val="80000"/>
              </a:lnSpc>
              <a:buFont typeface="Wingdings" pitchFamily="2" charset="2"/>
              <a:buChar char="§"/>
            </a:pPr>
            <a:r>
              <a:rPr lang="en-US" dirty="0" smtClean="0">
                <a:solidFill>
                  <a:schemeClr val="tx1"/>
                </a:solidFill>
                <a:latin typeface="Arial" pitchFamily="34" charset="0"/>
                <a:cs typeface="Arial" pitchFamily="34" charset="0"/>
              </a:rPr>
              <a:t>Address</a:t>
            </a:r>
          </a:p>
          <a:p>
            <a:pPr marL="800100" lvl="2" indent="-238125">
              <a:lnSpc>
                <a:spcPct val="80000"/>
              </a:lnSpc>
              <a:buFont typeface="Wingdings" pitchFamily="2" charset="2"/>
              <a:buChar char="§"/>
            </a:pPr>
            <a:r>
              <a:rPr lang="en-US" dirty="0" smtClean="0">
                <a:solidFill>
                  <a:schemeClr val="tx1"/>
                </a:solidFill>
                <a:latin typeface="Arial" pitchFamily="34" charset="0"/>
                <a:cs typeface="Arial" pitchFamily="34" charset="0"/>
              </a:rPr>
              <a:t>Mode</a:t>
            </a:r>
          </a:p>
          <a:p>
            <a:pPr marL="461963" lvl="1" indent="-238125">
              <a:lnSpc>
                <a:spcPct val="80000"/>
              </a:lnSpc>
              <a:buFont typeface="Courier New" pitchFamily="49" charset="0"/>
              <a:buChar char="­"/>
            </a:pPr>
            <a:r>
              <a:rPr lang="en-US" dirty="0" smtClean="0">
                <a:solidFill>
                  <a:schemeClr val="tx1"/>
                </a:solidFill>
                <a:latin typeface="Arial" pitchFamily="34" charset="0"/>
                <a:cs typeface="Arial" pitchFamily="34" charset="0"/>
              </a:rPr>
              <a:t>MO is populated as and when the DM Gateway becomes aware of new Devices in the network</a:t>
            </a:r>
          </a:p>
          <a:p>
            <a:pPr marL="231775" indent="-231775">
              <a:lnSpc>
                <a:spcPct val="80000"/>
              </a:lnSpc>
              <a:buClr>
                <a:srgbClr val="000000"/>
              </a:buClr>
            </a:pPr>
            <a:r>
              <a:rPr lang="en-US" sz="2800" dirty="0" smtClean="0">
                <a:latin typeface="Arial" pitchFamily="34" charset="0"/>
                <a:cs typeface="Arial" pitchFamily="34" charset="0"/>
              </a:rPr>
              <a:t>Gateway Config MO</a:t>
            </a:r>
          </a:p>
          <a:p>
            <a:pPr marL="461963" lvl="1" indent="-238125">
              <a:lnSpc>
                <a:spcPct val="80000"/>
              </a:lnSpc>
              <a:buFont typeface="Courier New" pitchFamily="49" charset="0"/>
              <a:buChar char="­"/>
            </a:pPr>
            <a:r>
              <a:rPr lang="en-US" dirty="0" smtClean="0">
                <a:solidFill>
                  <a:schemeClr val="tx1"/>
                </a:solidFill>
                <a:latin typeface="Arial" pitchFamily="34" charset="0"/>
                <a:cs typeface="Arial" pitchFamily="34" charset="0"/>
              </a:rPr>
              <a:t>Maintains information regarding the handling of different types of Devices by the Gateway</a:t>
            </a:r>
          </a:p>
          <a:p>
            <a:pPr marL="800100" lvl="2" indent="-238125">
              <a:lnSpc>
                <a:spcPct val="80000"/>
              </a:lnSpc>
              <a:buFont typeface="Wingdings" pitchFamily="2" charset="2"/>
              <a:buChar char="§"/>
            </a:pPr>
            <a:r>
              <a:rPr lang="en-US" dirty="0" smtClean="0">
                <a:solidFill>
                  <a:schemeClr val="tx1"/>
                </a:solidFill>
                <a:latin typeface="Arial" pitchFamily="34" charset="0"/>
                <a:cs typeface="Arial" pitchFamily="34" charset="0"/>
              </a:rPr>
              <a:t>Bootstrapping information</a:t>
            </a:r>
          </a:p>
          <a:p>
            <a:pPr marL="800100" lvl="2" indent="-238125">
              <a:lnSpc>
                <a:spcPct val="80000"/>
              </a:lnSpc>
              <a:buFont typeface="Wingdings" pitchFamily="2" charset="2"/>
              <a:buChar char="§"/>
            </a:pPr>
            <a:r>
              <a:rPr lang="en-US" dirty="0" smtClean="0">
                <a:solidFill>
                  <a:schemeClr val="tx1"/>
                </a:solidFill>
                <a:latin typeface="Arial" pitchFamily="34" charset="0"/>
                <a:cs typeface="Arial" pitchFamily="34" charset="0"/>
              </a:rPr>
              <a:t>Device grouping based on various criteria. The group can be addressed for notification or command fanouts</a:t>
            </a:r>
          </a:p>
          <a:p>
            <a:pPr marL="800100" lvl="2" indent="-238125">
              <a:lnSpc>
                <a:spcPct val="80000"/>
              </a:lnSpc>
              <a:buFont typeface="Wingdings" pitchFamily="2" charset="2"/>
              <a:buChar char="§"/>
            </a:pPr>
            <a:r>
              <a:rPr lang="en-US" dirty="0" smtClean="0">
                <a:solidFill>
                  <a:schemeClr val="tx1"/>
                </a:solidFill>
                <a:latin typeface="Arial" pitchFamily="34" charset="0"/>
                <a:cs typeface="Arial" pitchFamily="34" charset="0"/>
              </a:rPr>
              <a:t>Controlling the issuance of the Inventory Alert notification</a:t>
            </a:r>
          </a:p>
        </p:txBody>
      </p:sp>
      <p:grpSp>
        <p:nvGrpSpPr>
          <p:cNvPr id="8196" name="Group 3"/>
          <p:cNvGrpSpPr>
            <a:grpSpLocks/>
          </p:cNvGrpSpPr>
          <p:nvPr/>
        </p:nvGrpSpPr>
        <p:grpSpPr bwMode="auto">
          <a:xfrm>
            <a:off x="338137" y="6102351"/>
            <a:ext cx="8686800" cy="457200"/>
            <a:chOff x="0" y="559907"/>
            <a:chExt cx="6629400" cy="453974"/>
          </a:xfrm>
        </p:grpSpPr>
        <p:sp>
          <p:nvSpPr>
            <p:cNvPr id="5" name="Rounded Rectangle 4"/>
            <p:cNvSpPr/>
            <p:nvPr/>
          </p:nvSpPr>
          <p:spPr>
            <a:xfrm>
              <a:off x="0" y="559907"/>
              <a:ext cx="6629400" cy="453974"/>
            </a:xfrm>
            <a:prstGeom prst="roundRect">
              <a:avLst/>
            </a:prstGeom>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sp>
        <p:sp>
          <p:nvSpPr>
            <p:cNvPr id="6" name="Rounded Rectangle 4"/>
            <p:cNvSpPr/>
            <p:nvPr/>
          </p:nvSpPr>
          <p:spPr>
            <a:xfrm>
              <a:off x="21807" y="582130"/>
              <a:ext cx="6585786" cy="409529"/>
            </a:xfrm>
            <a:prstGeom prst="rect">
              <a:avLst/>
            </a:prstGeom>
          </p:spPr>
          <p:style>
            <a:lnRef idx="0">
              <a:scrgbClr r="0" g="0" b="0"/>
            </a:lnRef>
            <a:fillRef idx="0">
              <a:scrgbClr r="0" g="0" b="0"/>
            </a:fillRef>
            <a:effectRef idx="0">
              <a:scrgbClr r="0" g="0" b="0"/>
            </a:effectRef>
            <a:fontRef idx="minor">
              <a:schemeClr val="lt1"/>
            </a:fontRef>
          </p:style>
          <p:txBody>
            <a:bodyPr lIns="60960" tIns="60960" rIns="60960" bIns="60960" anchor="ctr"/>
            <a:lstStyle/>
            <a:p>
              <a:pPr defTabSz="711200">
                <a:spcAft>
                  <a:spcPct val="35000"/>
                </a:spcAft>
              </a:pPr>
              <a:r>
                <a:rPr lang="en-GB" sz="2000" dirty="0">
                  <a:solidFill>
                    <a:srgbClr val="FFFFFF"/>
                  </a:solidFill>
                  <a:latin typeface="Arial" pitchFamily="34" charset="0"/>
                  <a:cs typeface="Arial" pitchFamily="34" charset="0"/>
                </a:rPr>
                <a:t>Additional MOs may be identified as work on the GwMO Enabler </a:t>
              </a:r>
              <a:r>
                <a:rPr lang="en-GB" sz="2000" dirty="0" smtClean="0">
                  <a:solidFill>
                    <a:srgbClr val="FFFFFF"/>
                  </a:solidFill>
                  <a:latin typeface="Arial" pitchFamily="34" charset="0"/>
                  <a:cs typeface="Arial" pitchFamily="34" charset="0"/>
                </a:rPr>
                <a:t>proceeds.</a:t>
              </a:r>
              <a:endParaRPr lang="en-US" sz="2000" dirty="0">
                <a:solidFill>
                  <a:srgbClr val="FFFFFF"/>
                </a:solidFill>
                <a:latin typeface="Arial" pitchFamily="34" charset="0"/>
                <a:cs typeface="Arial" pitchFamily="34" charset="0"/>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t>GwMO: Management Objects</a:t>
            </a:r>
          </a:p>
        </p:txBody>
      </p:sp>
      <p:sp>
        <p:nvSpPr>
          <p:cNvPr id="3" name="Content Placeholder 2"/>
          <p:cNvSpPr>
            <a:spLocks noGrp="1"/>
          </p:cNvSpPr>
          <p:nvPr>
            <p:ph idx="1"/>
          </p:nvPr>
        </p:nvSpPr>
        <p:spPr>
          <a:xfrm>
            <a:off x="292100" y="1073150"/>
            <a:ext cx="8778875" cy="5257800"/>
          </a:xfrm>
        </p:spPr>
        <p:txBody>
          <a:bodyPr>
            <a:normAutofit/>
          </a:bodyPr>
          <a:lstStyle/>
          <a:p>
            <a:pPr marL="231775" indent="-231775">
              <a:lnSpc>
                <a:spcPct val="80000"/>
              </a:lnSpc>
              <a:buClr>
                <a:srgbClr val="000000"/>
              </a:buClr>
            </a:pPr>
            <a:r>
              <a:rPr lang="en-US" dirty="0" smtClean="0">
                <a:latin typeface="Arial" pitchFamily="34" charset="0"/>
                <a:cs typeface="Arial" pitchFamily="34" charset="0"/>
              </a:rPr>
              <a:t>Fanout MO</a:t>
            </a:r>
          </a:p>
          <a:p>
            <a:pPr marL="461963" lvl="1" indent="-238125">
              <a:lnSpc>
                <a:spcPct val="80000"/>
              </a:lnSpc>
              <a:spcBef>
                <a:spcPts val="400"/>
              </a:spcBef>
              <a:buFont typeface="Courier New" pitchFamily="49" charset="0"/>
              <a:buChar char="­"/>
            </a:pPr>
            <a:r>
              <a:rPr lang="en-US" sz="2000" dirty="0" smtClean="0">
                <a:solidFill>
                  <a:schemeClr val="tx1"/>
                </a:solidFill>
                <a:latin typeface="Arial" pitchFamily="34" charset="0"/>
                <a:cs typeface="Arial" pitchFamily="34" charset="0"/>
              </a:rPr>
              <a:t>Maintains information regarding the handling of DM Commands fanout and response aggregation</a:t>
            </a:r>
          </a:p>
          <a:p>
            <a:pPr marL="461963" lvl="1" indent="-238125">
              <a:lnSpc>
                <a:spcPct val="80000"/>
              </a:lnSpc>
              <a:spcBef>
                <a:spcPts val="400"/>
              </a:spcBef>
              <a:buFont typeface="Courier New" pitchFamily="49" charset="0"/>
              <a:buChar char="­"/>
            </a:pPr>
            <a:r>
              <a:rPr lang="en-US" sz="2000" dirty="0" smtClean="0">
                <a:solidFill>
                  <a:schemeClr val="tx1"/>
                </a:solidFill>
                <a:latin typeface="Arial" pitchFamily="34" charset="0"/>
                <a:cs typeface="Arial" pitchFamily="34" charset="0"/>
              </a:rPr>
              <a:t>Issue the DM Commands to a single targeted End Device (specified by the Device ID in Device Inventory MO) OR issue the DM Commands to a group ID (specified in the Gateway Config MO)</a:t>
            </a:r>
          </a:p>
          <a:p>
            <a:pPr marL="461963" lvl="1" indent="-238125">
              <a:lnSpc>
                <a:spcPct val="80000"/>
              </a:lnSpc>
              <a:spcBef>
                <a:spcPts val="400"/>
              </a:spcBef>
              <a:buFont typeface="Courier New" pitchFamily="49" charset="0"/>
              <a:buChar char="­"/>
            </a:pPr>
            <a:r>
              <a:rPr lang="en-US" sz="2000" dirty="0" smtClean="0">
                <a:solidFill>
                  <a:schemeClr val="tx1"/>
                </a:solidFill>
                <a:latin typeface="Arial" pitchFamily="34" charset="0"/>
                <a:cs typeface="Arial" pitchFamily="34" charset="0"/>
              </a:rPr>
              <a:t>Supported for Proxy Mode (and not Transparent Mode)</a:t>
            </a:r>
          </a:p>
          <a:p>
            <a:pPr marL="231775" indent="-231775">
              <a:lnSpc>
                <a:spcPct val="80000"/>
              </a:lnSpc>
              <a:buClr>
                <a:srgbClr val="000000"/>
              </a:buClr>
            </a:pPr>
            <a:r>
              <a:rPr lang="en-US" dirty="0" smtClean="0">
                <a:latin typeface="Arial" pitchFamily="34" charset="0"/>
                <a:cs typeface="Arial" pitchFamily="34" charset="0"/>
              </a:rPr>
              <a:t>Image Inventory MO</a:t>
            </a:r>
          </a:p>
          <a:p>
            <a:pPr marL="461963" lvl="1" indent="-238125">
              <a:lnSpc>
                <a:spcPct val="80000"/>
              </a:lnSpc>
              <a:spcBef>
                <a:spcPts val="400"/>
              </a:spcBef>
              <a:buClr>
                <a:srgbClr val="000000"/>
              </a:buClr>
              <a:buFont typeface="Courier New" pitchFamily="49" charset="0"/>
              <a:buChar char="­"/>
            </a:pPr>
            <a:r>
              <a:rPr lang="en-US" sz="2000" dirty="0" smtClean="0">
                <a:solidFill>
                  <a:schemeClr val="tx1"/>
                </a:solidFill>
                <a:latin typeface="Arial" pitchFamily="34" charset="0"/>
                <a:cs typeface="Arial" pitchFamily="34" charset="0"/>
              </a:rPr>
              <a:t>Allows caching of data in the DM Gateway to optimize delivery of data to End Device(s)</a:t>
            </a:r>
          </a:p>
        </p:txBody>
      </p:sp>
      <p:grpSp>
        <p:nvGrpSpPr>
          <p:cNvPr id="7" name="Group 3"/>
          <p:cNvGrpSpPr>
            <a:grpSpLocks/>
          </p:cNvGrpSpPr>
          <p:nvPr/>
        </p:nvGrpSpPr>
        <p:grpSpPr bwMode="auto">
          <a:xfrm>
            <a:off x="338137" y="6102351"/>
            <a:ext cx="8686800" cy="457200"/>
            <a:chOff x="0" y="559907"/>
            <a:chExt cx="6629400" cy="453974"/>
          </a:xfrm>
        </p:grpSpPr>
        <p:sp>
          <p:nvSpPr>
            <p:cNvPr id="8" name="Rounded Rectangle 7"/>
            <p:cNvSpPr/>
            <p:nvPr/>
          </p:nvSpPr>
          <p:spPr>
            <a:xfrm>
              <a:off x="0" y="559907"/>
              <a:ext cx="6629400" cy="453974"/>
            </a:xfrm>
            <a:prstGeom prst="roundRect">
              <a:avLst/>
            </a:prstGeom>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sp>
        <p:sp>
          <p:nvSpPr>
            <p:cNvPr id="9" name="Rounded Rectangle 4"/>
            <p:cNvSpPr/>
            <p:nvPr/>
          </p:nvSpPr>
          <p:spPr>
            <a:xfrm>
              <a:off x="21807" y="582130"/>
              <a:ext cx="6585786" cy="409529"/>
            </a:xfrm>
            <a:prstGeom prst="rect">
              <a:avLst/>
            </a:prstGeom>
          </p:spPr>
          <p:style>
            <a:lnRef idx="0">
              <a:scrgbClr r="0" g="0" b="0"/>
            </a:lnRef>
            <a:fillRef idx="0">
              <a:scrgbClr r="0" g="0" b="0"/>
            </a:fillRef>
            <a:effectRef idx="0">
              <a:scrgbClr r="0" g="0" b="0"/>
            </a:effectRef>
            <a:fontRef idx="minor">
              <a:schemeClr val="lt1"/>
            </a:fontRef>
          </p:style>
          <p:txBody>
            <a:bodyPr lIns="60960" tIns="60960" rIns="60960" bIns="60960" anchor="ctr"/>
            <a:lstStyle/>
            <a:p>
              <a:pPr defTabSz="711200">
                <a:spcAft>
                  <a:spcPct val="35000"/>
                </a:spcAft>
              </a:pPr>
              <a:r>
                <a:rPr lang="en-GB" sz="2000" dirty="0">
                  <a:solidFill>
                    <a:srgbClr val="FFFFFF"/>
                  </a:solidFill>
                  <a:latin typeface="Arial" pitchFamily="34" charset="0"/>
                  <a:cs typeface="Arial" pitchFamily="34" charset="0"/>
                </a:rPr>
                <a:t>Additional MOs may be identified as work on the GwMO Enabler </a:t>
              </a:r>
              <a:r>
                <a:rPr lang="en-GB" sz="2000" dirty="0" smtClean="0">
                  <a:solidFill>
                    <a:srgbClr val="FFFFFF"/>
                  </a:solidFill>
                  <a:latin typeface="Arial" pitchFamily="34" charset="0"/>
                  <a:cs typeface="Arial" pitchFamily="34" charset="0"/>
                </a:rPr>
                <a:t>proceeds.</a:t>
              </a:r>
              <a:endParaRPr lang="en-US" sz="2000" dirty="0">
                <a:solidFill>
                  <a:srgbClr val="FFFFFF"/>
                </a:solidFill>
                <a:latin typeface="Arial" pitchFamily="34" charset="0"/>
                <a:cs typeface="Arial" pitchFamily="34" charset="0"/>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smtClean="0"/>
              <a:t>GwMO: Management Objects</a:t>
            </a:r>
          </a:p>
        </p:txBody>
      </p:sp>
      <p:sp>
        <p:nvSpPr>
          <p:cNvPr id="3" name="Content Placeholder 2"/>
          <p:cNvSpPr>
            <a:spLocks noGrp="1"/>
          </p:cNvSpPr>
          <p:nvPr>
            <p:ph idx="1"/>
          </p:nvPr>
        </p:nvSpPr>
        <p:spPr>
          <a:xfrm>
            <a:off x="292100" y="1169988"/>
            <a:ext cx="8778875" cy="4398962"/>
          </a:xfrm>
        </p:spPr>
        <p:txBody>
          <a:bodyPr>
            <a:normAutofit/>
          </a:bodyPr>
          <a:lstStyle/>
          <a:p>
            <a:pPr marL="231775" indent="-231775">
              <a:lnSpc>
                <a:spcPct val="80000"/>
              </a:lnSpc>
            </a:pPr>
            <a:r>
              <a:rPr lang="en-US" dirty="0" smtClean="0">
                <a:latin typeface="Arial" pitchFamily="34" charset="0"/>
                <a:cs typeface="Arial" pitchFamily="34" charset="0"/>
              </a:rPr>
              <a:t>Alerts to DM Server</a:t>
            </a:r>
          </a:p>
          <a:p>
            <a:pPr marL="461963" lvl="1" indent="-238125">
              <a:lnSpc>
                <a:spcPct val="80000"/>
              </a:lnSpc>
              <a:buFont typeface="Courier New" pitchFamily="49" charset="0"/>
              <a:buChar char="­"/>
            </a:pPr>
            <a:r>
              <a:rPr lang="en-GB" sz="2000" dirty="0" smtClean="0">
                <a:solidFill>
                  <a:schemeClr val="tx1"/>
                </a:solidFill>
                <a:latin typeface="Arial" pitchFamily="34" charset="0"/>
                <a:cs typeface="Arial" pitchFamily="34" charset="0"/>
              </a:rPr>
              <a:t>Device Inventory Update Alert</a:t>
            </a:r>
          </a:p>
          <a:p>
            <a:pPr marL="800100" lvl="2" indent="-238125">
              <a:lnSpc>
                <a:spcPct val="80000"/>
              </a:lnSpc>
              <a:buFont typeface="Wingdings" pitchFamily="2" charset="2"/>
              <a:buChar char="§"/>
            </a:pPr>
            <a:r>
              <a:rPr lang="en-GB" sz="1800" dirty="0" smtClean="0">
                <a:solidFill>
                  <a:schemeClr val="tx1"/>
                </a:solidFill>
                <a:latin typeface="Arial" pitchFamily="34" charset="0"/>
                <a:cs typeface="Arial" pitchFamily="34" charset="0"/>
              </a:rPr>
              <a:t>Issued by DM Gateway to DM Server to notify when there are Devices attached or detached</a:t>
            </a:r>
            <a:endParaRPr lang="en-US" sz="1800" dirty="0" smtClean="0">
              <a:solidFill>
                <a:schemeClr val="tx1"/>
              </a:solidFill>
              <a:latin typeface="Arial" pitchFamily="34" charset="0"/>
              <a:cs typeface="Arial" pitchFamily="34" charset="0"/>
            </a:endParaRPr>
          </a:p>
          <a:p>
            <a:pPr marL="461963" lvl="1" indent="-238125">
              <a:lnSpc>
                <a:spcPct val="80000"/>
              </a:lnSpc>
              <a:buFont typeface="Courier New" pitchFamily="49" charset="0"/>
              <a:buChar char="­"/>
            </a:pPr>
            <a:r>
              <a:rPr lang="en-US" sz="2000" dirty="0" smtClean="0">
                <a:solidFill>
                  <a:schemeClr val="tx1"/>
                </a:solidFill>
                <a:latin typeface="Arial" pitchFamily="34" charset="0"/>
                <a:cs typeface="Arial" pitchFamily="34" charset="0"/>
              </a:rPr>
              <a:t>Device Attach Alert</a:t>
            </a:r>
          </a:p>
          <a:p>
            <a:pPr marL="800100" lvl="2" indent="-238125">
              <a:lnSpc>
                <a:spcPct val="80000"/>
              </a:lnSpc>
              <a:buFont typeface="Wingdings" pitchFamily="2" charset="2"/>
              <a:buChar char="§"/>
            </a:pPr>
            <a:r>
              <a:rPr lang="en-GB" sz="1800" dirty="0" smtClean="0">
                <a:solidFill>
                  <a:schemeClr val="tx1"/>
                </a:solidFill>
                <a:latin typeface="Arial" pitchFamily="34" charset="0"/>
                <a:cs typeface="Arial" pitchFamily="34" charset="0"/>
              </a:rPr>
              <a:t>Issued by the DM Gateway to DM Server when the DM Gateway detects a new device</a:t>
            </a:r>
            <a:endParaRPr lang="en-US" sz="1800" dirty="0" smtClean="0">
              <a:solidFill>
                <a:schemeClr val="tx1"/>
              </a:solidFill>
              <a:latin typeface="Arial" pitchFamily="34" charset="0"/>
              <a:cs typeface="Arial" pitchFamily="34" charset="0"/>
            </a:endParaRPr>
          </a:p>
          <a:p>
            <a:pPr marL="461963" lvl="1" indent="-238125">
              <a:lnSpc>
                <a:spcPct val="80000"/>
              </a:lnSpc>
              <a:buFont typeface="Courier New" pitchFamily="49" charset="0"/>
              <a:buChar char="­"/>
            </a:pPr>
            <a:r>
              <a:rPr lang="en-US" sz="2000" dirty="0" smtClean="0">
                <a:solidFill>
                  <a:schemeClr val="tx1"/>
                </a:solidFill>
                <a:latin typeface="Arial" pitchFamily="34" charset="0"/>
                <a:cs typeface="Arial" pitchFamily="34" charset="0"/>
              </a:rPr>
              <a:t>Device Detach Alert</a:t>
            </a:r>
          </a:p>
          <a:p>
            <a:pPr marL="800100" lvl="2" indent="-238125">
              <a:lnSpc>
                <a:spcPct val="80000"/>
              </a:lnSpc>
              <a:buFont typeface="Wingdings" pitchFamily="2" charset="2"/>
              <a:buChar char="§"/>
            </a:pPr>
            <a:r>
              <a:rPr lang="en-GB" sz="1800" dirty="0" smtClean="0">
                <a:solidFill>
                  <a:schemeClr val="tx1"/>
                </a:solidFill>
                <a:latin typeface="Arial" pitchFamily="34" charset="0"/>
                <a:cs typeface="Arial" pitchFamily="34" charset="0"/>
              </a:rPr>
              <a:t>Issued by the DM Gateway to the DM Server when the device is detached from the DM Gateway</a:t>
            </a:r>
            <a:endParaRPr lang="en-US" sz="1800" dirty="0" smtClean="0">
              <a:solidFill>
                <a:schemeClr val="tx1"/>
              </a:solidFill>
              <a:latin typeface="Arial" pitchFamily="34" charset="0"/>
              <a:cs typeface="Arial" pitchFamily="34" charset="0"/>
            </a:endParaRPr>
          </a:p>
          <a:p>
            <a:pPr>
              <a:lnSpc>
                <a:spcPct val="80000"/>
              </a:lnSpc>
              <a:buNone/>
            </a:pPr>
            <a:endParaRPr lang="en-US" sz="2200" dirty="0" smtClean="0">
              <a:latin typeface="Arial" pitchFamily="34" charset="0"/>
              <a:cs typeface="Arial" pitchFamily="34" charset="0"/>
            </a:endParaRPr>
          </a:p>
        </p:txBody>
      </p:sp>
      <p:grpSp>
        <p:nvGrpSpPr>
          <p:cNvPr id="7" name="Group 3"/>
          <p:cNvGrpSpPr>
            <a:grpSpLocks/>
          </p:cNvGrpSpPr>
          <p:nvPr/>
        </p:nvGrpSpPr>
        <p:grpSpPr bwMode="auto">
          <a:xfrm>
            <a:off x="338137" y="6102351"/>
            <a:ext cx="8686800" cy="457200"/>
            <a:chOff x="0" y="559907"/>
            <a:chExt cx="6629400" cy="453974"/>
          </a:xfrm>
        </p:grpSpPr>
        <p:sp>
          <p:nvSpPr>
            <p:cNvPr id="8" name="Rounded Rectangle 7"/>
            <p:cNvSpPr/>
            <p:nvPr/>
          </p:nvSpPr>
          <p:spPr>
            <a:xfrm>
              <a:off x="0" y="559907"/>
              <a:ext cx="6629400" cy="453974"/>
            </a:xfrm>
            <a:prstGeom prst="roundRect">
              <a:avLst/>
            </a:prstGeom>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sp>
        <p:sp>
          <p:nvSpPr>
            <p:cNvPr id="9" name="Rounded Rectangle 4"/>
            <p:cNvSpPr/>
            <p:nvPr/>
          </p:nvSpPr>
          <p:spPr>
            <a:xfrm>
              <a:off x="21807" y="582130"/>
              <a:ext cx="6585786" cy="409529"/>
            </a:xfrm>
            <a:prstGeom prst="rect">
              <a:avLst/>
            </a:prstGeom>
          </p:spPr>
          <p:style>
            <a:lnRef idx="0">
              <a:scrgbClr r="0" g="0" b="0"/>
            </a:lnRef>
            <a:fillRef idx="0">
              <a:scrgbClr r="0" g="0" b="0"/>
            </a:fillRef>
            <a:effectRef idx="0">
              <a:scrgbClr r="0" g="0" b="0"/>
            </a:effectRef>
            <a:fontRef idx="minor">
              <a:schemeClr val="lt1"/>
            </a:fontRef>
          </p:style>
          <p:txBody>
            <a:bodyPr lIns="60960" tIns="60960" rIns="60960" bIns="60960" anchor="ctr"/>
            <a:lstStyle/>
            <a:p>
              <a:pPr defTabSz="711200">
                <a:spcAft>
                  <a:spcPct val="35000"/>
                </a:spcAft>
              </a:pPr>
              <a:r>
                <a:rPr lang="en-GB" sz="2000" dirty="0">
                  <a:solidFill>
                    <a:srgbClr val="FFFFFF"/>
                  </a:solidFill>
                  <a:latin typeface="Arial" pitchFamily="34" charset="0"/>
                  <a:cs typeface="Arial" pitchFamily="34" charset="0"/>
                </a:rPr>
                <a:t>Additional MOs may be identified as work on the GwMO Enabler </a:t>
              </a:r>
              <a:r>
                <a:rPr lang="en-GB" sz="2000" dirty="0" smtClean="0">
                  <a:solidFill>
                    <a:srgbClr val="FFFFFF"/>
                  </a:solidFill>
                  <a:latin typeface="Arial" pitchFamily="34" charset="0"/>
                  <a:cs typeface="Arial" pitchFamily="34" charset="0"/>
                </a:rPr>
                <a:t>proceeds.</a:t>
              </a:r>
              <a:endParaRPr lang="en-US" sz="2000" dirty="0">
                <a:solidFill>
                  <a:srgbClr val="FFFFFF"/>
                </a:solidFill>
                <a:latin typeface="Arial" pitchFamily="34" charset="0"/>
                <a:cs typeface="Arial" pitchFamily="34" charset="0"/>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lIns="93635" tIns="46817" rIns="93635" bIns="46817" anchor="t">
            <a:spAutoFit/>
          </a:bodyPr>
          <a:lstStyle/>
          <a:p>
            <a:pPr eaLnBrk="1" hangingPunct="1"/>
            <a:r>
              <a:rPr lang="en-GB" sz="2800" dirty="0" smtClean="0"/>
              <a:t>Work Status</a:t>
            </a:r>
          </a:p>
        </p:txBody>
      </p:sp>
      <p:sp>
        <p:nvSpPr>
          <p:cNvPr id="4" name="Content Placeholder 3"/>
          <p:cNvSpPr>
            <a:spLocks noGrp="1"/>
          </p:cNvSpPr>
          <p:nvPr>
            <p:ph idx="1"/>
          </p:nvPr>
        </p:nvSpPr>
        <p:spPr/>
        <p:txBody>
          <a:bodyPr>
            <a:normAutofit/>
          </a:bodyPr>
          <a:lstStyle/>
          <a:p>
            <a:pPr marL="231775" indent="-231775" defTabSz="914400" eaLnBrk="1" hangingPunct="1">
              <a:lnSpc>
                <a:spcPct val="90000"/>
              </a:lnSpc>
            </a:pPr>
            <a:r>
              <a:rPr lang="en-US" altLang="ko-KR" sz="2400" dirty="0" smtClean="0">
                <a:latin typeface="Arial" pitchFamily="34" charset="0"/>
                <a:ea typeface="굴림" pitchFamily="34" charset="-127"/>
                <a:cs typeface="Arial" pitchFamily="34" charset="0"/>
              </a:rPr>
              <a:t>RD and AD in Candidate status</a:t>
            </a:r>
          </a:p>
          <a:p>
            <a:pPr marL="231775" indent="-231775" defTabSz="914400" eaLnBrk="1" hangingPunct="1">
              <a:lnSpc>
                <a:spcPct val="90000"/>
              </a:lnSpc>
            </a:pPr>
            <a:r>
              <a:rPr lang="en-US" altLang="ko-KR" sz="2400" dirty="0" smtClean="0">
                <a:latin typeface="Arial" pitchFamily="34" charset="0"/>
                <a:ea typeface="굴림" pitchFamily="34" charset="-127"/>
                <a:cs typeface="Arial" pitchFamily="34" charset="0"/>
              </a:rPr>
              <a:t>Very good progress achieved on the TS</a:t>
            </a:r>
          </a:p>
          <a:p>
            <a:pPr marL="231775" indent="-231775" defTabSz="914400" eaLnBrk="1" hangingPunct="1">
              <a:lnSpc>
                <a:spcPct val="90000"/>
              </a:lnSpc>
              <a:buClr>
                <a:srgbClr val="000000"/>
              </a:buClr>
            </a:pPr>
            <a:r>
              <a:rPr lang="en-US" altLang="ko-KR" sz="2400" dirty="0" smtClean="0">
                <a:latin typeface="Arial" pitchFamily="34" charset="0"/>
                <a:ea typeface="굴림" pitchFamily="34" charset="-127"/>
                <a:cs typeface="Arial" pitchFamily="34" charset="0"/>
              </a:rPr>
              <a:t>GwMO TS to reach Candidate status during 2011</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5"/>
          <p:cNvSpPr>
            <a:spLocks noGrp="1" noChangeArrowheads="1"/>
          </p:cNvSpPr>
          <p:nvPr>
            <p:ph type="title"/>
          </p:nvPr>
        </p:nvSpPr>
        <p:spPr>
          <a:xfrm>
            <a:off x="306388" y="233363"/>
            <a:ext cx="8748712" cy="482600"/>
          </a:xfrm>
        </p:spPr>
        <p:txBody>
          <a:bodyPr lIns="93635" tIns="46817" rIns="93635" bIns="46817" anchor="t">
            <a:spAutoFit/>
          </a:bodyPr>
          <a:lstStyle/>
          <a:p>
            <a:pPr eaLnBrk="1" hangingPunct="1"/>
            <a:r>
              <a:rPr lang="en-US" altLang="ko-KR" sz="2800" dirty="0" smtClean="0">
                <a:ea typeface="굴림" pitchFamily="34" charset="-127"/>
              </a:rPr>
              <a:t>GwMO Overview</a:t>
            </a:r>
            <a:endParaRPr lang="ko-KR" altLang="en-US" sz="2800" dirty="0" smtClean="0">
              <a:ea typeface="굴림" pitchFamily="34" charset="-127"/>
            </a:endParaRPr>
          </a:p>
        </p:txBody>
      </p:sp>
      <p:sp>
        <p:nvSpPr>
          <p:cNvPr id="6147" name="Content Placeholder 35"/>
          <p:cNvSpPr>
            <a:spLocks noGrp="1"/>
          </p:cNvSpPr>
          <p:nvPr>
            <p:ph idx="1"/>
          </p:nvPr>
        </p:nvSpPr>
        <p:spPr>
          <a:xfrm>
            <a:off x="292100" y="3511550"/>
            <a:ext cx="8778875" cy="2819400"/>
          </a:xfrm>
        </p:spPr>
        <p:txBody>
          <a:bodyPr/>
          <a:lstStyle/>
          <a:p>
            <a:pPr marL="228600" indent="-228600" eaLnBrk="1" hangingPunct="1"/>
            <a:r>
              <a:rPr lang="en-US" altLang="ko-KR" sz="2000" dirty="0" smtClean="0">
                <a:latin typeface="Arial" pitchFamily="34" charset="0"/>
                <a:ea typeface="굴림" pitchFamily="34" charset="-127"/>
                <a:cs typeface="Arial" pitchFamily="34" charset="0"/>
              </a:rPr>
              <a:t>Facilitates interaction between a management server and a management client in situations where direct and unaided interaction between the management server and the management client is not possible</a:t>
            </a:r>
          </a:p>
          <a:p>
            <a:pPr marL="573088" lvl="1" indent="-225425" eaLnBrk="1" hangingPunct="1">
              <a:buFont typeface="Tahoma" pitchFamily="34" charset="0"/>
              <a:buAutoNum type="arabicPeriod"/>
            </a:pPr>
            <a:r>
              <a:rPr lang="en-GB" sz="1600" dirty="0" smtClean="0">
                <a:solidFill>
                  <a:schemeClr val="tx1"/>
                </a:solidFill>
                <a:latin typeface="Arial" pitchFamily="34" charset="0"/>
                <a:cs typeface="Arial" pitchFamily="34" charset="0"/>
              </a:rPr>
              <a:t>Device does not have a publicly routable address</a:t>
            </a:r>
          </a:p>
          <a:p>
            <a:pPr marL="573088" lvl="1" indent="-225425" eaLnBrk="1" hangingPunct="1">
              <a:buFont typeface="Tahoma" pitchFamily="34" charset="0"/>
              <a:buAutoNum type="arabicPeriod"/>
            </a:pPr>
            <a:r>
              <a:rPr lang="en-GB" sz="1600" dirty="0" smtClean="0">
                <a:solidFill>
                  <a:schemeClr val="tx1"/>
                </a:solidFill>
                <a:latin typeface="Arial" pitchFamily="34" charset="0"/>
                <a:cs typeface="Arial" pitchFamily="34" charset="0"/>
              </a:rPr>
              <a:t>Device sitting behind a firewall</a:t>
            </a:r>
          </a:p>
          <a:p>
            <a:pPr marL="573088" lvl="1" indent="-225425" eaLnBrk="1" hangingPunct="1">
              <a:buFont typeface="Tahoma" pitchFamily="34" charset="0"/>
              <a:buAutoNum type="arabicPeriod"/>
            </a:pPr>
            <a:r>
              <a:rPr lang="en-GB" sz="1600" dirty="0" smtClean="0">
                <a:solidFill>
                  <a:schemeClr val="tx1"/>
                </a:solidFill>
                <a:latin typeface="Arial" pitchFamily="34" charset="0"/>
                <a:cs typeface="Arial" pitchFamily="34" charset="0"/>
              </a:rPr>
              <a:t>Device supports a management protocol other than OMA-DM</a:t>
            </a:r>
          </a:p>
          <a:p>
            <a:pPr marL="228600" indent="-228600" eaLnBrk="1" hangingPunct="1">
              <a:buClr>
                <a:srgbClr val="000000"/>
              </a:buClr>
            </a:pPr>
            <a:r>
              <a:rPr lang="en-US" altLang="ko-KR" sz="2000" dirty="0" smtClean="0">
                <a:latin typeface="Arial" pitchFamily="34" charset="0"/>
                <a:ea typeface="굴림" pitchFamily="34" charset="-127"/>
                <a:cs typeface="Arial" pitchFamily="34" charset="0"/>
              </a:rPr>
              <a:t>Enables a single OMA-DM message, issued by a DM Server, to be fanned out to multiple end devices, and an aggregated response to be sent back to the DM Server</a:t>
            </a:r>
          </a:p>
        </p:txBody>
      </p:sp>
      <p:pic>
        <p:nvPicPr>
          <p:cNvPr id="6148" name="Picture 35"/>
          <p:cNvPicPr>
            <a:picLocks noChangeAspect="1" noChangeArrowheads="1"/>
          </p:cNvPicPr>
          <p:nvPr/>
        </p:nvPicPr>
        <p:blipFill>
          <a:blip r:embed="rId3" cstate="print"/>
          <a:srcRect/>
          <a:stretch>
            <a:fillRect/>
          </a:stretch>
        </p:blipFill>
        <p:spPr bwMode="auto">
          <a:xfrm>
            <a:off x="1404937" y="996950"/>
            <a:ext cx="6172200" cy="2466975"/>
          </a:xfrm>
          <a:prstGeom prst="rect">
            <a:avLst/>
          </a:prstGeom>
          <a:noFill/>
          <a:ln w="12700">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smtClean="0"/>
              <a:t>Modes of Operation</a:t>
            </a:r>
          </a:p>
        </p:txBody>
      </p:sp>
      <p:sp>
        <p:nvSpPr>
          <p:cNvPr id="7171" name="Content Placeholder 2"/>
          <p:cNvSpPr>
            <a:spLocks noGrp="1"/>
          </p:cNvSpPr>
          <p:nvPr>
            <p:ph idx="1"/>
          </p:nvPr>
        </p:nvSpPr>
        <p:spPr>
          <a:xfrm>
            <a:off x="292100" y="1169988"/>
            <a:ext cx="8778875" cy="4779962"/>
          </a:xfrm>
        </p:spPr>
        <p:txBody>
          <a:bodyPr/>
          <a:lstStyle/>
          <a:p>
            <a:pPr marL="231775" indent="-231775"/>
            <a:r>
              <a:rPr lang="en-GB" dirty="0" smtClean="0">
                <a:latin typeface="Arial" pitchFamily="34" charset="0"/>
                <a:cs typeface="Arial" pitchFamily="34" charset="0"/>
              </a:rPr>
              <a:t>GW MO Enabler provides framework for OMA DM to manage devices indirectly</a:t>
            </a:r>
          </a:p>
          <a:p>
            <a:pPr marL="231775" indent="-231775"/>
            <a:r>
              <a:rPr lang="en-GB" dirty="0" smtClean="0">
                <a:latin typeface="Arial" pitchFamily="34" charset="0"/>
                <a:cs typeface="Arial" pitchFamily="34" charset="0"/>
              </a:rPr>
              <a:t>Compatible DM v1.3 and later versions</a:t>
            </a:r>
          </a:p>
          <a:p>
            <a:pPr marL="231775" indent="-231775"/>
            <a:r>
              <a:rPr lang="en-GB" dirty="0" smtClean="0">
                <a:latin typeface="Arial" pitchFamily="34" charset="0"/>
                <a:cs typeface="Arial" pitchFamily="34" charset="0"/>
              </a:rPr>
              <a:t>Three different supported modes</a:t>
            </a:r>
          </a:p>
          <a:p>
            <a:pPr marL="682625" lvl="1" indent="-238125">
              <a:buFont typeface="+mj-lt"/>
              <a:buAutoNum type="arabicPeriod"/>
            </a:pPr>
            <a:r>
              <a:rPr lang="en-GB" dirty="0" smtClean="0">
                <a:solidFill>
                  <a:schemeClr val="tx1"/>
                </a:solidFill>
                <a:latin typeface="Arial" pitchFamily="34" charset="0"/>
                <a:cs typeface="Arial" pitchFamily="34" charset="0"/>
              </a:rPr>
              <a:t>Transparent</a:t>
            </a:r>
          </a:p>
          <a:p>
            <a:pPr marL="682625" lvl="1" indent="-238125">
              <a:buFont typeface="+mj-lt"/>
              <a:buAutoNum type="arabicPeriod"/>
            </a:pPr>
            <a:r>
              <a:rPr lang="en-GB" dirty="0" smtClean="0">
                <a:solidFill>
                  <a:schemeClr val="tx1"/>
                </a:solidFill>
                <a:latin typeface="Arial" pitchFamily="34" charset="0"/>
                <a:cs typeface="Arial" pitchFamily="34" charset="0"/>
              </a:rPr>
              <a:t>Proxy</a:t>
            </a:r>
          </a:p>
          <a:p>
            <a:pPr marL="682625" lvl="1" indent="-238125">
              <a:buFont typeface="+mj-lt"/>
              <a:buAutoNum type="arabicPeriod"/>
            </a:pPr>
            <a:r>
              <a:rPr lang="en-GB" dirty="0" smtClean="0">
                <a:solidFill>
                  <a:schemeClr val="tx1"/>
                </a:solidFill>
                <a:latin typeface="Arial" pitchFamily="34" charset="0"/>
                <a:cs typeface="Arial" pitchFamily="34" charset="0"/>
              </a:rPr>
              <a:t>Adaptation</a:t>
            </a:r>
          </a:p>
        </p:txBody>
      </p:sp>
      <p:graphicFrame>
        <p:nvGraphicFramePr>
          <p:cNvPr id="4" name="Diagram 3"/>
          <p:cNvGraphicFramePr/>
          <p:nvPr/>
        </p:nvGraphicFramePr>
        <p:xfrm>
          <a:off x="414337" y="5797550"/>
          <a:ext cx="8567737" cy="4804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smtClean="0"/>
              <a:t>Transparent Mode</a:t>
            </a:r>
          </a:p>
        </p:txBody>
      </p:sp>
      <p:sp>
        <p:nvSpPr>
          <p:cNvPr id="7171" name="Content Placeholder 2"/>
          <p:cNvSpPr>
            <a:spLocks noGrp="1"/>
          </p:cNvSpPr>
          <p:nvPr>
            <p:ph idx="1"/>
          </p:nvPr>
        </p:nvSpPr>
        <p:spPr>
          <a:xfrm>
            <a:off x="292100" y="1017588"/>
            <a:ext cx="8778875" cy="5313362"/>
          </a:xfrm>
        </p:spPr>
        <p:txBody>
          <a:bodyPr/>
          <a:lstStyle/>
          <a:p>
            <a:pPr marL="231775" indent="-231775">
              <a:spcBef>
                <a:spcPts val="500"/>
              </a:spcBef>
            </a:pPr>
            <a:r>
              <a:rPr lang="en-GB" b="1" dirty="0" smtClean="0">
                <a:latin typeface="Arial" pitchFamily="34" charset="0"/>
                <a:cs typeface="Arial" pitchFamily="34" charset="0"/>
              </a:rPr>
              <a:t>Transparent Mode</a:t>
            </a:r>
          </a:p>
          <a:p>
            <a:pPr marL="461963" lvl="1" indent="-238125">
              <a:spcBef>
                <a:spcPts val="600"/>
              </a:spcBef>
              <a:buFont typeface="Courier New" pitchFamily="49" charset="0"/>
              <a:buChar char="­"/>
            </a:pPr>
            <a:r>
              <a:rPr lang="en-GB" sz="2000" dirty="0" smtClean="0">
                <a:solidFill>
                  <a:schemeClr val="tx1"/>
                </a:solidFill>
                <a:latin typeface="Arial" pitchFamily="34" charset="0"/>
                <a:cs typeface="Arial" pitchFamily="34" charset="0"/>
              </a:rPr>
              <a:t>The DM Gateway assists the DM Server in sending a DM Notification to the End Device(s) behind the DM Gateway</a:t>
            </a:r>
          </a:p>
          <a:p>
            <a:pPr marL="800100" lvl="2" indent="-238125">
              <a:spcBef>
                <a:spcPts val="600"/>
              </a:spcBef>
              <a:buFont typeface="Wingdings" pitchFamily="2" charset="2"/>
              <a:buChar char="§"/>
            </a:pPr>
            <a:r>
              <a:rPr lang="en-GB" dirty="0" smtClean="0">
                <a:solidFill>
                  <a:schemeClr val="tx1"/>
                </a:solidFill>
                <a:latin typeface="Arial" pitchFamily="34" charset="0"/>
                <a:cs typeface="Arial" pitchFamily="34" charset="0"/>
              </a:rPr>
              <a:t>The DM Gateway forwards the DM Notification to the End Device(s)</a:t>
            </a:r>
          </a:p>
          <a:p>
            <a:pPr marL="461963" lvl="1" indent="-238125">
              <a:spcBef>
                <a:spcPts val="600"/>
              </a:spcBef>
              <a:buFont typeface="Courier New" pitchFamily="49" charset="0"/>
              <a:buChar char="­"/>
            </a:pPr>
            <a:r>
              <a:rPr lang="en-GB" sz="2000" dirty="0" smtClean="0">
                <a:solidFill>
                  <a:schemeClr val="tx1"/>
                </a:solidFill>
                <a:latin typeface="Arial" pitchFamily="34" charset="0"/>
                <a:cs typeface="Arial" pitchFamily="34" charset="0"/>
              </a:rPr>
              <a:t>The DM Gateway does not participate in the management session that gets established between the DM Server and the End Device(s), after the delivery of the DM Notification to the End Device(s)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bwMode="auto">
          <a:xfrm>
            <a:off x="322262" y="1073150"/>
            <a:ext cx="8778875" cy="54102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marL="231775" marR="0" lvl="0" indent="-231775" algn="l" defTabSz="762000" rtl="0" eaLnBrk="0" fontAlgn="base" latinLnBrk="0" hangingPunct="0">
              <a:lnSpc>
                <a:spcPct val="100000"/>
              </a:lnSpc>
              <a:spcBef>
                <a:spcPts val="500"/>
              </a:spcBef>
              <a:spcAft>
                <a:spcPct val="0"/>
              </a:spcAft>
              <a:buClr>
                <a:schemeClr val="tx1"/>
              </a:buClr>
              <a:buSzPct val="80000"/>
              <a:buFontTx/>
              <a:buChar char="•"/>
              <a:tabLst/>
              <a:defRPr/>
            </a:pPr>
            <a:r>
              <a:rPr kumimoji="0" lang="en-GB" sz="2600" b="1" i="0" u="none" strike="noStrike" kern="0" cap="none" spc="0" normalizeH="0" baseline="0" noProof="0" dirty="0" smtClean="0">
                <a:ln>
                  <a:noFill/>
                </a:ln>
                <a:solidFill>
                  <a:srgbClr val="000066"/>
                </a:solidFill>
                <a:effectLst/>
                <a:uLnTx/>
                <a:uFillTx/>
                <a:latin typeface="+mn-lt"/>
                <a:ea typeface="+mn-ea"/>
                <a:cs typeface="+mn-cs"/>
              </a:rPr>
              <a:t>Proxy Mode</a:t>
            </a: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kumimoji="0" lang="en-GB" sz="2600" b="1" i="0" u="none" strike="noStrike" kern="0" cap="none" spc="0" normalizeH="0" baseline="0" noProof="0" dirty="0" smtClean="0">
              <a:ln>
                <a:noFill/>
              </a:ln>
              <a:solidFill>
                <a:srgbClr val="000066"/>
              </a:solidFill>
              <a:effectLst/>
              <a:uLnTx/>
              <a:uFillTx/>
              <a:latin typeface="+mn-lt"/>
              <a:ea typeface="+mn-ea"/>
              <a:cs typeface="+mn-cs"/>
            </a:endParaRP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lang="en-GB" sz="2600" b="1" kern="0" dirty="0" smtClean="0">
              <a:solidFill>
                <a:srgbClr val="000066"/>
              </a:solidFill>
              <a:latin typeface="+mn-lt"/>
            </a:endParaRP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kumimoji="0" lang="en-GB" sz="2600" b="1" i="0" u="none" strike="noStrike" kern="0" cap="none" spc="0" normalizeH="0" baseline="0" noProof="0" dirty="0" smtClean="0">
              <a:ln>
                <a:noFill/>
              </a:ln>
              <a:solidFill>
                <a:srgbClr val="000066"/>
              </a:solidFill>
              <a:effectLst/>
              <a:uLnTx/>
              <a:uFillTx/>
              <a:latin typeface="+mn-lt"/>
              <a:ea typeface="+mn-ea"/>
              <a:cs typeface="+mn-cs"/>
            </a:endParaRP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lang="en-GB" sz="2600" b="1" kern="0" dirty="0" smtClean="0">
              <a:solidFill>
                <a:srgbClr val="000066"/>
              </a:solidFill>
              <a:latin typeface="+mn-lt"/>
            </a:endParaRP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kumimoji="0" lang="en-GB" sz="2600" b="1" i="0" u="none" strike="noStrike" kern="0" cap="none" spc="0" normalizeH="0" baseline="0" noProof="0" dirty="0" smtClean="0">
              <a:ln>
                <a:noFill/>
              </a:ln>
              <a:solidFill>
                <a:srgbClr val="000066"/>
              </a:solidFill>
              <a:effectLst/>
              <a:uLnTx/>
              <a:uFillTx/>
              <a:latin typeface="+mn-lt"/>
              <a:ea typeface="+mn-ea"/>
              <a:cs typeface="+mn-cs"/>
            </a:endParaRPr>
          </a:p>
          <a:p>
            <a:pPr marL="461963" marR="0" lvl="1" indent="-238125" algn="l" defTabSz="762000" rtl="0" eaLnBrk="0" fontAlgn="base" latinLnBrk="0" hangingPunct="0">
              <a:lnSpc>
                <a:spcPct val="100000"/>
              </a:lnSpc>
              <a:spcBef>
                <a:spcPts val="300"/>
              </a:spcBef>
              <a:spcAft>
                <a:spcPct val="0"/>
              </a:spcAft>
              <a:buClr>
                <a:schemeClr val="tx1"/>
              </a:buClr>
              <a:buSzPct val="80000"/>
              <a:buFont typeface="Courier New" pitchFamily="49" charset="0"/>
              <a:buChar char="­"/>
              <a:tabLst/>
              <a:defRPr/>
            </a:pPr>
            <a:r>
              <a:rPr kumimoji="0" lang="en-GB" sz="2000" b="0" i="0" u="none" strike="noStrike" kern="0" cap="none" spc="0" normalizeH="0" baseline="0" noProof="0" dirty="0" smtClean="0">
                <a:ln>
                  <a:noFill/>
                </a:ln>
                <a:solidFill>
                  <a:schemeClr val="tx1"/>
                </a:solidFill>
                <a:effectLst/>
                <a:uLnTx/>
                <a:uFillTx/>
                <a:latin typeface="+mn-lt"/>
              </a:rPr>
              <a:t>The DM Gateway manages End Device(s) behind the DM Gateway on behalf of the DM Server over DM protocol. </a:t>
            </a:r>
            <a:r>
              <a:rPr lang="en-GB" sz="2000" kern="0" dirty="0" smtClean="0">
                <a:latin typeface="+mn-lt"/>
              </a:rPr>
              <a:t>Scenarios:</a:t>
            </a:r>
          </a:p>
          <a:p>
            <a:pPr marL="809625" lvl="2" indent="-238125" defTabSz="762000">
              <a:lnSpc>
                <a:spcPct val="100000"/>
              </a:lnSpc>
              <a:spcBef>
                <a:spcPts val="300"/>
              </a:spcBef>
              <a:buClr>
                <a:schemeClr val="tx1"/>
              </a:buClr>
              <a:buSzPct val="80000"/>
              <a:buFont typeface="Wingdings" pitchFamily="2" charset="2"/>
              <a:buChar char="§"/>
            </a:pPr>
            <a:r>
              <a:rPr lang="en-GB" sz="2000" kern="0" dirty="0" smtClean="0">
                <a:latin typeface="+mn-lt"/>
              </a:rPr>
              <a:t>Management of End Device(s) behind Firewall</a:t>
            </a:r>
          </a:p>
          <a:p>
            <a:pPr marL="809625" lvl="2" indent="-238125" defTabSz="762000">
              <a:lnSpc>
                <a:spcPct val="100000"/>
              </a:lnSpc>
              <a:spcBef>
                <a:spcPts val="300"/>
              </a:spcBef>
              <a:buClr>
                <a:schemeClr val="tx1"/>
              </a:buClr>
              <a:buSzPct val="80000"/>
              <a:buFont typeface="Wingdings" pitchFamily="2" charset="2"/>
              <a:buChar char="§"/>
            </a:pPr>
            <a:r>
              <a:rPr lang="en-GB" sz="2000" kern="0" dirty="0" smtClean="0">
                <a:latin typeface="+mn-lt"/>
              </a:rPr>
              <a:t>Management of End Device(s) which may not have capabilities to access Internet</a:t>
            </a:r>
            <a:endParaRPr kumimoji="0" lang="en-GB" sz="2000" b="0" i="0" u="none" strike="noStrike" kern="0" cap="none" spc="0" normalizeH="0" baseline="0" noProof="0" dirty="0" smtClean="0">
              <a:ln>
                <a:noFill/>
              </a:ln>
              <a:solidFill>
                <a:schemeClr val="tx1"/>
              </a:solidFill>
              <a:effectLst/>
              <a:uLnTx/>
              <a:uFillTx/>
              <a:latin typeface="+mn-lt"/>
            </a:endParaRPr>
          </a:p>
          <a:p>
            <a:pPr marL="461963" marR="0" lvl="1" indent="-238125" algn="l" defTabSz="762000" rtl="0" eaLnBrk="0" fontAlgn="base" latinLnBrk="0" hangingPunct="0">
              <a:lnSpc>
                <a:spcPct val="100000"/>
              </a:lnSpc>
              <a:spcBef>
                <a:spcPts val="300"/>
              </a:spcBef>
              <a:spcAft>
                <a:spcPct val="0"/>
              </a:spcAft>
              <a:buClr>
                <a:schemeClr val="tx1"/>
              </a:buClr>
              <a:buSzPct val="80000"/>
              <a:buFont typeface="Courier New" pitchFamily="49" charset="0"/>
              <a:buChar char="­"/>
              <a:tabLst/>
              <a:defRPr/>
            </a:pPr>
            <a:r>
              <a:rPr kumimoji="0" lang="en-GB" sz="2000" b="0" i="0" u="none" strike="noStrike" kern="0" cap="none" spc="0" normalizeH="0" baseline="0" noProof="0" dirty="0" smtClean="0">
                <a:ln>
                  <a:noFill/>
                </a:ln>
                <a:solidFill>
                  <a:schemeClr val="tx1"/>
                </a:solidFill>
                <a:effectLst/>
                <a:uLnTx/>
                <a:uFillTx/>
                <a:latin typeface="+mn-lt"/>
              </a:rPr>
              <a:t>Multiple DM</a:t>
            </a:r>
            <a:r>
              <a:rPr kumimoji="0" lang="en-GB" sz="2000" b="0" i="0" u="none" strike="noStrike" kern="0" cap="none" spc="0" normalizeH="0" noProof="0" dirty="0" smtClean="0">
                <a:ln>
                  <a:noFill/>
                </a:ln>
                <a:solidFill>
                  <a:schemeClr val="tx1"/>
                </a:solidFill>
                <a:effectLst/>
                <a:uLnTx/>
                <a:uFillTx/>
                <a:latin typeface="+mn-lt"/>
              </a:rPr>
              <a:t> sessions are established; One is between DM Server and DM Gateway; Other DM sessions are between DM Gateway and each End Device</a:t>
            </a:r>
            <a:endParaRPr kumimoji="0" lang="en-GB" sz="2000" b="0" i="0" u="none" strike="noStrike" kern="0" cap="none" spc="0" normalizeH="0" baseline="0" noProof="0" dirty="0" smtClean="0">
              <a:ln>
                <a:noFill/>
              </a:ln>
              <a:solidFill>
                <a:schemeClr val="tx1"/>
              </a:solidFill>
              <a:effectLst/>
              <a:uLnTx/>
              <a:uFillTx/>
              <a:latin typeface="+mn-lt"/>
            </a:endParaRPr>
          </a:p>
          <a:p>
            <a:pPr marL="461963" marR="0" lvl="1" indent="-238125" algn="l" defTabSz="762000" rtl="0" eaLnBrk="0" fontAlgn="base" latinLnBrk="0" hangingPunct="0">
              <a:lnSpc>
                <a:spcPct val="100000"/>
              </a:lnSpc>
              <a:spcBef>
                <a:spcPts val="300"/>
              </a:spcBef>
              <a:spcAft>
                <a:spcPct val="0"/>
              </a:spcAft>
              <a:buClr>
                <a:schemeClr val="tx1"/>
              </a:buClr>
              <a:buSzPct val="80000"/>
              <a:buFont typeface="Courier New" pitchFamily="49" charset="0"/>
              <a:buChar char="­"/>
              <a:tabLst/>
              <a:defRPr/>
            </a:pPr>
            <a:r>
              <a:rPr kumimoji="0" lang="en-GB" sz="2000" b="0" i="0" u="none" strike="noStrike" kern="0" cap="none" spc="0" normalizeH="0" baseline="0" noProof="0" dirty="0" smtClean="0">
                <a:ln>
                  <a:noFill/>
                </a:ln>
                <a:solidFill>
                  <a:schemeClr val="tx1"/>
                </a:solidFill>
                <a:effectLst/>
                <a:uLnTx/>
                <a:uFillTx/>
                <a:latin typeface="+mn-lt"/>
              </a:rPr>
              <a:t>Supports command fanout and response aggregation</a:t>
            </a:r>
          </a:p>
          <a:p>
            <a:pPr marL="461963" marR="0" lvl="1" indent="-238125" algn="l" defTabSz="762000" rtl="0" eaLnBrk="0" fontAlgn="base" latinLnBrk="0" hangingPunct="0">
              <a:lnSpc>
                <a:spcPct val="100000"/>
              </a:lnSpc>
              <a:spcBef>
                <a:spcPts val="300"/>
              </a:spcBef>
              <a:spcAft>
                <a:spcPct val="0"/>
              </a:spcAft>
              <a:buClr>
                <a:schemeClr val="tx1"/>
              </a:buClr>
              <a:buSzPct val="80000"/>
              <a:buFont typeface="Courier New" pitchFamily="49" charset="0"/>
              <a:buChar char="­"/>
              <a:tabLst/>
              <a:defRPr/>
            </a:pPr>
            <a:r>
              <a:rPr kumimoji="0" lang="en-GB" sz="2000" b="0" i="0" u="none" strike="noStrike" kern="0" cap="none" spc="0" normalizeH="0" baseline="0" noProof="0" dirty="0" smtClean="0">
                <a:ln>
                  <a:noFill/>
                </a:ln>
                <a:solidFill>
                  <a:schemeClr val="tx1"/>
                </a:solidFill>
                <a:effectLst/>
                <a:uLnTx/>
                <a:uFillTx/>
                <a:latin typeface="+mn-lt"/>
              </a:rPr>
              <a:t>Useful for M2M scenarios</a:t>
            </a:r>
            <a:endParaRPr kumimoji="0" lang="en-US" sz="2000" b="0" i="0" u="none" strike="noStrike" kern="0" cap="none" spc="0" normalizeH="0" baseline="0" noProof="0" dirty="0" smtClean="0">
              <a:ln>
                <a:noFill/>
              </a:ln>
              <a:solidFill>
                <a:schemeClr val="tx1"/>
              </a:solidFill>
              <a:effectLst/>
              <a:uLnTx/>
              <a:uFillTx/>
              <a:latin typeface="+mn-lt"/>
            </a:endParaRPr>
          </a:p>
        </p:txBody>
      </p:sp>
      <p:sp>
        <p:nvSpPr>
          <p:cNvPr id="22530" name="Rectangle 2"/>
          <p:cNvSpPr>
            <a:spLocks noGrp="1" noChangeArrowheads="1"/>
          </p:cNvSpPr>
          <p:nvPr>
            <p:ph type="title"/>
          </p:nvPr>
        </p:nvSpPr>
        <p:spPr/>
        <p:txBody>
          <a:bodyPr/>
          <a:lstStyle/>
          <a:p>
            <a:r>
              <a:rPr lang="en-US" altLang="zh-CN" dirty="0" smtClean="0">
                <a:ea typeface="宋体" pitchFamily="2" charset="-122"/>
              </a:rPr>
              <a:t>Proxy Mode</a:t>
            </a:r>
          </a:p>
        </p:txBody>
      </p:sp>
      <p:grpSp>
        <p:nvGrpSpPr>
          <p:cNvPr id="14" name="Group 13"/>
          <p:cNvGrpSpPr/>
          <p:nvPr/>
        </p:nvGrpSpPr>
        <p:grpSpPr>
          <a:xfrm>
            <a:off x="1176336" y="1606550"/>
            <a:ext cx="6705601" cy="2020082"/>
            <a:chOff x="1176336" y="1606550"/>
            <a:chExt cx="6705601" cy="2020082"/>
          </a:xfrm>
        </p:grpSpPr>
        <p:pic>
          <p:nvPicPr>
            <p:cNvPr id="22533" name="Picture 5"/>
            <p:cNvPicPr>
              <a:picLocks noChangeAspect="1" noChangeArrowheads="1"/>
            </p:cNvPicPr>
            <p:nvPr/>
          </p:nvPicPr>
          <p:blipFill>
            <a:blip r:embed="rId2" cstate="print"/>
            <a:srcRect/>
            <a:stretch>
              <a:fillRect/>
            </a:stretch>
          </p:blipFill>
          <p:spPr bwMode="auto">
            <a:xfrm>
              <a:off x="1176336" y="2584860"/>
              <a:ext cx="742950" cy="431390"/>
            </a:xfrm>
            <a:prstGeom prst="rect">
              <a:avLst/>
            </a:prstGeom>
            <a:noFill/>
          </p:spPr>
        </p:pic>
        <p:sp>
          <p:nvSpPr>
            <p:cNvPr id="22534" name="Line 6"/>
            <p:cNvSpPr>
              <a:spLocks noChangeShapeType="1"/>
            </p:cNvSpPr>
            <p:nvPr/>
          </p:nvSpPr>
          <p:spPr bwMode="auto">
            <a:xfrm flipV="1">
              <a:off x="2090736" y="2825750"/>
              <a:ext cx="1828800" cy="0"/>
            </a:xfrm>
            <a:prstGeom prst="line">
              <a:avLst/>
            </a:prstGeom>
            <a:noFill/>
            <a:ln w="25400">
              <a:solidFill>
                <a:schemeClr val="tx1"/>
              </a:solidFill>
              <a:prstDash val="lgDashDot"/>
              <a:round/>
              <a:headEnd/>
              <a:tailEnd/>
            </a:ln>
            <a:effectLst>
              <a:prstShdw prst="shdw17" dist="17961" dir="2700000">
                <a:schemeClr val="tx1">
                  <a:gamma/>
                  <a:shade val="60000"/>
                  <a:invGamma/>
                </a:schemeClr>
              </a:prstShdw>
            </a:effectLst>
          </p:spPr>
          <p:txBody>
            <a:bodyPr/>
            <a:lstStyle/>
            <a:p>
              <a:endParaRPr lang="en-US" dirty="0"/>
            </a:p>
          </p:txBody>
        </p:sp>
        <p:pic>
          <p:nvPicPr>
            <p:cNvPr id="22537" name="Picture 9"/>
            <p:cNvPicPr>
              <a:picLocks noChangeAspect="1" noChangeArrowheads="1"/>
            </p:cNvPicPr>
            <p:nvPr/>
          </p:nvPicPr>
          <p:blipFill>
            <a:blip r:embed="rId3" cstate="print"/>
            <a:srcRect/>
            <a:stretch>
              <a:fillRect/>
            </a:stretch>
          </p:blipFill>
          <p:spPr bwMode="auto">
            <a:xfrm>
              <a:off x="3890961" y="2063750"/>
              <a:ext cx="866775" cy="1447800"/>
            </a:xfrm>
            <a:prstGeom prst="rect">
              <a:avLst/>
            </a:prstGeom>
            <a:noFill/>
          </p:spPr>
        </p:pic>
        <p:sp>
          <p:nvSpPr>
            <p:cNvPr id="22538" name="Oval 10"/>
            <p:cNvSpPr>
              <a:spLocks noChangeArrowheads="1"/>
            </p:cNvSpPr>
            <p:nvPr/>
          </p:nvSpPr>
          <p:spPr bwMode="auto">
            <a:xfrm>
              <a:off x="2471736" y="1758950"/>
              <a:ext cx="1295400" cy="914400"/>
            </a:xfrm>
            <a:prstGeom prst="ellipse">
              <a:avLst/>
            </a:prstGeom>
            <a:solidFill>
              <a:schemeClr val="accent1"/>
            </a:solidFill>
            <a:ln w="12700">
              <a:noFill/>
              <a:round/>
              <a:headEnd/>
              <a:tailEnd/>
            </a:ln>
            <a:effectLst>
              <a:prstShdw prst="shdw17" dist="17961" dir="2700000">
                <a:schemeClr val="accent1">
                  <a:gamma/>
                  <a:shade val="60000"/>
                  <a:invGamma/>
                </a:schemeClr>
              </a:prstShdw>
            </a:effectLst>
          </p:spPr>
          <p:txBody>
            <a:bodyPr wrap="none" anchor="ctr"/>
            <a:lstStyle/>
            <a:p>
              <a:pPr algn="ctr"/>
              <a:r>
                <a:rPr lang="en-US" altLang="zh-CN" dirty="0">
                  <a:ea typeface="宋体" pitchFamily="2" charset="-122"/>
                </a:rPr>
                <a:t>GwMO</a:t>
              </a:r>
            </a:p>
          </p:txBody>
        </p:sp>
        <p:pic>
          <p:nvPicPr>
            <p:cNvPr id="2050" name="Picture 2"/>
            <p:cNvPicPr>
              <a:picLocks noChangeAspect="1" noChangeArrowheads="1"/>
            </p:cNvPicPr>
            <p:nvPr/>
          </p:nvPicPr>
          <p:blipFill>
            <a:blip r:embed="rId4" cstate="print"/>
            <a:srcRect/>
            <a:stretch>
              <a:fillRect/>
            </a:stretch>
          </p:blipFill>
          <p:spPr bwMode="auto">
            <a:xfrm>
              <a:off x="4833937" y="1606550"/>
              <a:ext cx="3048000" cy="2020082"/>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bwMode="auto">
          <a:xfrm>
            <a:off x="322262" y="1073150"/>
            <a:ext cx="8778875" cy="50292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marL="231775" marR="0" lvl="0" indent="-231775" algn="l" defTabSz="762000" rtl="0" eaLnBrk="0" fontAlgn="base" latinLnBrk="0" hangingPunct="0">
              <a:lnSpc>
                <a:spcPct val="100000"/>
              </a:lnSpc>
              <a:spcBef>
                <a:spcPts val="500"/>
              </a:spcBef>
              <a:spcAft>
                <a:spcPct val="0"/>
              </a:spcAft>
              <a:buClr>
                <a:schemeClr val="tx1"/>
              </a:buClr>
              <a:buSzPct val="80000"/>
              <a:buFontTx/>
              <a:buChar char="•"/>
              <a:tabLst/>
              <a:defRPr/>
            </a:pPr>
            <a:r>
              <a:rPr kumimoji="0" lang="en-GB" sz="2600" b="1" i="0" u="none" strike="noStrike" kern="0" cap="none" spc="0" normalizeH="0" baseline="0" noProof="0" dirty="0" smtClean="0">
                <a:ln>
                  <a:noFill/>
                </a:ln>
                <a:solidFill>
                  <a:srgbClr val="000066"/>
                </a:solidFill>
                <a:effectLst/>
                <a:uLnTx/>
                <a:uFillTx/>
                <a:latin typeface="+mn-lt"/>
                <a:ea typeface="+mn-ea"/>
                <a:cs typeface="+mn-cs"/>
              </a:rPr>
              <a:t>Adaptation Mode</a:t>
            </a: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kumimoji="0" lang="en-GB" sz="1200" b="1" i="0" u="none" strike="noStrike" kern="0" cap="none" spc="0" normalizeH="0" baseline="0" noProof="0" dirty="0" smtClean="0">
              <a:ln>
                <a:noFill/>
              </a:ln>
              <a:solidFill>
                <a:srgbClr val="000066"/>
              </a:solidFill>
              <a:effectLst/>
              <a:uLnTx/>
              <a:uFillTx/>
              <a:latin typeface="+mn-lt"/>
              <a:ea typeface="+mn-ea"/>
              <a:cs typeface="+mn-cs"/>
            </a:endParaRP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lang="en-GB" sz="1200" b="1" kern="0" dirty="0" smtClean="0">
              <a:solidFill>
                <a:srgbClr val="000066"/>
              </a:solidFill>
              <a:latin typeface="+mn-lt"/>
            </a:endParaRP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kumimoji="0" lang="en-GB" sz="1200" b="1" i="0" u="none" strike="noStrike" kern="0" cap="none" spc="0" normalizeH="0" baseline="0" noProof="0" dirty="0" smtClean="0">
              <a:ln>
                <a:noFill/>
              </a:ln>
              <a:solidFill>
                <a:srgbClr val="000066"/>
              </a:solidFill>
              <a:effectLst/>
              <a:uLnTx/>
              <a:uFillTx/>
              <a:latin typeface="+mn-lt"/>
              <a:ea typeface="+mn-ea"/>
              <a:cs typeface="+mn-cs"/>
            </a:endParaRP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lang="en-GB" sz="1200" b="1" kern="0" dirty="0" smtClean="0">
              <a:solidFill>
                <a:srgbClr val="000066"/>
              </a:solidFill>
              <a:latin typeface="+mn-lt"/>
            </a:endParaRP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kumimoji="0" lang="en-GB" sz="1200" b="1" i="0" u="none" strike="noStrike" kern="0" cap="none" spc="0" normalizeH="0" baseline="0" noProof="0" dirty="0" smtClean="0">
              <a:ln>
                <a:noFill/>
              </a:ln>
              <a:solidFill>
                <a:srgbClr val="000066"/>
              </a:solidFill>
              <a:effectLst/>
              <a:uLnTx/>
              <a:uFillTx/>
              <a:latin typeface="+mn-lt"/>
              <a:ea typeface="+mn-ea"/>
              <a:cs typeface="+mn-cs"/>
            </a:endParaRP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kumimoji="0" lang="en-GB" sz="1200" b="1" i="0" u="none" strike="noStrike" kern="0" cap="none" spc="0" normalizeH="0" baseline="0" noProof="0" dirty="0" smtClean="0">
              <a:ln>
                <a:noFill/>
              </a:ln>
              <a:solidFill>
                <a:srgbClr val="000066"/>
              </a:solidFill>
              <a:effectLst/>
              <a:uLnTx/>
              <a:uFillTx/>
              <a:latin typeface="+mn-lt"/>
              <a:ea typeface="+mn-ea"/>
              <a:cs typeface="+mn-cs"/>
            </a:endParaRP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kumimoji="0" lang="en-GB" sz="1200" b="1" i="0" u="none" strike="noStrike" kern="0" cap="none" spc="0" normalizeH="0" baseline="0" noProof="0" dirty="0" smtClean="0">
              <a:ln>
                <a:noFill/>
              </a:ln>
              <a:solidFill>
                <a:srgbClr val="000066"/>
              </a:solidFill>
              <a:effectLst/>
              <a:uLnTx/>
              <a:uFillTx/>
              <a:latin typeface="+mn-lt"/>
              <a:ea typeface="+mn-ea"/>
              <a:cs typeface="+mn-cs"/>
            </a:endParaRP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lang="en-GB" sz="1200" b="1" kern="0" dirty="0" smtClean="0">
              <a:solidFill>
                <a:srgbClr val="000066"/>
              </a:solidFill>
              <a:latin typeface="+mn-lt"/>
            </a:endParaRP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kumimoji="0" lang="en-GB" sz="1200" b="1" i="0" u="none" strike="noStrike" kern="0" cap="none" spc="0" normalizeH="0" baseline="0" noProof="0" dirty="0" smtClean="0">
              <a:ln>
                <a:noFill/>
              </a:ln>
              <a:solidFill>
                <a:srgbClr val="000066"/>
              </a:solidFill>
              <a:effectLst/>
              <a:uLnTx/>
              <a:uFillTx/>
              <a:latin typeface="+mn-lt"/>
              <a:ea typeface="+mn-ea"/>
              <a:cs typeface="+mn-cs"/>
            </a:endParaRPr>
          </a:p>
          <a:p>
            <a:pPr marL="109538" marR="0" lvl="0" indent="-109538" algn="l" defTabSz="762000" rtl="0" eaLnBrk="0" fontAlgn="base" latinLnBrk="0" hangingPunct="0">
              <a:lnSpc>
                <a:spcPct val="100000"/>
              </a:lnSpc>
              <a:spcBef>
                <a:spcPts val="500"/>
              </a:spcBef>
              <a:spcAft>
                <a:spcPct val="0"/>
              </a:spcAft>
              <a:buClr>
                <a:schemeClr val="tx1"/>
              </a:buClr>
              <a:buSzPct val="80000"/>
              <a:buFontTx/>
              <a:buChar char="•"/>
              <a:tabLst/>
              <a:defRPr/>
            </a:pPr>
            <a:endParaRPr lang="en-GB" sz="1200" b="1" kern="0" dirty="0" smtClean="0">
              <a:solidFill>
                <a:srgbClr val="000066"/>
              </a:solidFill>
              <a:latin typeface="+mn-lt"/>
            </a:endParaRPr>
          </a:p>
          <a:p>
            <a:pPr marL="461963" marR="0" lvl="1" indent="-238125" algn="l" defTabSz="762000" rtl="0" eaLnBrk="0" fontAlgn="base" latinLnBrk="0" hangingPunct="0">
              <a:lnSpc>
                <a:spcPct val="100000"/>
              </a:lnSpc>
              <a:spcBef>
                <a:spcPts val="300"/>
              </a:spcBef>
              <a:spcAft>
                <a:spcPct val="0"/>
              </a:spcAft>
              <a:buClr>
                <a:schemeClr val="tx1"/>
              </a:buClr>
              <a:buSzPct val="80000"/>
              <a:tabLst/>
              <a:defRPr/>
            </a:pPr>
            <a:r>
              <a:rPr lang="en-GB" sz="1200" b="1" kern="0" dirty="0" smtClean="0">
                <a:solidFill>
                  <a:srgbClr val="000066"/>
                </a:solidFill>
                <a:latin typeface="+mn-lt"/>
              </a:rPr>
              <a:t/>
            </a:r>
            <a:br>
              <a:rPr lang="en-GB" sz="1200" b="1" kern="0" dirty="0" smtClean="0">
                <a:solidFill>
                  <a:srgbClr val="000066"/>
                </a:solidFill>
                <a:latin typeface="+mn-lt"/>
              </a:rPr>
            </a:br>
            <a:endParaRPr kumimoji="0" lang="en-GB" sz="1200" b="0" i="0" u="none" strike="noStrike" kern="0" cap="none" spc="0" normalizeH="0" baseline="0" noProof="0" dirty="0" smtClean="0">
              <a:ln>
                <a:noFill/>
              </a:ln>
              <a:solidFill>
                <a:schemeClr val="tx1"/>
              </a:solidFill>
              <a:effectLst/>
              <a:uLnTx/>
              <a:uFillTx/>
              <a:latin typeface="+mn-lt"/>
            </a:endParaRPr>
          </a:p>
          <a:p>
            <a:pPr marL="461963" lvl="1" indent="-238125" defTabSz="762000">
              <a:lnSpc>
                <a:spcPct val="100000"/>
              </a:lnSpc>
              <a:spcBef>
                <a:spcPts val="300"/>
              </a:spcBef>
              <a:buClr>
                <a:schemeClr val="tx1"/>
              </a:buClr>
              <a:buSzPct val="80000"/>
              <a:buFont typeface="Courier New" pitchFamily="49" charset="0"/>
              <a:buChar char="­"/>
            </a:pPr>
            <a:r>
              <a:rPr lang="en-GB" sz="2000" dirty="0" smtClean="0"/>
              <a:t>Similar to the Proxy Mode with the difference that the DM Gateway manages End Device(s) behind the DM Gateway on behalf of the DM Server over non-OMA-DM protocols (such as UPnP DM, TR069, etc.)</a:t>
            </a:r>
          </a:p>
          <a:p>
            <a:pPr marL="461963" lvl="1" indent="-238125" defTabSz="762000">
              <a:lnSpc>
                <a:spcPct val="100000"/>
              </a:lnSpc>
              <a:spcBef>
                <a:spcPts val="300"/>
              </a:spcBef>
              <a:buClr>
                <a:schemeClr val="tx1"/>
              </a:buClr>
              <a:buSzPct val="80000"/>
              <a:buFont typeface="Courier New" pitchFamily="49" charset="0"/>
              <a:buChar char="­"/>
            </a:pPr>
            <a:endParaRPr kumimoji="0" lang="en-GB" sz="2000" b="0" i="0" u="none" strike="noStrike" kern="0" cap="none" spc="0" normalizeH="0" baseline="0" noProof="0" dirty="0" smtClean="0">
              <a:ln>
                <a:noFill/>
              </a:ln>
              <a:solidFill>
                <a:schemeClr val="tx1"/>
              </a:solidFill>
              <a:effectLst/>
              <a:uLnTx/>
              <a:uFillTx/>
              <a:latin typeface="+mn-lt"/>
            </a:endParaRPr>
          </a:p>
        </p:txBody>
      </p:sp>
      <p:sp>
        <p:nvSpPr>
          <p:cNvPr id="23554" name="Rectangle 2"/>
          <p:cNvSpPr>
            <a:spLocks noGrp="1" noChangeArrowheads="1"/>
          </p:cNvSpPr>
          <p:nvPr>
            <p:ph type="title"/>
          </p:nvPr>
        </p:nvSpPr>
        <p:spPr/>
        <p:txBody>
          <a:bodyPr/>
          <a:lstStyle/>
          <a:p>
            <a:r>
              <a:rPr lang="en-US" altLang="zh-CN" dirty="0" smtClean="0">
                <a:ea typeface="宋体" pitchFamily="2" charset="-122"/>
              </a:rPr>
              <a:t>Adaptation Mode</a:t>
            </a:r>
          </a:p>
        </p:txBody>
      </p:sp>
      <p:pic>
        <p:nvPicPr>
          <p:cNvPr id="23569" name="Picture 17"/>
          <p:cNvPicPr>
            <a:picLocks noChangeAspect="1" noChangeArrowheads="1"/>
          </p:cNvPicPr>
          <p:nvPr/>
        </p:nvPicPr>
        <p:blipFill>
          <a:blip r:embed="rId2" cstate="print"/>
          <a:srcRect/>
          <a:stretch>
            <a:fillRect/>
          </a:stretch>
        </p:blipFill>
        <p:spPr bwMode="auto">
          <a:xfrm>
            <a:off x="3386138" y="3511550"/>
            <a:ext cx="3543300" cy="533400"/>
          </a:xfrm>
          <a:prstGeom prst="rect">
            <a:avLst/>
          </a:prstGeom>
          <a:noFill/>
        </p:spPr>
      </p:pic>
      <p:pic>
        <p:nvPicPr>
          <p:cNvPr id="23570" name="Picture 18"/>
          <p:cNvPicPr>
            <a:picLocks noChangeAspect="1" noChangeArrowheads="1"/>
          </p:cNvPicPr>
          <p:nvPr/>
        </p:nvPicPr>
        <p:blipFill>
          <a:blip r:embed="rId3" cstate="print"/>
          <a:srcRect/>
          <a:stretch>
            <a:fillRect/>
          </a:stretch>
        </p:blipFill>
        <p:spPr bwMode="auto">
          <a:xfrm>
            <a:off x="3386138" y="1606550"/>
            <a:ext cx="3581400" cy="1905000"/>
          </a:xfrm>
          <a:prstGeom prst="rect">
            <a:avLst/>
          </a:prstGeom>
          <a:noFill/>
        </p:spPr>
      </p:pic>
      <p:pic>
        <p:nvPicPr>
          <p:cNvPr id="12" name="Picture 5"/>
          <p:cNvPicPr>
            <a:picLocks noChangeAspect="1" noChangeArrowheads="1"/>
          </p:cNvPicPr>
          <p:nvPr/>
        </p:nvPicPr>
        <p:blipFill>
          <a:blip r:embed="rId4" cstate="print"/>
          <a:srcRect/>
          <a:stretch>
            <a:fillRect/>
          </a:stretch>
        </p:blipFill>
        <p:spPr bwMode="auto">
          <a:xfrm>
            <a:off x="566737" y="2699160"/>
            <a:ext cx="742950" cy="431390"/>
          </a:xfrm>
          <a:prstGeom prst="rect">
            <a:avLst/>
          </a:prstGeom>
          <a:noFill/>
        </p:spPr>
      </p:pic>
      <p:sp>
        <p:nvSpPr>
          <p:cNvPr id="13" name="Line 6"/>
          <p:cNvSpPr>
            <a:spLocks noChangeShapeType="1"/>
          </p:cNvSpPr>
          <p:nvPr/>
        </p:nvSpPr>
        <p:spPr bwMode="auto">
          <a:xfrm flipV="1">
            <a:off x="1404937" y="2940050"/>
            <a:ext cx="1828800" cy="0"/>
          </a:xfrm>
          <a:prstGeom prst="line">
            <a:avLst/>
          </a:prstGeom>
          <a:noFill/>
          <a:ln w="25400">
            <a:solidFill>
              <a:schemeClr val="tx1"/>
            </a:solidFill>
            <a:prstDash val="lgDashDot"/>
            <a:round/>
            <a:headEnd/>
            <a:tailEnd/>
          </a:ln>
          <a:effectLst>
            <a:prstShdw prst="shdw17" dist="17961" dir="2700000">
              <a:schemeClr val="tx1">
                <a:gamma/>
                <a:shade val="60000"/>
                <a:invGamma/>
              </a:schemeClr>
            </a:prstShdw>
          </a:effectLst>
        </p:spPr>
        <p:txBody>
          <a:bodyPr/>
          <a:lstStyle/>
          <a:p>
            <a:endParaRPr lang="en-US" dirty="0"/>
          </a:p>
        </p:txBody>
      </p:sp>
      <p:sp>
        <p:nvSpPr>
          <p:cNvPr id="15" name="Oval 10"/>
          <p:cNvSpPr>
            <a:spLocks noChangeArrowheads="1"/>
          </p:cNvSpPr>
          <p:nvPr/>
        </p:nvSpPr>
        <p:spPr bwMode="auto">
          <a:xfrm>
            <a:off x="1862137" y="1911350"/>
            <a:ext cx="1295400" cy="914400"/>
          </a:xfrm>
          <a:prstGeom prst="ellipse">
            <a:avLst/>
          </a:prstGeom>
          <a:solidFill>
            <a:schemeClr val="accent1"/>
          </a:solidFill>
          <a:ln w="12700">
            <a:noFill/>
            <a:round/>
            <a:headEnd/>
            <a:tailEnd/>
          </a:ln>
          <a:effectLst>
            <a:prstShdw prst="shdw17" dist="17961" dir="2700000">
              <a:schemeClr val="accent1">
                <a:gamma/>
                <a:shade val="60000"/>
                <a:invGamma/>
              </a:schemeClr>
            </a:prstShdw>
          </a:effectLst>
        </p:spPr>
        <p:txBody>
          <a:bodyPr wrap="none" anchor="ctr"/>
          <a:lstStyle/>
          <a:p>
            <a:pPr algn="ctr"/>
            <a:r>
              <a:rPr lang="en-US" altLang="zh-CN" dirty="0">
                <a:ea typeface="宋体" pitchFamily="2" charset="-122"/>
              </a:rPr>
              <a:t>GwMO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p:cNvSpPr>
            <a:spLocks noGrp="1"/>
          </p:cNvSpPr>
          <p:nvPr>
            <p:ph type="title"/>
          </p:nvPr>
        </p:nvSpPr>
        <p:spPr/>
        <p:txBody>
          <a:bodyPr/>
          <a:lstStyle/>
          <a:p>
            <a:r>
              <a:rPr lang="en-US" dirty="0" smtClean="0"/>
              <a:t>GwMO Architecture: Transparent Mode</a:t>
            </a:r>
          </a:p>
        </p:txBody>
      </p:sp>
      <p:sp>
        <p:nvSpPr>
          <p:cNvPr id="34818"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wrap="none" anchor="ctr">
            <a:spAutoFit/>
          </a:bodyPr>
          <a:lstStyle/>
          <a:p>
            <a:endParaRPr lang="en-US" dirty="0"/>
          </a:p>
        </p:txBody>
      </p:sp>
      <p:sp>
        <p:nvSpPr>
          <p:cNvPr id="49156" name="Rectangle 4"/>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wrap="none" anchor="ctr">
            <a:spAutoFit/>
          </a:bodyPr>
          <a:lstStyle/>
          <a:p>
            <a:endParaRPr lang="en-US" dirty="0"/>
          </a:p>
        </p:txBody>
      </p:sp>
      <p:sp>
        <p:nvSpPr>
          <p:cNvPr id="10" name="Content Placeholder 2"/>
          <p:cNvSpPr txBox="1">
            <a:spLocks/>
          </p:cNvSpPr>
          <p:nvPr/>
        </p:nvSpPr>
        <p:spPr>
          <a:xfrm>
            <a:off x="292100" y="4197350"/>
            <a:ext cx="8885237" cy="2133600"/>
          </a:xfrm>
          <a:prstGeom prst="rect">
            <a:avLst/>
          </a:prstGeom>
        </p:spPr>
        <p:txBody>
          <a:bodyPr/>
          <a:lstStyle/>
          <a:p>
            <a:pPr marL="1719263" lvl="0" indent="-1719263" defTabSz="762000">
              <a:lnSpc>
                <a:spcPct val="100000"/>
              </a:lnSpc>
              <a:spcBef>
                <a:spcPct val="25000"/>
              </a:spcBef>
              <a:buClr>
                <a:schemeClr val="tx1"/>
              </a:buClr>
              <a:buSzPct val="80000"/>
              <a:tabLst>
                <a:tab pos="0" algn="l"/>
              </a:tabLst>
            </a:pPr>
            <a:r>
              <a:rPr lang="en-GB" sz="1400" b="1" dirty="0" smtClean="0">
                <a:latin typeface="Arial" pitchFamily="34" charset="0"/>
                <a:cs typeface="Arial" pitchFamily="34" charset="0"/>
              </a:rPr>
              <a:t>GwMO-1 interface: </a:t>
            </a:r>
            <a:r>
              <a:rPr lang="en-GB" sz="1400" dirty="0" smtClean="0">
                <a:latin typeface="Arial" pitchFamily="34" charset="0"/>
                <a:cs typeface="Arial" pitchFamily="34" charset="0"/>
              </a:rPr>
              <a:t>	Allows a GwMO Server to invoke GwMO Operations on the End Device via the DM Gateway using the underlying DM-1 interface</a:t>
            </a:r>
          </a:p>
          <a:p>
            <a:pPr marL="1719263" lvl="0" indent="-1719263" defTabSz="762000">
              <a:lnSpc>
                <a:spcPct val="100000"/>
              </a:lnSpc>
              <a:spcBef>
                <a:spcPct val="25000"/>
              </a:spcBef>
              <a:buClr>
                <a:schemeClr val="tx1"/>
              </a:buClr>
              <a:buSzPct val="80000"/>
              <a:tabLst>
                <a:tab pos="0" algn="l"/>
              </a:tabLst>
            </a:pPr>
            <a:r>
              <a:rPr lang="en-GB" sz="1400" b="1" dirty="0" smtClean="0">
                <a:latin typeface="Arial" pitchFamily="34" charset="0"/>
                <a:cs typeface="Arial" pitchFamily="34" charset="0"/>
              </a:rPr>
              <a:t>GwMO-2 interface:</a:t>
            </a:r>
            <a:r>
              <a:rPr lang="en-GB" sz="1400" dirty="0" smtClean="0">
                <a:latin typeface="Arial" pitchFamily="34" charset="0"/>
                <a:cs typeface="Arial" pitchFamily="34" charset="0"/>
              </a:rPr>
              <a:t>	Allows the End Device to send GwMO Alerts to the GwMO Server via the DM Gateway using the underlying DM-1 interface</a:t>
            </a:r>
            <a:endParaRPr lang="en-GB" sz="1400" b="1" kern="0" dirty="0" smtClean="0">
              <a:solidFill>
                <a:srgbClr val="000066"/>
              </a:solidFill>
              <a:latin typeface="Arial" pitchFamily="34" charset="0"/>
              <a:cs typeface="Arial" pitchFamily="34" charset="0"/>
            </a:endParaRPr>
          </a:p>
          <a:p>
            <a:pPr marL="1719263" lvl="0" indent="-1719263" defTabSz="762000">
              <a:lnSpc>
                <a:spcPct val="100000"/>
              </a:lnSpc>
              <a:spcBef>
                <a:spcPct val="25000"/>
              </a:spcBef>
              <a:buClr>
                <a:schemeClr val="tx1"/>
              </a:buClr>
              <a:buSzPct val="80000"/>
              <a:tabLst>
                <a:tab pos="0" algn="l"/>
              </a:tabLst>
            </a:pPr>
            <a:r>
              <a:rPr lang="en-GB" sz="1400" b="1" dirty="0" smtClean="0">
                <a:latin typeface="Arial" pitchFamily="34" charset="0"/>
                <a:cs typeface="Arial" pitchFamily="34" charset="0"/>
              </a:rPr>
              <a:t>GwMO-3 interface:</a:t>
            </a:r>
            <a:r>
              <a:rPr lang="en-GB" sz="1400" dirty="0" smtClean="0">
                <a:latin typeface="Arial" pitchFamily="34" charset="0"/>
                <a:cs typeface="Arial" pitchFamily="34" charset="0"/>
              </a:rPr>
              <a:t>	Allows the GwMO component to send notifications to End Device</a:t>
            </a:r>
            <a:endParaRPr lang="en-GB" sz="1400" b="1" kern="0" dirty="0" smtClean="0">
              <a:solidFill>
                <a:srgbClr val="000066"/>
              </a:solidFill>
              <a:latin typeface="Arial" pitchFamily="34" charset="0"/>
              <a:cs typeface="Arial" pitchFamily="34" charset="0"/>
            </a:endParaRPr>
          </a:p>
          <a:p>
            <a:pPr marL="1719263" lvl="0" indent="-1719263" defTabSz="762000">
              <a:lnSpc>
                <a:spcPct val="100000"/>
              </a:lnSpc>
              <a:spcBef>
                <a:spcPct val="25000"/>
              </a:spcBef>
              <a:buClr>
                <a:schemeClr val="tx1"/>
              </a:buClr>
              <a:buSzPct val="80000"/>
              <a:tabLst>
                <a:tab pos="0" algn="l"/>
              </a:tabLst>
            </a:pPr>
            <a:r>
              <a:rPr lang="en-GB" sz="1400" b="1" dirty="0" smtClean="0">
                <a:latin typeface="Arial" pitchFamily="34" charset="0"/>
                <a:cs typeface="Arial" pitchFamily="34" charset="0"/>
              </a:rPr>
              <a:t>GwMO-4 interface:</a:t>
            </a:r>
            <a:r>
              <a:rPr lang="en-GB" sz="1400" dirty="0" smtClean="0">
                <a:latin typeface="Arial" pitchFamily="34" charset="0"/>
                <a:cs typeface="Arial" pitchFamily="34" charset="0"/>
              </a:rPr>
              <a:t>	Allows the DM Client to register its End Device to the DM Gateway. </a:t>
            </a:r>
            <a:endParaRPr kumimoji="0" lang="en-GB" sz="1400" b="1" i="0" u="none" strike="noStrike" kern="0" cap="none" spc="0" normalizeH="0" baseline="0" noProof="0" dirty="0" smtClean="0">
              <a:ln>
                <a:noFill/>
              </a:ln>
              <a:solidFill>
                <a:srgbClr val="000066"/>
              </a:solidFill>
              <a:effectLst/>
              <a:uLnTx/>
              <a:uFillTx/>
              <a:latin typeface="Arial" pitchFamily="34" charset="0"/>
              <a:cs typeface="Arial" pitchFamily="34" charset="0"/>
            </a:endParaRPr>
          </a:p>
          <a:p>
            <a:pPr marL="1719263" lvl="0" indent="-1719263" defTabSz="762000">
              <a:lnSpc>
                <a:spcPct val="100000"/>
              </a:lnSpc>
              <a:spcBef>
                <a:spcPct val="25000"/>
              </a:spcBef>
              <a:buClr>
                <a:schemeClr val="tx1"/>
              </a:buClr>
              <a:buSzPct val="80000"/>
              <a:tabLst>
                <a:tab pos="0" algn="l"/>
              </a:tabLst>
            </a:pPr>
            <a:r>
              <a:rPr lang="en-GB" sz="1400" b="1" dirty="0" smtClean="0">
                <a:latin typeface="Arial" pitchFamily="34" charset="0"/>
                <a:cs typeface="Arial" pitchFamily="34" charset="0"/>
              </a:rPr>
              <a:t>DM-1 interface:</a:t>
            </a:r>
            <a:r>
              <a:rPr lang="en-GB" sz="1400" dirty="0" smtClean="0">
                <a:latin typeface="Arial" pitchFamily="34" charset="0"/>
                <a:cs typeface="Arial" pitchFamily="34" charset="0"/>
              </a:rPr>
              <a:t>	Defined in the OMA DM Enabler. It provides a formal interface over which Servers may send device management commands to Clients and Clients may return status and alerts to Servers</a:t>
            </a:r>
            <a:endParaRPr lang="en-GB" sz="1400" b="1" kern="0" dirty="0" smtClean="0">
              <a:solidFill>
                <a:srgbClr val="000066"/>
              </a:solidFill>
              <a:latin typeface="Arial" pitchFamily="34" charset="0"/>
              <a:cs typeface="Arial" pitchFamily="34" charset="0"/>
            </a:endParaRPr>
          </a:p>
          <a:p>
            <a:pPr marL="1597025" lvl="0" indent="-1597025" defTabSz="762000">
              <a:lnSpc>
                <a:spcPct val="100000"/>
              </a:lnSpc>
              <a:spcBef>
                <a:spcPct val="25000"/>
              </a:spcBef>
              <a:buClr>
                <a:schemeClr val="tx1"/>
              </a:buClr>
              <a:buSzPct val="80000"/>
              <a:tabLst>
                <a:tab pos="0" algn="l"/>
              </a:tabLst>
            </a:pPr>
            <a:endParaRPr kumimoji="0" lang="en-GB" sz="1400" b="1" i="0" u="none" strike="noStrike" kern="0" cap="none" spc="0" normalizeH="0" baseline="0" noProof="0" dirty="0" smtClean="0">
              <a:ln>
                <a:noFill/>
              </a:ln>
              <a:solidFill>
                <a:srgbClr val="000066"/>
              </a:solidFill>
              <a:effectLst/>
              <a:uLnTx/>
              <a:uFillTx/>
              <a:latin typeface="Arial" pitchFamily="34" charset="0"/>
              <a:cs typeface="Arial" pitchFamily="34" charset="0"/>
            </a:endParaRPr>
          </a:p>
          <a:p>
            <a:pPr marL="1597025" lvl="0" indent="-1597025" defTabSz="762000">
              <a:lnSpc>
                <a:spcPct val="100000"/>
              </a:lnSpc>
              <a:spcBef>
                <a:spcPct val="25000"/>
              </a:spcBef>
              <a:buClr>
                <a:schemeClr val="tx1"/>
              </a:buClr>
              <a:buSzPct val="80000"/>
              <a:tabLst>
                <a:tab pos="0" algn="l"/>
              </a:tabLst>
            </a:pPr>
            <a:endParaRPr kumimoji="0" lang="en-GB" sz="1400" b="1" i="0" u="none" strike="noStrike" kern="0" cap="none" spc="0" normalizeH="0" baseline="0" noProof="0" dirty="0" smtClean="0">
              <a:ln>
                <a:noFill/>
              </a:ln>
              <a:solidFill>
                <a:srgbClr val="000066"/>
              </a:solidFill>
              <a:effectLst/>
              <a:uLnTx/>
              <a:uFillTx/>
              <a:latin typeface="Arial" pitchFamily="34" charset="0"/>
              <a:cs typeface="Arial" pitchFamily="34" charset="0"/>
            </a:endParaRPr>
          </a:p>
        </p:txBody>
      </p:sp>
      <p:pic>
        <p:nvPicPr>
          <p:cNvPr id="2056" name="Picture 8"/>
          <p:cNvPicPr>
            <a:picLocks noChangeAspect="1" noChangeArrowheads="1"/>
          </p:cNvPicPr>
          <p:nvPr/>
        </p:nvPicPr>
        <p:blipFill>
          <a:blip r:embed="rId2" cstate="print"/>
          <a:srcRect/>
          <a:stretch>
            <a:fillRect/>
          </a:stretch>
        </p:blipFill>
        <p:spPr bwMode="auto">
          <a:xfrm>
            <a:off x="1704975" y="1149350"/>
            <a:ext cx="5953125" cy="1752600"/>
          </a:xfrm>
          <a:prstGeom prst="rect">
            <a:avLst/>
          </a:prstGeom>
          <a:noFill/>
          <a:ln w="9525">
            <a:noFill/>
            <a:miter lim="800000"/>
            <a:headEnd/>
            <a:tailEnd/>
          </a:ln>
        </p:spPr>
      </p:pic>
      <p:pic>
        <p:nvPicPr>
          <p:cNvPr id="2057" name="Picture 9"/>
          <p:cNvPicPr>
            <a:picLocks noChangeAspect="1" noChangeArrowheads="1"/>
          </p:cNvPicPr>
          <p:nvPr/>
        </p:nvPicPr>
        <p:blipFill>
          <a:blip r:embed="rId3" cstate="print"/>
          <a:srcRect/>
          <a:stretch>
            <a:fillRect/>
          </a:stretch>
        </p:blipFill>
        <p:spPr bwMode="auto">
          <a:xfrm>
            <a:off x="4872037" y="2978150"/>
            <a:ext cx="2781300" cy="114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p:cNvSpPr>
            <a:spLocks noGrp="1"/>
          </p:cNvSpPr>
          <p:nvPr>
            <p:ph type="title"/>
          </p:nvPr>
        </p:nvSpPr>
        <p:spPr/>
        <p:txBody>
          <a:bodyPr/>
          <a:lstStyle/>
          <a:p>
            <a:r>
              <a:rPr lang="en-US" dirty="0" smtClean="0"/>
              <a:t>GwMO Architecture: Proxy Mode</a:t>
            </a:r>
          </a:p>
        </p:txBody>
      </p:sp>
      <p:sp>
        <p:nvSpPr>
          <p:cNvPr id="34818"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wrap="none" anchor="ctr">
            <a:spAutoFit/>
          </a:bodyPr>
          <a:lstStyle/>
          <a:p>
            <a:endParaRPr lang="en-US" dirty="0"/>
          </a:p>
        </p:txBody>
      </p:sp>
      <p:sp>
        <p:nvSpPr>
          <p:cNvPr id="49156" name="Rectangle 4"/>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wrap="none" anchor="ctr">
            <a:spAutoFit/>
          </a:bodyPr>
          <a:lstStyle/>
          <a:p>
            <a:endParaRPr lang="en-US" dirty="0"/>
          </a:p>
        </p:txBody>
      </p:sp>
      <p:sp>
        <p:nvSpPr>
          <p:cNvPr id="10" name="Content Placeholder 2"/>
          <p:cNvSpPr txBox="1">
            <a:spLocks/>
          </p:cNvSpPr>
          <p:nvPr/>
        </p:nvSpPr>
        <p:spPr>
          <a:xfrm>
            <a:off x="292100" y="4197350"/>
            <a:ext cx="8885237" cy="2133600"/>
          </a:xfrm>
          <a:prstGeom prst="rect">
            <a:avLst/>
          </a:prstGeom>
        </p:spPr>
        <p:txBody>
          <a:bodyPr/>
          <a:lstStyle/>
          <a:p>
            <a:pPr marL="1719263" lvl="0" indent="-1719263" defTabSz="762000">
              <a:lnSpc>
                <a:spcPct val="100000"/>
              </a:lnSpc>
              <a:spcBef>
                <a:spcPct val="25000"/>
              </a:spcBef>
              <a:buClr>
                <a:schemeClr val="tx1"/>
              </a:buClr>
              <a:buSzPct val="80000"/>
              <a:tabLst>
                <a:tab pos="0" algn="l"/>
              </a:tabLst>
            </a:pPr>
            <a:r>
              <a:rPr lang="en-GB" sz="1400" b="1" dirty="0" smtClean="0">
                <a:latin typeface="Arial" pitchFamily="34" charset="0"/>
                <a:cs typeface="Arial" pitchFamily="34" charset="0"/>
              </a:rPr>
              <a:t>GwMO-1 interface: </a:t>
            </a:r>
            <a:r>
              <a:rPr lang="en-GB" sz="1400" dirty="0" smtClean="0">
                <a:latin typeface="Arial" pitchFamily="34" charset="0"/>
                <a:cs typeface="Arial" pitchFamily="34" charset="0"/>
              </a:rPr>
              <a:t>	Allows a GwMO Server to invoke GwMO Operations on the End Device via the DM Gateway using the underlying DM-1 interface</a:t>
            </a:r>
          </a:p>
          <a:p>
            <a:pPr marL="1719263" lvl="0" indent="-1719263" defTabSz="762000">
              <a:lnSpc>
                <a:spcPct val="100000"/>
              </a:lnSpc>
              <a:spcBef>
                <a:spcPct val="25000"/>
              </a:spcBef>
              <a:buClr>
                <a:schemeClr val="tx1"/>
              </a:buClr>
              <a:buSzPct val="80000"/>
              <a:tabLst>
                <a:tab pos="0" algn="l"/>
              </a:tabLst>
            </a:pPr>
            <a:r>
              <a:rPr lang="en-GB" sz="1400" b="1" dirty="0" smtClean="0">
                <a:latin typeface="Arial" pitchFamily="34" charset="0"/>
                <a:cs typeface="Arial" pitchFamily="34" charset="0"/>
              </a:rPr>
              <a:t>GwMO-2 interface:</a:t>
            </a:r>
            <a:r>
              <a:rPr lang="en-GB" sz="1400" dirty="0" smtClean="0">
                <a:latin typeface="Arial" pitchFamily="34" charset="0"/>
                <a:cs typeface="Arial" pitchFamily="34" charset="0"/>
              </a:rPr>
              <a:t>	Allows the End Device to send GwMO Alerts to the GwMO Server via the DM Gateway using the underlying DM-1 interface</a:t>
            </a:r>
            <a:endParaRPr lang="en-GB" sz="1400" b="1" kern="0" dirty="0" smtClean="0">
              <a:solidFill>
                <a:srgbClr val="000066"/>
              </a:solidFill>
              <a:latin typeface="Arial" pitchFamily="34" charset="0"/>
              <a:cs typeface="Arial" pitchFamily="34" charset="0"/>
            </a:endParaRPr>
          </a:p>
          <a:p>
            <a:pPr marL="1719263" lvl="0" indent="-1719263" defTabSz="762000">
              <a:lnSpc>
                <a:spcPct val="100000"/>
              </a:lnSpc>
              <a:spcBef>
                <a:spcPct val="25000"/>
              </a:spcBef>
              <a:buClr>
                <a:schemeClr val="tx1"/>
              </a:buClr>
              <a:buSzPct val="80000"/>
              <a:tabLst>
                <a:tab pos="0" algn="l"/>
              </a:tabLst>
            </a:pPr>
            <a:r>
              <a:rPr lang="en-GB" sz="1400" b="1" dirty="0" smtClean="0">
                <a:latin typeface="Arial" pitchFamily="34" charset="0"/>
                <a:cs typeface="Arial" pitchFamily="34" charset="0"/>
              </a:rPr>
              <a:t>GwMO-3 interface:</a:t>
            </a:r>
            <a:r>
              <a:rPr lang="en-GB" sz="1400" dirty="0" smtClean="0">
                <a:latin typeface="Arial" pitchFamily="34" charset="0"/>
                <a:cs typeface="Arial" pitchFamily="34" charset="0"/>
              </a:rPr>
              <a:t>	Allows the GwMO component to send notifications to End Device</a:t>
            </a:r>
            <a:endParaRPr lang="en-GB" sz="1400" b="1" kern="0" dirty="0" smtClean="0">
              <a:solidFill>
                <a:srgbClr val="000066"/>
              </a:solidFill>
              <a:latin typeface="Arial" pitchFamily="34" charset="0"/>
              <a:cs typeface="Arial" pitchFamily="34" charset="0"/>
            </a:endParaRPr>
          </a:p>
          <a:p>
            <a:pPr marL="1719263" lvl="0" indent="-1719263" defTabSz="762000">
              <a:lnSpc>
                <a:spcPct val="100000"/>
              </a:lnSpc>
              <a:spcBef>
                <a:spcPct val="25000"/>
              </a:spcBef>
              <a:buClr>
                <a:schemeClr val="tx1"/>
              </a:buClr>
              <a:buSzPct val="80000"/>
              <a:tabLst>
                <a:tab pos="0" algn="l"/>
              </a:tabLst>
            </a:pPr>
            <a:r>
              <a:rPr lang="en-GB" sz="1400" b="1" dirty="0" smtClean="0">
                <a:latin typeface="Arial" pitchFamily="34" charset="0"/>
                <a:cs typeface="Arial" pitchFamily="34" charset="0"/>
              </a:rPr>
              <a:t>GwMO-4 interface:</a:t>
            </a:r>
            <a:r>
              <a:rPr lang="en-GB" sz="1400" dirty="0" smtClean="0">
                <a:latin typeface="Arial" pitchFamily="34" charset="0"/>
                <a:cs typeface="Arial" pitchFamily="34" charset="0"/>
              </a:rPr>
              <a:t>	Allows the DM Client to register its End Device to the DM Gateway. </a:t>
            </a:r>
            <a:endParaRPr kumimoji="0" lang="en-GB" sz="1400" b="1" i="0" u="none" strike="noStrike" kern="0" cap="none" spc="0" normalizeH="0" baseline="0" noProof="0" dirty="0" smtClean="0">
              <a:ln>
                <a:noFill/>
              </a:ln>
              <a:solidFill>
                <a:srgbClr val="000066"/>
              </a:solidFill>
              <a:effectLst/>
              <a:uLnTx/>
              <a:uFillTx/>
              <a:latin typeface="Arial" pitchFamily="34" charset="0"/>
              <a:cs typeface="Arial" pitchFamily="34" charset="0"/>
            </a:endParaRPr>
          </a:p>
          <a:p>
            <a:pPr marL="1719263" lvl="0" indent="-1719263" defTabSz="762000">
              <a:lnSpc>
                <a:spcPct val="100000"/>
              </a:lnSpc>
              <a:spcBef>
                <a:spcPct val="25000"/>
              </a:spcBef>
              <a:buClr>
                <a:schemeClr val="tx1"/>
              </a:buClr>
              <a:buSzPct val="80000"/>
              <a:tabLst>
                <a:tab pos="0" algn="l"/>
              </a:tabLst>
            </a:pPr>
            <a:r>
              <a:rPr lang="en-GB" sz="1400" b="1" dirty="0" smtClean="0">
                <a:latin typeface="Arial" pitchFamily="34" charset="0"/>
                <a:cs typeface="Arial" pitchFamily="34" charset="0"/>
              </a:rPr>
              <a:t>DM-1 interface:</a:t>
            </a:r>
            <a:r>
              <a:rPr lang="en-GB" sz="1400" dirty="0" smtClean="0">
                <a:latin typeface="Arial" pitchFamily="34" charset="0"/>
                <a:cs typeface="Arial" pitchFamily="34" charset="0"/>
              </a:rPr>
              <a:t>	Defined in the OMA DM Enabler. It provides a formal interface over which Servers may send device management commands to Clients and Clients may return status and alerts to Servers</a:t>
            </a:r>
            <a:endParaRPr lang="en-GB" sz="1400" b="1" kern="0" dirty="0" smtClean="0">
              <a:solidFill>
                <a:srgbClr val="000066"/>
              </a:solidFill>
              <a:latin typeface="Arial" pitchFamily="34" charset="0"/>
              <a:cs typeface="Arial" pitchFamily="34" charset="0"/>
            </a:endParaRPr>
          </a:p>
          <a:p>
            <a:pPr marL="1597025" lvl="0" indent="-1597025" defTabSz="762000">
              <a:lnSpc>
                <a:spcPct val="100000"/>
              </a:lnSpc>
              <a:spcBef>
                <a:spcPct val="25000"/>
              </a:spcBef>
              <a:buClr>
                <a:schemeClr val="tx1"/>
              </a:buClr>
              <a:buSzPct val="80000"/>
              <a:tabLst>
                <a:tab pos="0" algn="l"/>
              </a:tabLst>
            </a:pPr>
            <a:endParaRPr kumimoji="0" lang="en-GB" sz="1400" b="1" i="0" u="none" strike="noStrike" kern="0" cap="none" spc="0" normalizeH="0" baseline="0" noProof="0" dirty="0" smtClean="0">
              <a:ln>
                <a:noFill/>
              </a:ln>
              <a:solidFill>
                <a:srgbClr val="000066"/>
              </a:solidFill>
              <a:effectLst/>
              <a:uLnTx/>
              <a:uFillTx/>
              <a:latin typeface="+mn-lt"/>
              <a:cs typeface="Arial" pitchFamily="34" charset="0"/>
            </a:endParaRPr>
          </a:p>
          <a:p>
            <a:pPr marL="1597025" lvl="0" indent="-1597025" defTabSz="762000">
              <a:lnSpc>
                <a:spcPct val="100000"/>
              </a:lnSpc>
              <a:spcBef>
                <a:spcPct val="25000"/>
              </a:spcBef>
              <a:buClr>
                <a:schemeClr val="tx1"/>
              </a:buClr>
              <a:buSzPct val="80000"/>
              <a:tabLst>
                <a:tab pos="0" algn="l"/>
              </a:tabLst>
            </a:pPr>
            <a:endParaRPr kumimoji="0" lang="en-GB" sz="1400" b="1" i="0" u="none" strike="noStrike" kern="0" cap="none" spc="0" normalizeH="0" baseline="0" noProof="0" dirty="0" smtClean="0">
              <a:ln>
                <a:noFill/>
              </a:ln>
              <a:solidFill>
                <a:srgbClr val="000066"/>
              </a:solidFill>
              <a:effectLst/>
              <a:uLnTx/>
              <a:uFillTx/>
              <a:latin typeface="+mn-lt"/>
              <a:cs typeface="Arial" pitchFamily="34" charset="0"/>
            </a:endParaRPr>
          </a:p>
        </p:txBody>
      </p:sp>
      <p:pic>
        <p:nvPicPr>
          <p:cNvPr id="2057" name="Picture 9"/>
          <p:cNvPicPr>
            <a:picLocks noChangeAspect="1" noChangeArrowheads="1"/>
          </p:cNvPicPr>
          <p:nvPr/>
        </p:nvPicPr>
        <p:blipFill>
          <a:blip r:embed="rId2" cstate="print"/>
          <a:srcRect/>
          <a:stretch>
            <a:fillRect/>
          </a:stretch>
        </p:blipFill>
        <p:spPr bwMode="auto">
          <a:xfrm>
            <a:off x="4872037" y="2978150"/>
            <a:ext cx="2781300" cy="1143000"/>
          </a:xfrm>
          <a:prstGeom prst="rect">
            <a:avLst/>
          </a:prstGeom>
          <a:noFill/>
          <a:ln w="9525">
            <a:noFill/>
            <a:miter lim="800000"/>
            <a:headEnd/>
            <a:tailEnd/>
          </a:ln>
        </p:spPr>
      </p:pic>
      <p:pic>
        <p:nvPicPr>
          <p:cNvPr id="24578" name="Picture 2"/>
          <p:cNvPicPr>
            <a:picLocks noChangeAspect="1" noChangeArrowheads="1"/>
          </p:cNvPicPr>
          <p:nvPr/>
        </p:nvPicPr>
        <p:blipFill>
          <a:blip r:embed="rId3" cstate="print"/>
          <a:srcRect/>
          <a:stretch>
            <a:fillRect/>
          </a:stretch>
        </p:blipFill>
        <p:spPr bwMode="auto">
          <a:xfrm>
            <a:off x="1709737" y="1149350"/>
            <a:ext cx="5953125"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le 1"/>
          <p:cNvSpPr>
            <a:spLocks noGrp="1"/>
          </p:cNvSpPr>
          <p:nvPr>
            <p:ph type="title"/>
          </p:nvPr>
        </p:nvSpPr>
        <p:spPr/>
        <p:txBody>
          <a:bodyPr/>
          <a:lstStyle/>
          <a:p>
            <a:r>
              <a:rPr lang="en-US" dirty="0" smtClean="0"/>
              <a:t>GwMO Architecture: Adaptation Mode</a:t>
            </a:r>
          </a:p>
        </p:txBody>
      </p:sp>
      <p:sp>
        <p:nvSpPr>
          <p:cNvPr id="34818"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wrap="none" anchor="ctr">
            <a:spAutoFit/>
          </a:bodyPr>
          <a:lstStyle/>
          <a:p>
            <a:endParaRPr lang="en-US" dirty="0"/>
          </a:p>
        </p:txBody>
      </p:sp>
      <p:sp>
        <p:nvSpPr>
          <p:cNvPr id="49156" name="Rectangle 4"/>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wrap="none" anchor="ctr">
            <a:spAutoFit/>
          </a:bodyPr>
          <a:lstStyle/>
          <a:p>
            <a:endParaRPr lang="en-US" dirty="0"/>
          </a:p>
        </p:txBody>
      </p:sp>
      <p:sp>
        <p:nvSpPr>
          <p:cNvPr id="10" name="Content Placeholder 2"/>
          <p:cNvSpPr txBox="1">
            <a:spLocks/>
          </p:cNvSpPr>
          <p:nvPr/>
        </p:nvSpPr>
        <p:spPr>
          <a:xfrm>
            <a:off x="261937" y="4197350"/>
            <a:ext cx="8915400" cy="2362200"/>
          </a:xfrm>
          <a:prstGeom prst="rect">
            <a:avLst/>
          </a:prstGeom>
        </p:spPr>
        <p:txBody>
          <a:bodyPr/>
          <a:lstStyle/>
          <a:p>
            <a:pPr marL="1719263" lvl="0" indent="-1719263" defTabSz="762000">
              <a:lnSpc>
                <a:spcPct val="100000"/>
              </a:lnSpc>
              <a:spcBef>
                <a:spcPts val="300"/>
              </a:spcBef>
              <a:buClr>
                <a:schemeClr val="tx1"/>
              </a:buClr>
              <a:buSzPct val="80000"/>
              <a:tabLst>
                <a:tab pos="0" algn="l"/>
              </a:tabLst>
            </a:pPr>
            <a:r>
              <a:rPr lang="en-GB" sz="1400" b="1" dirty="0" smtClean="0">
                <a:latin typeface="Arial" pitchFamily="34" charset="0"/>
                <a:cs typeface="Arial" pitchFamily="34" charset="0"/>
              </a:rPr>
              <a:t>GwMO-1 interface: </a:t>
            </a:r>
            <a:r>
              <a:rPr lang="en-GB" sz="1400" dirty="0" smtClean="0">
                <a:latin typeface="Arial" pitchFamily="34" charset="0"/>
                <a:cs typeface="Arial" pitchFamily="34" charset="0"/>
              </a:rPr>
              <a:t>	Allows a GwMO Server to invoke GwMO Operations on the End Device via the DM Gateway using the underlying DM-1 interface</a:t>
            </a:r>
          </a:p>
          <a:p>
            <a:pPr marL="1719263" lvl="0" indent="-1719263" defTabSz="762000">
              <a:lnSpc>
                <a:spcPct val="100000"/>
              </a:lnSpc>
              <a:spcBef>
                <a:spcPts val="300"/>
              </a:spcBef>
              <a:buClr>
                <a:schemeClr val="tx1"/>
              </a:buClr>
              <a:buSzPct val="80000"/>
              <a:tabLst>
                <a:tab pos="0" algn="l"/>
              </a:tabLst>
            </a:pPr>
            <a:r>
              <a:rPr lang="en-GB" sz="1400" b="1" dirty="0" smtClean="0">
                <a:latin typeface="Arial" pitchFamily="34" charset="0"/>
                <a:cs typeface="Arial" pitchFamily="34" charset="0"/>
              </a:rPr>
              <a:t>GwMO-2 interface:</a:t>
            </a:r>
            <a:r>
              <a:rPr lang="en-GB" sz="1400" dirty="0" smtClean="0">
                <a:latin typeface="Arial" pitchFamily="34" charset="0"/>
                <a:cs typeface="Arial" pitchFamily="34" charset="0"/>
              </a:rPr>
              <a:t>	Allows the End Device to send GwMO Alerts to the GwMO Server via the DM Gateway using the underlying DM-1 interface</a:t>
            </a:r>
            <a:endParaRPr lang="en-GB" sz="1400" b="1" kern="0" dirty="0" smtClean="0">
              <a:solidFill>
                <a:srgbClr val="000066"/>
              </a:solidFill>
              <a:latin typeface="Arial" pitchFamily="34" charset="0"/>
              <a:cs typeface="Arial" pitchFamily="34" charset="0"/>
            </a:endParaRPr>
          </a:p>
          <a:p>
            <a:pPr marL="1719263" lvl="0" indent="-1719263" defTabSz="762000">
              <a:lnSpc>
                <a:spcPct val="100000"/>
              </a:lnSpc>
              <a:spcBef>
                <a:spcPts val="300"/>
              </a:spcBef>
              <a:buClr>
                <a:schemeClr val="tx1"/>
              </a:buClr>
              <a:buSzPct val="80000"/>
              <a:tabLst>
                <a:tab pos="0" algn="l"/>
              </a:tabLst>
            </a:pPr>
            <a:r>
              <a:rPr lang="en-GB" sz="1400" b="1" dirty="0" smtClean="0">
                <a:latin typeface="Arial" pitchFamily="34" charset="0"/>
                <a:cs typeface="Arial" pitchFamily="34" charset="0"/>
              </a:rPr>
              <a:t>DM-1 interface:</a:t>
            </a:r>
            <a:r>
              <a:rPr lang="en-GB" sz="1400" dirty="0" smtClean="0">
                <a:latin typeface="Arial" pitchFamily="34" charset="0"/>
                <a:cs typeface="Arial" pitchFamily="34" charset="0"/>
              </a:rPr>
              <a:t>	Defined in the OMA DM Enabler. It provides a formal interface over which Servers may send device management commands to Clients and Clients may return status and alerts to Servers</a:t>
            </a:r>
          </a:p>
          <a:p>
            <a:pPr marL="1719263" lvl="0" indent="-1719263" defTabSz="762000">
              <a:lnSpc>
                <a:spcPct val="100000"/>
              </a:lnSpc>
              <a:spcBef>
                <a:spcPts val="300"/>
              </a:spcBef>
              <a:buClr>
                <a:schemeClr val="tx1"/>
              </a:buClr>
              <a:buSzPct val="80000"/>
              <a:tabLst>
                <a:tab pos="0" algn="l"/>
              </a:tabLst>
            </a:pPr>
            <a:r>
              <a:rPr lang="en-GB" sz="1400" b="1" dirty="0" smtClean="0">
                <a:latin typeface="Arial" pitchFamily="34" charset="0"/>
                <a:cs typeface="Arial" pitchFamily="34" charset="0"/>
              </a:rPr>
              <a:t>NDM-1 interface:</a:t>
            </a:r>
            <a:r>
              <a:rPr lang="en-GB" sz="1400" dirty="0" smtClean="0">
                <a:latin typeface="Arial" pitchFamily="34" charset="0"/>
                <a:cs typeface="Arial" pitchFamily="34" charset="0"/>
              </a:rPr>
              <a:t>	Provides an interface over which Servers may send device management commands to Clients and Clients may return status and alerts to Servers using non-OMA DM protocol. This interface is outside the scope of OMA DM.</a:t>
            </a:r>
            <a:endParaRPr lang="en-GB" sz="1400" b="1" kern="0" dirty="0" smtClean="0">
              <a:solidFill>
                <a:srgbClr val="000066"/>
              </a:solidFill>
              <a:latin typeface="Arial" pitchFamily="34" charset="0"/>
              <a:cs typeface="Arial" pitchFamily="34" charset="0"/>
            </a:endParaRPr>
          </a:p>
          <a:p>
            <a:pPr marL="1597025" lvl="0" indent="-1597025" defTabSz="762000">
              <a:lnSpc>
                <a:spcPct val="100000"/>
              </a:lnSpc>
              <a:spcBef>
                <a:spcPct val="25000"/>
              </a:spcBef>
              <a:buClr>
                <a:schemeClr val="tx1"/>
              </a:buClr>
              <a:buSzPct val="80000"/>
              <a:tabLst>
                <a:tab pos="0" algn="l"/>
              </a:tabLst>
            </a:pPr>
            <a:endParaRPr kumimoji="0" lang="en-GB" sz="1400" b="1" i="0" u="none" strike="noStrike" kern="0" cap="none" spc="0" normalizeH="0" baseline="0" noProof="0" dirty="0" smtClean="0">
              <a:ln>
                <a:noFill/>
              </a:ln>
              <a:solidFill>
                <a:srgbClr val="000066"/>
              </a:solidFill>
              <a:effectLst/>
              <a:uLnTx/>
              <a:uFillTx/>
              <a:latin typeface="Arial" pitchFamily="34" charset="0"/>
              <a:cs typeface="Arial" pitchFamily="34" charset="0"/>
            </a:endParaRPr>
          </a:p>
          <a:p>
            <a:pPr marL="1597025" lvl="0" indent="-1597025" defTabSz="762000">
              <a:lnSpc>
                <a:spcPct val="100000"/>
              </a:lnSpc>
              <a:spcBef>
                <a:spcPct val="25000"/>
              </a:spcBef>
              <a:buClr>
                <a:schemeClr val="tx1"/>
              </a:buClr>
              <a:buSzPct val="80000"/>
              <a:tabLst>
                <a:tab pos="0" algn="l"/>
              </a:tabLst>
            </a:pPr>
            <a:endParaRPr kumimoji="0" lang="en-GB" sz="1400" b="1" i="0" u="none" strike="noStrike" kern="0" cap="none" spc="0" normalizeH="0" baseline="0" noProof="0" dirty="0" smtClean="0">
              <a:ln>
                <a:noFill/>
              </a:ln>
              <a:solidFill>
                <a:srgbClr val="000066"/>
              </a:solidFill>
              <a:effectLst/>
              <a:uLnTx/>
              <a:uFillTx/>
              <a:latin typeface="Arial" pitchFamily="34" charset="0"/>
              <a:cs typeface="Arial" pitchFamily="34" charset="0"/>
            </a:endParaRPr>
          </a:p>
        </p:txBody>
      </p:sp>
      <p:pic>
        <p:nvPicPr>
          <p:cNvPr id="25604" name="Picture 4"/>
          <p:cNvPicPr>
            <a:picLocks noChangeAspect="1" noChangeArrowheads="1"/>
          </p:cNvPicPr>
          <p:nvPr/>
        </p:nvPicPr>
        <p:blipFill>
          <a:blip r:embed="rId2" cstate="print"/>
          <a:srcRect/>
          <a:stretch>
            <a:fillRect/>
          </a:stretch>
        </p:blipFill>
        <p:spPr bwMode="auto">
          <a:xfrm>
            <a:off x="1700212" y="1149350"/>
            <a:ext cx="5953125" cy="1752600"/>
          </a:xfrm>
          <a:prstGeom prst="rect">
            <a:avLst/>
          </a:prstGeom>
          <a:noFill/>
          <a:ln w="9525">
            <a:noFill/>
            <a:miter lim="800000"/>
            <a:headEnd/>
            <a:tailEnd/>
          </a:ln>
        </p:spPr>
      </p:pic>
      <p:pic>
        <p:nvPicPr>
          <p:cNvPr id="25605" name="Picture 5"/>
          <p:cNvPicPr>
            <a:picLocks noChangeAspect="1" noChangeArrowheads="1"/>
          </p:cNvPicPr>
          <p:nvPr/>
        </p:nvPicPr>
        <p:blipFill>
          <a:blip r:embed="rId3" cstate="print"/>
          <a:srcRect/>
          <a:stretch>
            <a:fillRect/>
          </a:stretch>
        </p:blipFill>
        <p:spPr bwMode="auto">
          <a:xfrm>
            <a:off x="4872037" y="2978150"/>
            <a:ext cx="2781300" cy="114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cap="flat" cmpd="sng" algn="ctr">
          <a:solidFill>
            <a:schemeClr val="tx1"/>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10347</TotalTime>
  <Pages>15</Pages>
  <Words>705</Words>
  <Application>Microsoft Office PowerPoint</Application>
  <PresentationFormat>自定义</PresentationFormat>
  <Paragraphs>130</Paragraphs>
  <Slides>14</Slides>
  <Notes>2</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OMA Template</vt:lpstr>
      <vt:lpstr>Many devices in home environment</vt:lpstr>
      <vt:lpstr>GwMO Overview</vt:lpstr>
      <vt:lpstr>Modes of Operation</vt:lpstr>
      <vt:lpstr>Transparent Mode</vt:lpstr>
      <vt:lpstr>Proxy Mode</vt:lpstr>
      <vt:lpstr>Adaptation Mode</vt:lpstr>
      <vt:lpstr>GwMO Architecture: Transparent Mode</vt:lpstr>
      <vt:lpstr>GwMO Architecture: Proxy Mode</vt:lpstr>
      <vt:lpstr>GwMO Architecture: Adaptation Mode</vt:lpstr>
      <vt:lpstr>Sharing DM Account by Group of Devices</vt:lpstr>
      <vt:lpstr>GwMO: Management Objects</vt:lpstr>
      <vt:lpstr>GwMO: Management Objects</vt:lpstr>
      <vt:lpstr>GwMO: Management Objects</vt:lpstr>
      <vt:lpstr>Work Status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Linyi Tian</cp:lastModifiedBy>
  <cp:revision>435</cp:revision>
  <cp:lastPrinted>1999-04-27T06:51:51Z</cp:lastPrinted>
  <dcterms:created xsi:type="dcterms:W3CDTF">2002-03-19T14:05:12Z</dcterms:created>
  <dcterms:modified xsi:type="dcterms:W3CDTF">2011-02-22T10:41:17Z</dcterms:modified>
</cp:coreProperties>
</file>