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xls" ContentType="application/vnd.ms-excel"/>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9"/>
  </p:notesMasterIdLst>
  <p:handoutMasterIdLst>
    <p:handoutMasterId r:id="rId20"/>
  </p:handoutMasterIdLst>
  <p:sldIdLst>
    <p:sldId id="293" r:id="rId2"/>
    <p:sldId id="325" r:id="rId3"/>
    <p:sldId id="318" r:id="rId4"/>
    <p:sldId id="326" r:id="rId5"/>
    <p:sldId id="323" r:id="rId6"/>
    <p:sldId id="335" r:id="rId7"/>
    <p:sldId id="324" r:id="rId8"/>
    <p:sldId id="327" r:id="rId9"/>
    <p:sldId id="328" r:id="rId10"/>
    <p:sldId id="336" r:id="rId11"/>
    <p:sldId id="338" r:id="rId12"/>
    <p:sldId id="337" r:id="rId13"/>
    <p:sldId id="329" r:id="rId14"/>
    <p:sldId id="330" r:id="rId15"/>
    <p:sldId id="332" r:id="rId16"/>
    <p:sldId id="333" r:id="rId17"/>
    <p:sldId id="334" r:id="rId18"/>
  </p:sldIdLst>
  <p:sldSz cx="9363075" cy="7023100"/>
  <p:notesSz cx="6858000" cy="9180513"/>
  <p:kinsoku lang="ko-KR"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1" hangingPunct="1">
      <a:defRPr sz="2000" kern="1200">
        <a:solidFill>
          <a:schemeClr val="tx1"/>
        </a:solidFill>
        <a:latin typeface="Arial" charset="0"/>
        <a:ea typeface="+mn-ea"/>
        <a:cs typeface="+mn-cs"/>
      </a:defRPr>
    </a:lvl6pPr>
    <a:lvl7pPr marL="2743200" algn="l" defTabSz="914400" rtl="0" eaLnBrk="1" latinLnBrk="1" hangingPunct="1">
      <a:defRPr sz="2000" kern="1200">
        <a:solidFill>
          <a:schemeClr val="tx1"/>
        </a:solidFill>
        <a:latin typeface="Arial" charset="0"/>
        <a:ea typeface="+mn-ea"/>
        <a:cs typeface="+mn-cs"/>
      </a:defRPr>
    </a:lvl7pPr>
    <a:lvl8pPr marL="3200400" algn="l" defTabSz="914400" rtl="0" eaLnBrk="1" latinLnBrk="1" hangingPunct="1">
      <a:defRPr sz="2000" kern="1200">
        <a:solidFill>
          <a:schemeClr val="tx1"/>
        </a:solidFill>
        <a:latin typeface="Arial" charset="0"/>
        <a:ea typeface="+mn-ea"/>
        <a:cs typeface="+mn-cs"/>
      </a:defRPr>
    </a:lvl8pPr>
    <a:lvl9pPr marL="3657600" algn="l" defTabSz="914400" rtl="0" eaLnBrk="1" latinLnBrk="1"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616DA210-FB5B-4158-B5E0-FEB733F419BA}" styleName="밝은 스타일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731" autoAdjust="0"/>
    <p:restoredTop sz="89244" autoAdjust="0"/>
  </p:normalViewPr>
  <p:slideViewPr>
    <p:cSldViewPr>
      <p:cViewPr varScale="1">
        <p:scale>
          <a:sx n="77" d="100"/>
          <a:sy n="77" d="100"/>
        </p:scale>
        <p:origin x="1818" y="54"/>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openxmlformats.org/officeDocument/2006/relationships/oleObject" Target="DMS%20and%20M2M%20Application%20Interface%20(&#54840;&#54872;%20&#47784;&#46300;)&#51032;%20&#50892;&#53356;&#49884;&#53944;"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ko-KR"/>
  <c:roundedCorners val="1"/>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25441696113074203"/>
          <c:y val="4.5070484526964855E-2"/>
          <c:w val="0.67491166077738518"/>
          <c:h val="0.75774752110959664"/>
        </c:manualLayout>
      </c:layout>
      <c:barChart>
        <c:barDir val="bar"/>
        <c:grouping val="stacked"/>
        <c:varyColors val="0"/>
        <c:ser>
          <c:idx val="0"/>
          <c:order val="0"/>
          <c:tx>
            <c:strRef>
              <c:f>'[DMS and M2M Application Interface (호환 모드)의 워크시트]Sheet2'!$B$44</c:f>
              <c:strCache>
                <c:ptCount val="1"/>
                <c:pt idx="0">
                  <c:v>Begin</c:v>
                </c:pt>
              </c:strCache>
            </c:strRef>
          </c:tx>
          <c:spPr>
            <a:noFill/>
            <a:ln w="25400">
              <a:noFill/>
            </a:ln>
          </c:spPr>
          <c:invertIfNegative val="0"/>
          <c:cat>
            <c:strRef>
              <c:f>'[DMS and M2M Application Interface (호환 모드)의 워크시트]Sheet2'!$A$45:$A$48</c:f>
              <c:strCache>
                <c:ptCount val="4"/>
                <c:pt idx="0">
                  <c:v>Development time to Candidate</c:v>
                </c:pt>
                <c:pt idx="1">
                  <c:v>TS</c:v>
                </c:pt>
                <c:pt idx="2">
                  <c:v>AD</c:v>
                </c:pt>
                <c:pt idx="3">
                  <c:v>RD</c:v>
                </c:pt>
              </c:strCache>
            </c:strRef>
          </c:cat>
          <c:val>
            <c:numRef>
              <c:f>'[DMS and M2M Application Interface (호환 모드)의 워크시트]Sheet2'!$B$45:$B$48</c:f>
              <c:numCache>
                <c:formatCode>yyyy\-mm\-dd;@</c:formatCode>
                <c:ptCount val="4"/>
                <c:pt idx="0">
                  <c:v>41400</c:v>
                </c:pt>
                <c:pt idx="1">
                  <c:v>41464</c:v>
                </c:pt>
                <c:pt idx="2">
                  <c:v>41464</c:v>
                </c:pt>
                <c:pt idx="3">
                  <c:v>41400</c:v>
                </c:pt>
              </c:numCache>
            </c:numRef>
          </c:val>
        </c:ser>
        <c:ser>
          <c:idx val="1"/>
          <c:order val="1"/>
          <c:tx>
            <c:strRef>
              <c:f>'[DMS and M2M Application Interface (호환 모드)의 워크시트]Sheet2'!$C$44</c:f>
              <c:strCache>
                <c:ptCount val="1"/>
                <c:pt idx="0">
                  <c:v>Duration</c:v>
                </c:pt>
              </c:strCache>
            </c:strRef>
          </c:tx>
          <c:spPr>
            <a:gradFill rotWithShape="0">
              <a:gsLst>
                <a:gs pos="0">
                  <a:srgbClr val="FFCC99"/>
                </a:gs>
                <a:gs pos="100000">
                  <a:srgbClr val="FFCC99">
                    <a:gamma/>
                    <a:tint val="18039"/>
                    <a:invGamma/>
                  </a:srgbClr>
                </a:gs>
              </a:gsLst>
              <a:lin ang="5400000" scaled="1"/>
            </a:gradFill>
            <a:ln w="12700">
              <a:solidFill>
                <a:srgbClr val="000000"/>
              </a:solidFill>
              <a:prstDash val="solid"/>
            </a:ln>
          </c:spPr>
          <c:invertIfNegative val="0"/>
          <c:cat>
            <c:strRef>
              <c:f>'[DMS and M2M Application Interface (호환 모드)의 워크시트]Sheet2'!$A$45:$A$48</c:f>
              <c:strCache>
                <c:ptCount val="4"/>
                <c:pt idx="0">
                  <c:v>Development time to Candidate</c:v>
                </c:pt>
                <c:pt idx="1">
                  <c:v>TS</c:v>
                </c:pt>
                <c:pt idx="2">
                  <c:v>AD</c:v>
                </c:pt>
                <c:pt idx="3">
                  <c:v>RD</c:v>
                </c:pt>
              </c:strCache>
            </c:strRef>
          </c:cat>
          <c:val>
            <c:numRef>
              <c:f>'[DMS and M2M Application Interface (호환 모드)의 워크시트]Sheet2'!$C$45:$C$48</c:f>
              <c:numCache>
                <c:formatCode>General</c:formatCode>
                <c:ptCount val="4"/>
                <c:pt idx="0">
                  <c:v>481</c:v>
                </c:pt>
                <c:pt idx="1">
                  <c:v>325</c:v>
                </c:pt>
                <c:pt idx="2">
                  <c:v>83</c:v>
                </c:pt>
                <c:pt idx="3">
                  <c:v>92</c:v>
                </c:pt>
              </c:numCache>
            </c:numRef>
          </c:val>
        </c:ser>
        <c:dLbls>
          <c:showLegendKey val="0"/>
          <c:showVal val="0"/>
          <c:showCatName val="0"/>
          <c:showSerName val="0"/>
          <c:showPercent val="0"/>
          <c:showBubbleSize val="0"/>
        </c:dLbls>
        <c:gapWidth val="80"/>
        <c:overlap val="80"/>
        <c:axId val="1435112"/>
        <c:axId val="178929080"/>
      </c:barChart>
      <c:catAx>
        <c:axId val="1435112"/>
        <c:scaling>
          <c:orientation val="minMax"/>
        </c:scaling>
        <c:delete val="0"/>
        <c:axPos val="l"/>
        <c:numFmt formatCode="General" sourceLinked="1"/>
        <c:majorTickMark val="out"/>
        <c:minorTickMark val="none"/>
        <c:tickLblPos val="nextTo"/>
        <c:spPr>
          <a:ln w="3175">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ko-KR"/>
          </a:p>
        </c:txPr>
        <c:crossAx val="178929080"/>
        <c:crosses val="autoZero"/>
        <c:auto val="1"/>
        <c:lblAlgn val="ctr"/>
        <c:lblOffset val="100"/>
        <c:tickLblSkip val="1"/>
        <c:tickMarkSkip val="1"/>
        <c:noMultiLvlLbl val="0"/>
      </c:catAx>
      <c:valAx>
        <c:axId val="178929080"/>
        <c:scaling>
          <c:orientation val="minMax"/>
          <c:max val="42000"/>
          <c:min val="41350"/>
        </c:scaling>
        <c:delete val="0"/>
        <c:axPos val="b"/>
        <c:majorGridlines>
          <c:spPr>
            <a:ln w="3175">
              <a:solidFill>
                <a:srgbClr val="000000"/>
              </a:solidFill>
              <a:prstDash val="solid"/>
            </a:ln>
          </c:spPr>
        </c:majorGridlines>
        <c:title>
          <c:tx>
            <c:rich>
              <a:bodyPr/>
              <a:lstStyle/>
              <a:p>
                <a:pPr>
                  <a:defRPr sz="1000" b="1" i="0" u="none" strike="noStrike" baseline="0">
                    <a:solidFill>
                      <a:srgbClr val="000000"/>
                    </a:solidFill>
                    <a:latin typeface="Arial"/>
                    <a:ea typeface="Arial"/>
                    <a:cs typeface="Arial"/>
                  </a:defRPr>
                </a:pPr>
                <a:r>
                  <a:rPr lang="en-US" altLang="en-US"/>
                  <a:t>Month / Year</a:t>
                </a:r>
              </a:p>
            </c:rich>
          </c:tx>
          <c:layout>
            <c:manualLayout>
              <c:xMode val="edge"/>
              <c:yMode val="edge"/>
              <c:x val="0.51766784452296821"/>
              <c:y val="0.89014202802114517"/>
            </c:manualLayout>
          </c:layout>
          <c:overlay val="0"/>
          <c:spPr>
            <a:noFill/>
            <a:ln w="25400">
              <a:noFill/>
            </a:ln>
          </c:spPr>
        </c:title>
        <c:numFmt formatCode="mm\/yyyy" sourceLinked="0"/>
        <c:majorTickMark val="out"/>
        <c:minorTickMark val="cross"/>
        <c:tickLblPos val="nextTo"/>
        <c:spPr>
          <a:ln w="12700">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ko-KR"/>
          </a:p>
        </c:txPr>
        <c:crossAx val="1435112"/>
        <c:crosses val="autoZero"/>
        <c:crossBetween val="between"/>
        <c:majorUnit val="180"/>
        <c:minorUnit val="30"/>
      </c:valAx>
      <c:spPr>
        <a:solidFill>
          <a:srgbClr val="C0C0C0"/>
        </a:solidFill>
        <a:ln w="12700">
          <a:solidFill>
            <a:srgbClr val="808080"/>
          </a:solidFill>
          <a:prstDash val="solid"/>
        </a:ln>
      </c:spPr>
    </c:plotArea>
    <c:plotVisOnly val="1"/>
    <c:dispBlanksAs val="gap"/>
    <c:showDLblsOverMax val="0"/>
  </c:chart>
  <c:spPr>
    <a:gradFill rotWithShape="0">
      <a:gsLst>
        <a:gs pos="0">
          <a:srgbClr val="CCFFCC"/>
        </a:gs>
        <a:gs pos="100000">
          <a:srgbClr val="CCFFCC">
            <a:gamma/>
            <a:tint val="12157"/>
            <a:invGamma/>
          </a:srgbClr>
        </a:gs>
      </a:gsLst>
      <a:lin ang="5400000" scaled="1"/>
    </a:gradFill>
    <a:ln w="25400">
      <a:solidFill>
        <a:srgbClr val="000000"/>
      </a:solidFill>
      <a:prstDash val="solid"/>
    </a:ln>
  </c:spPr>
  <c:txPr>
    <a:bodyPr/>
    <a:lstStyle/>
    <a:p>
      <a:pPr>
        <a:defRPr sz="1000" b="0" i="0" u="none" strike="noStrike" baseline="0">
          <a:solidFill>
            <a:srgbClr val="000000"/>
          </a:solidFill>
          <a:latin typeface="Arial"/>
          <a:ea typeface="Arial"/>
          <a:cs typeface="Arial"/>
        </a:defRPr>
      </a:pPr>
      <a:endParaRPr lang="ko-KR"/>
    </a:p>
  </c:txPr>
  <c:externalData r:id="rId2">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1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554012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638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98963589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슬라이드 이미지 개체 틀 1"/>
          <p:cNvSpPr>
            <a:spLocks noGrp="1" noRot="1" noChangeAspect="1" noTextEdit="1"/>
          </p:cNvSpPr>
          <p:nvPr>
            <p:ph type="sldImg"/>
          </p:nvPr>
        </p:nvSpPr>
        <p:spPr>
          <a:ln/>
        </p:spPr>
      </p:sp>
      <p:sp>
        <p:nvSpPr>
          <p:cNvPr id="17411" name="슬라이드 노트 개체 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ko-KR" altLang="en-US" smtClean="0"/>
          </a:p>
        </p:txBody>
      </p:sp>
    </p:spTree>
    <p:extLst>
      <p:ext uri="{BB962C8B-B14F-4D97-AF65-F5344CB8AC3E}">
        <p14:creationId xmlns:p14="http://schemas.microsoft.com/office/powerpoint/2010/main" val="13379445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Tree>
    <p:extLst>
      <p:ext uri="{BB962C8B-B14F-4D97-AF65-F5344CB8AC3E}">
        <p14:creationId xmlns:p14="http://schemas.microsoft.com/office/powerpoint/2010/main" val="4601372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Tree>
    <p:extLst>
      <p:ext uri="{BB962C8B-B14F-4D97-AF65-F5344CB8AC3E}">
        <p14:creationId xmlns:p14="http://schemas.microsoft.com/office/powerpoint/2010/main" val="27633640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Tree>
    <p:extLst>
      <p:ext uri="{BB962C8B-B14F-4D97-AF65-F5344CB8AC3E}">
        <p14:creationId xmlns:p14="http://schemas.microsoft.com/office/powerpoint/2010/main" val="14382394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슬라이드 이미지 개체 틀 1"/>
          <p:cNvSpPr>
            <a:spLocks noGrp="1" noRot="1" noChangeAspect="1" noTextEdit="1"/>
          </p:cNvSpPr>
          <p:nvPr>
            <p:ph type="sldImg"/>
          </p:nvPr>
        </p:nvSpPr>
        <p:spPr>
          <a:ln/>
        </p:spPr>
      </p:sp>
      <p:sp>
        <p:nvSpPr>
          <p:cNvPr id="26627" name="슬라이드 노트 개체 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ko-KR" altLang="en-US" smtClean="0"/>
          </a:p>
        </p:txBody>
      </p:sp>
    </p:spTree>
    <p:extLst>
      <p:ext uri="{BB962C8B-B14F-4D97-AF65-F5344CB8AC3E}">
        <p14:creationId xmlns:p14="http://schemas.microsoft.com/office/powerpoint/2010/main" val="3640653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슬라이드 이미지 개체 틀 1"/>
          <p:cNvSpPr>
            <a:spLocks noGrp="1" noRot="1" noChangeAspect="1" noTextEdit="1"/>
          </p:cNvSpPr>
          <p:nvPr>
            <p:ph type="sldImg"/>
          </p:nvPr>
        </p:nvSpPr>
        <p:spPr>
          <a:ln/>
        </p:spPr>
      </p:sp>
      <p:sp>
        <p:nvSpPr>
          <p:cNvPr id="27651" name="슬라이드 노트 개체 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ko-KR" altLang="en-US" smtClean="0"/>
          </a:p>
        </p:txBody>
      </p:sp>
    </p:spTree>
    <p:extLst>
      <p:ext uri="{BB962C8B-B14F-4D97-AF65-F5344CB8AC3E}">
        <p14:creationId xmlns:p14="http://schemas.microsoft.com/office/powerpoint/2010/main" val="22660107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ko-KR" smtClean="0">
              <a:ea typeface="굴림" pitchFamily="50" charset="-127"/>
            </a:endParaRPr>
          </a:p>
        </p:txBody>
      </p:sp>
    </p:spTree>
    <p:extLst>
      <p:ext uri="{BB962C8B-B14F-4D97-AF65-F5344CB8AC3E}">
        <p14:creationId xmlns:p14="http://schemas.microsoft.com/office/powerpoint/2010/main" val="11260461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ko-KR" smtClean="0">
              <a:ea typeface="굴림" pitchFamily="50" charset="-127"/>
            </a:endParaRPr>
          </a:p>
        </p:txBody>
      </p:sp>
    </p:spTree>
    <p:extLst>
      <p:ext uri="{BB962C8B-B14F-4D97-AF65-F5344CB8AC3E}">
        <p14:creationId xmlns:p14="http://schemas.microsoft.com/office/powerpoint/2010/main" val="19403304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ln/>
        </p:spPr>
      </p:sp>
      <p:sp>
        <p:nvSpPr>
          <p:cNvPr id="3072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sv-SE" altLang="ko-KR" smtClean="0">
              <a:ea typeface="굴림" pitchFamily="50" charset="-127"/>
            </a:endParaRPr>
          </a:p>
        </p:txBody>
      </p:sp>
    </p:spTree>
    <p:extLst>
      <p:ext uri="{BB962C8B-B14F-4D97-AF65-F5344CB8AC3E}">
        <p14:creationId xmlns:p14="http://schemas.microsoft.com/office/powerpoint/2010/main" val="22640303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슬라이드 이미지 개체 틀 1"/>
          <p:cNvSpPr>
            <a:spLocks noGrp="1" noRot="1" noChangeAspect="1" noTextEdit="1"/>
          </p:cNvSpPr>
          <p:nvPr>
            <p:ph type="sldImg"/>
          </p:nvPr>
        </p:nvSpPr>
        <p:spPr>
          <a:ln/>
        </p:spPr>
      </p:sp>
      <p:sp>
        <p:nvSpPr>
          <p:cNvPr id="18435" name="슬라이드 노트 개체 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ko-KR" altLang="en-US" smtClean="0"/>
          </a:p>
        </p:txBody>
      </p:sp>
    </p:spTree>
    <p:extLst>
      <p:ext uri="{BB962C8B-B14F-4D97-AF65-F5344CB8AC3E}">
        <p14:creationId xmlns:p14="http://schemas.microsoft.com/office/powerpoint/2010/main" val="26980069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슬라이드 이미지 개체 틀 1"/>
          <p:cNvSpPr>
            <a:spLocks noGrp="1" noRot="1" noChangeAspect="1" noTextEdit="1"/>
          </p:cNvSpPr>
          <p:nvPr>
            <p:ph type="sldImg"/>
          </p:nvPr>
        </p:nvSpPr>
        <p:spPr>
          <a:ln/>
        </p:spPr>
      </p:sp>
      <p:sp>
        <p:nvSpPr>
          <p:cNvPr id="19459" name="슬라이드 노트 개체 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ko-KR" altLang="en-US" dirty="0" smtClean="0"/>
          </a:p>
        </p:txBody>
      </p:sp>
    </p:spTree>
    <p:extLst>
      <p:ext uri="{BB962C8B-B14F-4D97-AF65-F5344CB8AC3E}">
        <p14:creationId xmlns:p14="http://schemas.microsoft.com/office/powerpoint/2010/main" val="42760110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슬라이드 이미지 개체 틀 1"/>
          <p:cNvSpPr>
            <a:spLocks noGrp="1" noRot="1" noChangeAspect="1" noTextEdit="1"/>
          </p:cNvSpPr>
          <p:nvPr>
            <p:ph type="sldImg"/>
          </p:nvPr>
        </p:nvSpPr>
        <p:spPr>
          <a:ln/>
        </p:spPr>
      </p:sp>
      <p:sp>
        <p:nvSpPr>
          <p:cNvPr id="20483" name="슬라이드 노트 개체 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ko-KR" altLang="en-US" smtClean="0"/>
          </a:p>
        </p:txBody>
      </p:sp>
    </p:spTree>
    <p:extLst>
      <p:ext uri="{BB962C8B-B14F-4D97-AF65-F5344CB8AC3E}">
        <p14:creationId xmlns:p14="http://schemas.microsoft.com/office/powerpoint/2010/main" val="17455671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슬라이드 이미지 개체 틀 1"/>
          <p:cNvSpPr>
            <a:spLocks noGrp="1" noRot="1" noChangeAspect="1" noTextEdit="1"/>
          </p:cNvSpPr>
          <p:nvPr>
            <p:ph type="sldImg"/>
          </p:nvPr>
        </p:nvSpPr>
        <p:spPr>
          <a:ln/>
        </p:spPr>
      </p:sp>
      <p:sp>
        <p:nvSpPr>
          <p:cNvPr id="21507" name="슬라이드 노트 개체 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ko-KR" altLang="en-US" smtClean="0"/>
          </a:p>
        </p:txBody>
      </p:sp>
    </p:spTree>
    <p:extLst>
      <p:ext uri="{BB962C8B-B14F-4D97-AF65-F5344CB8AC3E}">
        <p14:creationId xmlns:p14="http://schemas.microsoft.com/office/powerpoint/2010/main" val="25062098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슬라이드 이미지 개체 틀 1"/>
          <p:cNvSpPr>
            <a:spLocks noGrp="1" noRot="1" noChangeAspect="1" noTextEdit="1"/>
          </p:cNvSpPr>
          <p:nvPr>
            <p:ph type="sldImg"/>
          </p:nvPr>
        </p:nvSpPr>
        <p:spPr>
          <a:ln/>
        </p:spPr>
      </p:sp>
      <p:sp>
        <p:nvSpPr>
          <p:cNvPr id="21507" name="슬라이드 노트 개체 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ko-KR" altLang="en-US" smtClean="0"/>
          </a:p>
        </p:txBody>
      </p:sp>
    </p:spTree>
    <p:extLst>
      <p:ext uri="{BB962C8B-B14F-4D97-AF65-F5344CB8AC3E}">
        <p14:creationId xmlns:p14="http://schemas.microsoft.com/office/powerpoint/2010/main" val="1226748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슬라이드 이미지 개체 틀 1"/>
          <p:cNvSpPr>
            <a:spLocks noGrp="1" noRot="1" noChangeAspect="1" noTextEdit="1"/>
          </p:cNvSpPr>
          <p:nvPr>
            <p:ph type="sldImg"/>
          </p:nvPr>
        </p:nvSpPr>
        <p:spPr>
          <a:ln/>
        </p:spPr>
      </p:sp>
      <p:sp>
        <p:nvSpPr>
          <p:cNvPr id="22531" name="슬라이드 노트 개체 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ko-KR" altLang="en-US" smtClean="0"/>
          </a:p>
        </p:txBody>
      </p:sp>
    </p:spTree>
    <p:extLst>
      <p:ext uri="{BB962C8B-B14F-4D97-AF65-F5344CB8AC3E}">
        <p14:creationId xmlns:p14="http://schemas.microsoft.com/office/powerpoint/2010/main" val="19959893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슬라이드 이미지 개체 틀 1"/>
          <p:cNvSpPr>
            <a:spLocks noGrp="1" noRot="1" noChangeAspect="1" noTextEdit="1"/>
          </p:cNvSpPr>
          <p:nvPr>
            <p:ph type="sldImg"/>
          </p:nvPr>
        </p:nvSpPr>
        <p:spPr>
          <a:ln/>
        </p:spPr>
      </p:sp>
      <p:sp>
        <p:nvSpPr>
          <p:cNvPr id="24579" name="슬라이드 노트 개체 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ko-KR" altLang="en-US" smtClean="0"/>
          </a:p>
        </p:txBody>
      </p:sp>
    </p:spTree>
    <p:extLst>
      <p:ext uri="{BB962C8B-B14F-4D97-AF65-F5344CB8AC3E}">
        <p14:creationId xmlns:p14="http://schemas.microsoft.com/office/powerpoint/2010/main" val="4597641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슬라이드 이미지 개체 틀 1"/>
          <p:cNvSpPr>
            <a:spLocks noGrp="1" noRot="1" noChangeAspect="1" noTextEdit="1"/>
          </p:cNvSpPr>
          <p:nvPr>
            <p:ph type="sldImg"/>
          </p:nvPr>
        </p:nvSpPr>
        <p:spPr>
          <a:ln/>
        </p:spPr>
      </p:sp>
      <p:sp>
        <p:nvSpPr>
          <p:cNvPr id="25603" name="슬라이드 노트 개체 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ko-KR" altLang="en-US" smtClean="0"/>
          </a:p>
        </p:txBody>
      </p:sp>
    </p:spTree>
    <p:extLst>
      <p:ext uri="{BB962C8B-B14F-4D97-AF65-F5344CB8AC3E}">
        <p14:creationId xmlns:p14="http://schemas.microsoft.com/office/powerpoint/2010/main" val="19815270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39321306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2184985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3537967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883791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9549760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6839738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8660326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9171579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1360100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01312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257577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834970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ko-KR">
              <a:ea typeface="굴림" pitchFamily="50" charset="-127"/>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ko-KR"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en-GB" altLang="ko-KR">
              <a:ea typeface="굴림" pitchFamily="50" charset="-127"/>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defTabSz="403225">
              <a:tabLst>
                <a:tab pos="5372100" algn="ctr"/>
                <a:tab pos="9182100" algn="r"/>
              </a:tabLst>
            </a:pPr>
            <a:r>
              <a:rPr lang="en-GB" altLang="ko-KR" sz="1000" b="1">
                <a:ea typeface="굴림" pitchFamily="50" charset="-127"/>
                <a:cs typeface="Times New Roman" pitchFamily="18" charset="0"/>
              </a:rPr>
              <a:t>© 2010 Open Mobile Alliance Ltd.  All Rights Reserved.</a:t>
            </a:r>
            <a:endParaRPr lang="en-US" altLang="ko-KR" sz="1000" b="1">
              <a:ea typeface="굴림" pitchFamily="50" charset="-127"/>
              <a:cs typeface="Times New Roman" pitchFamily="18" charset="0"/>
            </a:endParaRPr>
          </a:p>
          <a:p>
            <a:pPr defTabSz="403225">
              <a:tabLst>
                <a:tab pos="5372100" algn="ctr"/>
                <a:tab pos="9182100" algn="r"/>
              </a:tabLst>
            </a:pPr>
            <a:r>
              <a:rPr lang="en-US" altLang="ko-KR" sz="900" b="1">
                <a:latin typeface="Arial Narrow" pitchFamily="34" charset="0"/>
                <a:ea typeface="굴림" pitchFamily="50" charset="-127"/>
                <a:cs typeface="Times New Roman" pitchFamily="18" charset="0"/>
              </a:rPr>
              <a:t>Used with the permission of the Open Mobile Alliance Ltd. under the terms as stated in this document.</a:t>
            </a:r>
            <a:endParaRPr lang="en-US" altLang="ko-KR" sz="900" b="1">
              <a:solidFill>
                <a:srgbClr val="999999"/>
              </a:solidFill>
              <a:latin typeface="Arial Narrow" pitchFamily="34" charset="0"/>
              <a:ea typeface="굴림" pitchFamily="50" charset="-127"/>
              <a:cs typeface="Times New Roman" pitchFamily="18" charset="0"/>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algn="ctr" defTabSz="403225">
              <a:tabLst>
                <a:tab pos="5372100" algn="ctr"/>
                <a:tab pos="9182100" algn="r"/>
              </a:tabLst>
            </a:pPr>
            <a:r>
              <a:rPr lang="en-US" altLang="ko-KR" sz="1800" b="1">
                <a:latin typeface="Arial Narrow" pitchFamily="34" charset="0"/>
                <a:ea typeface="굴림" pitchFamily="50" charset="-127"/>
              </a:rPr>
              <a:t>OMA-&lt;GrpCode&gt;-2012-&lt;DocNum&gt;</a:t>
            </a:r>
          </a:p>
        </p:txBody>
      </p:sp>
      <p:sp>
        <p:nvSpPr>
          <p:cNvPr id="1032" name="Rectangle 19"/>
          <p:cNvSpPr>
            <a:spLocks noChangeArrowheads="1"/>
          </p:cNvSpPr>
          <p:nvPr userDrawn="1"/>
        </p:nvSpPr>
        <p:spPr bwMode="auto">
          <a:xfrm>
            <a:off x="8001000" y="6629400"/>
            <a:ext cx="1362075"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algn="r" defTabSz="403225">
              <a:tabLst>
                <a:tab pos="5372100" algn="ctr"/>
                <a:tab pos="9182100" algn="r"/>
              </a:tabLst>
            </a:pPr>
            <a:r>
              <a:rPr lang="en-US" altLang="ko-KR" sz="1800" b="1">
                <a:latin typeface="Arial Narrow" pitchFamily="34" charset="0"/>
                <a:ea typeface="굴림" pitchFamily="50" charset="-127"/>
              </a:rPr>
              <a:t>Slide #</a:t>
            </a:r>
            <a:fld id="{59967BE8-FAD1-4905-BAFD-D87BED5BDC4A}" type="slidenum">
              <a:rPr lang="en-US" altLang="ko-KR" sz="1800" b="1">
                <a:latin typeface="Arial Narrow" pitchFamily="34" charset="0"/>
                <a:ea typeface="굴림" pitchFamily="50" charset="-127"/>
              </a:rPr>
              <a:pPr algn="r" defTabSz="403225">
                <a:tabLst>
                  <a:tab pos="5372100" algn="ctr"/>
                  <a:tab pos="9182100" algn="r"/>
                </a:tabLst>
              </a:pPr>
              <a:t>‹#›</a:t>
            </a:fld>
            <a:r>
              <a:rPr lang="en-US" altLang="ko-KR" sz="1800" b="1">
                <a:latin typeface="Arial Narrow" pitchFamily="34" charset="0"/>
                <a:ea typeface="굴림" pitchFamily="50" charset="-127"/>
              </a:rPr>
              <a:t/>
            </a:r>
            <a:br>
              <a:rPr lang="en-US" altLang="ko-KR" sz="1800" b="1">
                <a:latin typeface="Arial Narrow" pitchFamily="34" charset="0"/>
                <a:ea typeface="굴림" pitchFamily="50" charset="-127"/>
              </a:rPr>
            </a:br>
            <a:r>
              <a:rPr lang="en-US" altLang="ko-KR" sz="500">
                <a:solidFill>
                  <a:srgbClr val="999999"/>
                </a:solidFill>
                <a:ea typeface="굴림" pitchFamily="50" charset="-127"/>
              </a:rPr>
              <a:t>[OMA-Template-SlideDeck-20100101-I]</a:t>
            </a:r>
            <a:endParaRPr lang="en-US" altLang="ko-KR" sz="1800" b="1">
              <a:latin typeface="Arial Narrow" pitchFamily="34" charset="0"/>
              <a:ea typeface="굴림" pitchFamily="50" charset="-127"/>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ko-KR"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ko-KR" smtClean="0"/>
              <a:t>1st Level Bullet</a:t>
            </a:r>
          </a:p>
          <a:p>
            <a:pPr lvl="1"/>
            <a:r>
              <a:rPr lang="en-US" altLang="ko-KR" smtClean="0"/>
              <a:t>2nd Level Bullet</a:t>
            </a:r>
          </a:p>
          <a:p>
            <a:pPr lvl="2"/>
            <a:r>
              <a:rPr lang="en-US" altLang="ko-KR" smtClean="0"/>
              <a:t>3rd Level Bullet</a:t>
            </a:r>
          </a:p>
          <a:p>
            <a:pPr lvl="3"/>
            <a:r>
              <a:rPr lang="en-US" altLang="ko-KR" smtClean="0"/>
              <a:t>4th Level Bullet</a:t>
            </a:r>
          </a:p>
          <a:p>
            <a:pPr lvl="4"/>
            <a:r>
              <a:rPr lang="en-US" altLang="ko-KR"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www.openmobilealliance.org/UseAgreement.html" TargetMode="External"/><Relationship Id="rId5" Type="http://schemas.openxmlformats.org/officeDocument/2006/relationships/hyperlink" Target="mailto:seongyoon.kim@lge.com" TargetMode="External"/><Relationship Id="rId4" Type="http://schemas.openxmlformats.org/officeDocument/2006/relationships/hyperlink" Target="mailto:seungk.park@lge.com"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chart" Target="../charts/chart1.xml"/><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image" Target="../media/image14.wmf"/><Relationship Id="rId5" Type="http://schemas.openxmlformats.org/officeDocument/2006/relationships/oleObject" Target="../embeddings/Microsoft_Excel_97-2003_____1.xls"/><Relationship Id="rId4" Type="http://schemas.openxmlformats.org/officeDocument/2006/relationships/oleObject" Target="../embeddings/oleObject1.bin"/></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wmf"/><Relationship Id="rId7" Type="http://schemas.openxmlformats.org/officeDocument/2006/relationships/image" Target="../media/image7.wmf"/><Relationship Id="rId12"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6.wmf"/><Relationship Id="rId11" Type="http://schemas.openxmlformats.org/officeDocument/2006/relationships/image" Target="../media/image11.wmf"/><Relationship Id="rId5" Type="http://schemas.openxmlformats.org/officeDocument/2006/relationships/image" Target="../media/image5.wmf"/><Relationship Id="rId10" Type="http://schemas.openxmlformats.org/officeDocument/2006/relationships/image" Target="../media/image10.wmf"/><Relationship Id="rId4" Type="http://schemas.openxmlformats.org/officeDocument/2006/relationships/image" Target="../media/image4.wmf"/><Relationship Id="rId9" Type="http://schemas.openxmlformats.org/officeDocument/2006/relationships/image" Target="../media/image9.wm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wmf"/><Relationship Id="rId7" Type="http://schemas.openxmlformats.org/officeDocument/2006/relationships/image" Target="../media/image6.wmf"/><Relationship Id="rId12"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5.wmf"/><Relationship Id="rId11" Type="http://schemas.openxmlformats.org/officeDocument/2006/relationships/image" Target="../media/image11.wmf"/><Relationship Id="rId5" Type="http://schemas.openxmlformats.org/officeDocument/2006/relationships/image" Target="../media/image7.wmf"/><Relationship Id="rId10" Type="http://schemas.openxmlformats.org/officeDocument/2006/relationships/image" Target="../media/image10.wmf"/><Relationship Id="rId4" Type="http://schemas.openxmlformats.org/officeDocument/2006/relationships/image" Target="../media/image4.wmf"/><Relationship Id="rId9" Type="http://schemas.openxmlformats.org/officeDocument/2006/relationships/image" Target="../media/image9.w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p>
            <a:pPr defTabSz="762000">
              <a:lnSpc>
                <a:spcPct val="95000"/>
              </a:lnSpc>
              <a:spcAft>
                <a:spcPct val="35000"/>
              </a:spcAft>
              <a:tabLst>
                <a:tab pos="1827213" algn="r"/>
                <a:tab pos="1939925" algn="l"/>
              </a:tabLst>
            </a:pPr>
            <a:r>
              <a:rPr lang="en-US" altLang="ko-KR" b="1" dirty="0">
                <a:latin typeface="Tahoma" pitchFamily="34" charset="0"/>
                <a:ea typeface="굴림" pitchFamily="50" charset="-127"/>
              </a:rPr>
              <a:t>	Submitted To:	</a:t>
            </a:r>
            <a:r>
              <a:rPr lang="en-US" altLang="ko-KR" b="1" dirty="0" smtClean="0">
                <a:latin typeface="Tahoma" pitchFamily="34" charset="0"/>
                <a:ea typeface="굴림" pitchFamily="50" charset="-127"/>
              </a:rPr>
              <a:t>DM WG</a:t>
            </a:r>
            <a:endParaRPr lang="en-US" altLang="ko-KR" b="1" dirty="0">
              <a:latin typeface="Tahoma" pitchFamily="34" charset="0"/>
              <a:ea typeface="굴림" pitchFamily="50" charset="-127"/>
            </a:endParaRPr>
          </a:p>
          <a:p>
            <a:pPr defTabSz="762000">
              <a:lnSpc>
                <a:spcPct val="95000"/>
              </a:lnSpc>
              <a:spcAft>
                <a:spcPct val="35000"/>
              </a:spcAft>
              <a:tabLst>
                <a:tab pos="1827213" algn="r"/>
                <a:tab pos="1939925" algn="l"/>
              </a:tabLst>
            </a:pPr>
            <a:r>
              <a:rPr lang="en-US" altLang="ko-KR" b="1" dirty="0">
                <a:latin typeface="Tahoma" pitchFamily="34" charset="0"/>
                <a:ea typeface="굴림" pitchFamily="50" charset="-127"/>
              </a:rPr>
              <a:t>	Date:	</a:t>
            </a:r>
            <a:r>
              <a:rPr lang="en-US" altLang="ko-KR" b="1" dirty="0" smtClean="0">
                <a:latin typeface="Tahoma" pitchFamily="34" charset="0"/>
                <a:ea typeface="굴림" pitchFamily="50" charset="-127"/>
              </a:rPr>
              <a:t>13 </a:t>
            </a:r>
            <a:r>
              <a:rPr lang="en-US" altLang="ko-KR" b="1" dirty="0">
                <a:latin typeface="Tahoma" pitchFamily="34" charset="0"/>
                <a:ea typeface="굴림" pitchFamily="50" charset="-127"/>
              </a:rPr>
              <a:t>Feb 2013</a:t>
            </a:r>
          </a:p>
          <a:p>
            <a:pPr defTabSz="762000">
              <a:lnSpc>
                <a:spcPct val="95000"/>
              </a:lnSpc>
              <a:spcAft>
                <a:spcPct val="35000"/>
              </a:spcAft>
              <a:tabLst>
                <a:tab pos="1827213" algn="r"/>
                <a:tab pos="1939925" algn="l"/>
              </a:tabLst>
            </a:pPr>
            <a:r>
              <a:rPr lang="en-US" altLang="ko-KR" b="1" dirty="0">
                <a:latin typeface="Tahoma" pitchFamily="34" charset="0"/>
                <a:ea typeface="굴림" pitchFamily="50" charset="-127"/>
              </a:rPr>
              <a:t>	Availability:	      Public            OMA Confidential</a:t>
            </a:r>
          </a:p>
          <a:p>
            <a:pPr defTabSz="762000">
              <a:lnSpc>
                <a:spcPct val="95000"/>
              </a:lnSpc>
              <a:spcAft>
                <a:spcPct val="35000"/>
              </a:spcAft>
              <a:tabLst>
                <a:tab pos="1827213" algn="r"/>
                <a:tab pos="1939925" algn="l"/>
              </a:tabLst>
            </a:pPr>
            <a:r>
              <a:rPr lang="en-US" altLang="ko-KR" b="1" dirty="0">
                <a:latin typeface="Tahoma" pitchFamily="34" charset="0"/>
                <a:ea typeface="굴림" pitchFamily="50" charset="-127"/>
              </a:rPr>
              <a:t>	Contact:	Seungkyu Park, </a:t>
            </a:r>
            <a:r>
              <a:rPr lang="en-US" altLang="ko-KR" b="1" dirty="0">
                <a:latin typeface="Tahoma" pitchFamily="34" charset="0"/>
                <a:ea typeface="굴림" pitchFamily="50" charset="-127"/>
                <a:hlinkClick r:id="rId4"/>
              </a:rPr>
              <a:t>seungk.park@lge.com</a:t>
            </a:r>
            <a:r>
              <a:rPr lang="en-US" altLang="ko-KR" b="1" dirty="0">
                <a:latin typeface="Tahoma" pitchFamily="34" charset="0"/>
                <a:ea typeface="굴림" pitchFamily="50" charset="-127"/>
              </a:rPr>
              <a:t/>
            </a:r>
            <a:br>
              <a:rPr lang="en-US" altLang="ko-KR" b="1" dirty="0">
                <a:latin typeface="Tahoma" pitchFamily="34" charset="0"/>
                <a:ea typeface="굴림" pitchFamily="50" charset="-127"/>
              </a:rPr>
            </a:br>
            <a:r>
              <a:rPr lang="en-US" altLang="ko-KR" b="1" dirty="0">
                <a:latin typeface="Tahoma" pitchFamily="34" charset="0"/>
                <a:ea typeface="굴림" pitchFamily="50" charset="-127"/>
              </a:rPr>
              <a:t>		</a:t>
            </a:r>
            <a:r>
              <a:rPr lang="en-US" altLang="ko-KR" b="1" dirty="0" err="1">
                <a:latin typeface="Tahoma" pitchFamily="34" charset="0"/>
                <a:ea typeface="굴림" pitchFamily="50" charset="-127"/>
              </a:rPr>
              <a:t>Seongyoon</a:t>
            </a:r>
            <a:r>
              <a:rPr lang="en-US" altLang="ko-KR" b="1" dirty="0">
                <a:latin typeface="Tahoma" pitchFamily="34" charset="0"/>
                <a:ea typeface="굴림" pitchFamily="50" charset="-127"/>
              </a:rPr>
              <a:t> Kim, </a:t>
            </a:r>
            <a:r>
              <a:rPr lang="en-US" altLang="ko-KR" b="1" dirty="0">
                <a:latin typeface="Tahoma" pitchFamily="34" charset="0"/>
                <a:ea typeface="굴림" pitchFamily="50" charset="-127"/>
                <a:hlinkClick r:id="rId5"/>
              </a:rPr>
              <a:t>seongyoon.kim@lge.com</a:t>
            </a:r>
            <a:endParaRPr lang="en-US" altLang="ko-KR" b="1" dirty="0">
              <a:latin typeface="Tahoma" pitchFamily="34" charset="0"/>
              <a:ea typeface="굴림" pitchFamily="50" charset="-127"/>
            </a:endParaRPr>
          </a:p>
          <a:p>
            <a:pPr defTabSz="762000">
              <a:lnSpc>
                <a:spcPct val="95000"/>
              </a:lnSpc>
              <a:spcAft>
                <a:spcPct val="35000"/>
              </a:spcAft>
              <a:tabLst>
                <a:tab pos="1827213" algn="r"/>
                <a:tab pos="1939925" algn="l"/>
              </a:tabLst>
            </a:pPr>
            <a:r>
              <a:rPr lang="en-US" altLang="ko-KR" b="1" dirty="0">
                <a:latin typeface="Tahoma" pitchFamily="34" charset="0"/>
                <a:ea typeface="굴림" pitchFamily="50" charset="-127"/>
              </a:rPr>
              <a:t>	Source:	LGE</a:t>
            </a:r>
          </a:p>
        </p:txBody>
      </p:sp>
      <p:sp>
        <p:nvSpPr>
          <p:cNvPr id="2052" name="Rectangle 26"/>
          <p:cNvSpPr>
            <a:spLocks noGrp="1" noChangeArrowheads="1"/>
          </p:cNvSpPr>
          <p:nvPr>
            <p:ph type="ctrTitle"/>
          </p:nvPr>
        </p:nvSpPr>
        <p:spPr>
          <a:xfrm>
            <a:off x="339725" y="228600"/>
            <a:ext cx="8685213" cy="1652588"/>
          </a:xfrm>
          <a:noFill/>
        </p:spPr>
        <p:txBody>
          <a:bodyPr anchor="t"/>
          <a:lstStyle/>
          <a:p>
            <a:r>
              <a:rPr lang="en-US" altLang="ko-KR" sz="2000" dirty="0" smtClean="0"/>
              <a:t>OMA-XX-2013-XXXX-INP_M2M_Application_Interface</a:t>
            </a:r>
            <a:r>
              <a:rPr lang="en-US" altLang="ko-KR" sz="2000" dirty="0" smtClean="0">
                <a:ea typeface="굴림" pitchFamily="50" charset="-127"/>
              </a:rPr>
              <a:t/>
            </a:r>
            <a:br>
              <a:rPr lang="en-US" altLang="ko-KR" sz="2000" dirty="0" smtClean="0">
                <a:ea typeface="굴림" pitchFamily="50" charset="-127"/>
              </a:rPr>
            </a:br>
            <a:r>
              <a:rPr lang="en-US" altLang="ko-KR" sz="2000" dirty="0" smtClean="0">
                <a:ea typeface="굴림" pitchFamily="50" charset="-127"/>
              </a:rPr>
              <a:t/>
            </a:r>
            <a:br>
              <a:rPr lang="en-US" altLang="ko-KR" sz="2000" dirty="0" smtClean="0">
                <a:ea typeface="굴림" pitchFamily="50" charset="-127"/>
              </a:rPr>
            </a:br>
            <a:r>
              <a:rPr lang="en-US" altLang="ko-KR" sz="2800" dirty="0" smtClean="0">
                <a:ea typeface="굴림" pitchFamily="50" charset="-127"/>
              </a:rPr>
              <a:t>Presentation of WID Information</a:t>
            </a:r>
            <a:br>
              <a:rPr lang="en-US" altLang="ko-KR" sz="2800" dirty="0" smtClean="0">
                <a:ea typeface="굴림" pitchFamily="50" charset="-127"/>
              </a:rPr>
            </a:br>
            <a:r>
              <a:rPr lang="en-US" altLang="ko-KR" dirty="0" smtClean="0">
                <a:ea typeface="굴림" pitchFamily="50" charset="-127"/>
              </a:rPr>
              <a:t>WID XXXX - M2M Application Interface</a:t>
            </a: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ko-KR" sz="1800" b="1">
                <a:solidFill>
                  <a:srgbClr val="800000"/>
                </a:solidFill>
                <a:latin typeface="Tahoma" pitchFamily="34" charset="0"/>
                <a:ea typeface="굴림" pitchFamily="50" charset="-127"/>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ko-KR" sz="1800" b="1">
              <a:solidFill>
                <a:srgbClr val="800000"/>
              </a:solidFill>
              <a:latin typeface="Tahoma" pitchFamily="34" charset="0"/>
              <a:ea typeface="굴림" pitchFamily="50" charset="-127"/>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US" altLang="ko-KR" sz="900">
                <a:ea typeface="굴림" pitchFamily="50" charset="-127"/>
                <a:cs typeface="Times New Roman" pitchFamily="18" charset="0"/>
              </a:rPr>
              <a:t>USE OF THIS DOCUMENT BY NON-OMA MEMBERS IS SUBJECT TO ALL OF THE TERMS AND CONDITIONS OF THE USE AGREEMENT (located at </a:t>
            </a:r>
            <a:r>
              <a:rPr lang="en-US" altLang="ko-KR" sz="900">
                <a:ea typeface="굴림" pitchFamily="50" charset="-127"/>
                <a:cs typeface="Times New Roman" pitchFamily="18" charset="0"/>
                <a:hlinkClick r:id="rId6"/>
              </a:rPr>
              <a:t>http://www.openmobilealliance.org/UseAgreement.html</a:t>
            </a:r>
            <a:r>
              <a:rPr lang="en-US" altLang="ko-KR" sz="900">
                <a:ea typeface="굴림" pitchFamily="50" charset="-127"/>
                <a:cs typeface="Times New Roman" pitchFamily="18" charset="0"/>
              </a:rPr>
              <a:t>) AND IF YOU HAVE NOT AGREED TO THE TERMS OF THE USE AGREEMENT, YOU DO NOT HAVE THE RIGHT TO USE, COPY OR DISTRIBUTE THIS DOCUMENT.</a:t>
            </a:r>
          </a:p>
          <a:p>
            <a:pPr>
              <a:spcBef>
                <a:spcPct val="35000"/>
              </a:spcBef>
            </a:pPr>
            <a:r>
              <a:rPr lang="en-US" altLang="ko-KR" sz="900">
                <a:ea typeface="굴림" pitchFamily="50" charset="-127"/>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ko-KR" sz="900" b="1">
                <a:ea typeface="굴림" pitchFamily="50" charset="-127"/>
                <a:cs typeface="Times New Roman" pitchFamily="18" charset="0"/>
              </a:rPr>
              <a:t>Intellectual Property Rights</a:t>
            </a:r>
          </a:p>
          <a:p>
            <a:pPr>
              <a:spcBef>
                <a:spcPct val="35000"/>
              </a:spcBef>
            </a:pPr>
            <a:r>
              <a:rPr lang="en-US" altLang="ko-KR" sz="900">
                <a:ea typeface="굴림" pitchFamily="50" charset="-127"/>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Gap Analysis with WSI</a:t>
            </a:r>
            <a:endParaRPr lang="ko-KR" altLang="en-US"/>
          </a:p>
        </p:txBody>
      </p:sp>
      <p:sp>
        <p:nvSpPr>
          <p:cNvPr id="3" name="내용 개체 틀 2"/>
          <p:cNvSpPr>
            <a:spLocks noGrp="1"/>
          </p:cNvSpPr>
          <p:nvPr>
            <p:ph idx="1"/>
          </p:nvPr>
        </p:nvSpPr>
        <p:spPr/>
        <p:txBody>
          <a:bodyPr/>
          <a:lstStyle/>
          <a:p>
            <a:r>
              <a:rPr lang="en-US" altLang="ko-KR" dirty="0" smtClean="0"/>
              <a:t>Web Service Interface (WSI) tried to provide the interface for the External System to interact with DM System </a:t>
            </a:r>
            <a:r>
              <a:rPr lang="en-GB" altLang="ko-KR" dirty="0"/>
              <a:t>to perform management operations on the </a:t>
            </a:r>
            <a:r>
              <a:rPr lang="en-GB" altLang="ko-KR" dirty="0" smtClean="0"/>
              <a:t>device</a:t>
            </a:r>
            <a:endParaRPr lang="en-US" altLang="ko-KR" dirty="0" smtClean="0"/>
          </a:p>
          <a:p>
            <a:pPr lvl="1"/>
            <a:r>
              <a:rPr lang="en-US" altLang="ko-KR" dirty="0" smtClean="0"/>
              <a:t>WSI was stopped during AD due to the lack of interests and participants</a:t>
            </a:r>
            <a:endParaRPr lang="ko-KR" altLang="en-US" dirty="0"/>
          </a:p>
        </p:txBody>
      </p:sp>
      <p:pic>
        <p:nvPicPr>
          <p:cNvPr id="7" name="그림 6"/>
          <p:cNvPicPr>
            <a:picLocks noChangeAspect="1"/>
          </p:cNvPicPr>
          <p:nvPr/>
        </p:nvPicPr>
        <p:blipFill>
          <a:blip r:embed="rId3"/>
          <a:stretch>
            <a:fillRect/>
          </a:stretch>
        </p:blipFill>
        <p:spPr>
          <a:xfrm>
            <a:off x="246298" y="2901950"/>
            <a:ext cx="5051601" cy="3550508"/>
          </a:xfrm>
          <a:prstGeom prst="rect">
            <a:avLst/>
          </a:prstGeom>
        </p:spPr>
      </p:pic>
      <p:sp>
        <p:nvSpPr>
          <p:cNvPr id="8" name="TextBox 7"/>
          <p:cNvSpPr txBox="1"/>
          <p:nvPr/>
        </p:nvSpPr>
        <p:spPr>
          <a:xfrm>
            <a:off x="5519737" y="3461526"/>
            <a:ext cx="3733800" cy="2585323"/>
          </a:xfrm>
          <a:prstGeom prst="rect">
            <a:avLst/>
          </a:prstGeom>
          <a:noFill/>
        </p:spPr>
        <p:txBody>
          <a:bodyPr wrap="square" rtlCol="0">
            <a:spAutoFit/>
          </a:bodyPr>
          <a:lstStyle/>
          <a:p>
            <a:pPr lvl="0"/>
            <a:r>
              <a:rPr lang="en-GB" altLang="ko-KR" sz="1800" b="1" dirty="0" smtClean="0"/>
              <a:t>WSI Main Functionalities</a:t>
            </a:r>
          </a:p>
          <a:p>
            <a:pPr marL="342900" lvl="0" indent="-342900">
              <a:buFont typeface="Arial" panose="020B0604020202020204" pitchFamily="34" charset="0"/>
              <a:buChar char="•"/>
            </a:pPr>
            <a:r>
              <a:rPr lang="en-GB" altLang="ko-KR" sz="1800" dirty="0" smtClean="0"/>
              <a:t>Device </a:t>
            </a:r>
            <a:r>
              <a:rPr lang="en-GB" altLang="ko-KR" sz="1800" dirty="0"/>
              <a:t>discovery</a:t>
            </a:r>
            <a:endParaRPr lang="ko-KR" altLang="ko-KR" sz="1800"/>
          </a:p>
          <a:p>
            <a:pPr marL="342900" lvl="0" indent="-342900">
              <a:buFont typeface="Arial" panose="020B0604020202020204" pitchFamily="34" charset="0"/>
              <a:buChar char="•"/>
            </a:pPr>
            <a:r>
              <a:rPr lang="en-US" altLang="ko-KR" sz="1800" dirty="0" smtClean="0"/>
              <a:t>External System performs Device Managements via DM System</a:t>
            </a:r>
            <a:endParaRPr lang="ko-KR" altLang="ko-KR" sz="1800"/>
          </a:p>
          <a:p>
            <a:pPr marL="342900" lvl="0" indent="-342900">
              <a:buFont typeface="Arial" panose="020B0604020202020204" pitchFamily="34" charset="0"/>
              <a:buChar char="•"/>
            </a:pPr>
            <a:r>
              <a:rPr lang="en-GB" altLang="ko-KR" sz="1800" dirty="0" smtClean="0"/>
              <a:t>Forward Generic </a:t>
            </a:r>
            <a:r>
              <a:rPr lang="en-GB" altLang="ko-KR" sz="1800" dirty="0"/>
              <a:t>Alert </a:t>
            </a:r>
            <a:r>
              <a:rPr lang="en-GB" altLang="ko-KR" sz="1800" dirty="0" smtClean="0"/>
              <a:t>to the External System</a:t>
            </a:r>
            <a:endParaRPr lang="ko-KR" altLang="ko-KR" sz="1800"/>
          </a:p>
          <a:p>
            <a:pPr marL="342900" indent="-342900">
              <a:buFont typeface="Arial" panose="020B0604020202020204" pitchFamily="34" charset="0"/>
              <a:buChar char="•"/>
            </a:pPr>
            <a:r>
              <a:rPr lang="en-GB" altLang="ko-KR" sz="1800" dirty="0" smtClean="0"/>
              <a:t>Asynchronous Operations</a:t>
            </a:r>
            <a:endParaRPr lang="ko-KR" altLang="ko-KR" sz="1800"/>
          </a:p>
          <a:p>
            <a:pPr marL="342900" indent="-342900">
              <a:buFont typeface="Arial" panose="020B0604020202020204" pitchFamily="34" charset="0"/>
              <a:buChar char="•"/>
            </a:pPr>
            <a:r>
              <a:rPr lang="en-GB" altLang="ko-KR" sz="1800" dirty="0" smtClean="0"/>
              <a:t>External System Registration</a:t>
            </a:r>
          </a:p>
          <a:p>
            <a:pPr marL="342900" indent="-342900">
              <a:buFont typeface="Arial" panose="020B0604020202020204" pitchFamily="34" charset="0"/>
              <a:buChar char="•"/>
            </a:pPr>
            <a:r>
              <a:rPr lang="en-GB" altLang="ko-KR" sz="1800" dirty="0" smtClean="0"/>
              <a:t>Device Group Operations</a:t>
            </a:r>
            <a:endParaRPr lang="ko-KR" altLang="en-US" sz="1800"/>
          </a:p>
        </p:txBody>
      </p:sp>
    </p:spTree>
    <p:extLst>
      <p:ext uri="{BB962C8B-B14F-4D97-AF65-F5344CB8AC3E}">
        <p14:creationId xmlns:p14="http://schemas.microsoft.com/office/powerpoint/2010/main" val="3997937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Gap Analysis with </a:t>
            </a:r>
            <a:r>
              <a:rPr lang="en-US" altLang="ko-KR" dirty="0" smtClean="0"/>
              <a:t>WSI</a:t>
            </a:r>
            <a:endParaRPr lang="ko-KR" altLang="en-US"/>
          </a:p>
        </p:txBody>
      </p:sp>
      <p:sp>
        <p:nvSpPr>
          <p:cNvPr id="3" name="내용 개체 틀 2"/>
          <p:cNvSpPr>
            <a:spLocks noGrp="1"/>
          </p:cNvSpPr>
          <p:nvPr>
            <p:ph idx="1"/>
          </p:nvPr>
        </p:nvSpPr>
        <p:spPr/>
        <p:txBody>
          <a:bodyPr/>
          <a:lstStyle/>
          <a:p>
            <a:r>
              <a:rPr lang="en-US" altLang="ko-KR" dirty="0" smtClean="0"/>
              <a:t>Are WSI and M2M Application Interface related?</a:t>
            </a:r>
          </a:p>
          <a:p>
            <a:pPr lvl="1"/>
            <a:r>
              <a:rPr lang="en-US" altLang="ko-KR" dirty="0" smtClean="0"/>
              <a:t>Yes, they are related. M2M Application and M2M Server in this proposal can be seen as WSI Function in External System and DM System respectively. Some technical requirements can be also overlapped</a:t>
            </a:r>
          </a:p>
          <a:p>
            <a:r>
              <a:rPr lang="en-US" altLang="ko-KR" dirty="0" smtClean="0"/>
              <a:t>Can WSI be reused for M2M Application Interface?</a:t>
            </a:r>
          </a:p>
          <a:p>
            <a:pPr lvl="1"/>
            <a:r>
              <a:rPr lang="en-US" altLang="ko-KR" dirty="0" smtClean="0"/>
              <a:t>Some requirements in WSI RD can be conceptually reused</a:t>
            </a:r>
          </a:p>
          <a:p>
            <a:pPr lvl="1"/>
            <a:r>
              <a:rPr lang="en-US" altLang="ko-KR" dirty="0" smtClean="0"/>
              <a:t>Use cases in WSI RD can be revised in terms of M2M</a:t>
            </a:r>
          </a:p>
          <a:p>
            <a:endParaRPr lang="en-US" altLang="ko-KR" dirty="0" smtClean="0"/>
          </a:p>
          <a:p>
            <a:r>
              <a:rPr lang="en-US" altLang="ko-KR" i="1" dirty="0" smtClean="0"/>
              <a:t>M2M Application Interface can conceptually reuse or consult with RD/AD of WSI. For the TS, the independent development shall be taken since there is no TS for WSI</a:t>
            </a:r>
          </a:p>
        </p:txBody>
      </p:sp>
    </p:spTree>
    <p:extLst>
      <p:ext uri="{BB962C8B-B14F-4D97-AF65-F5344CB8AC3E}">
        <p14:creationId xmlns:p14="http://schemas.microsoft.com/office/powerpoint/2010/main" val="24157038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Gap Analysis with other M2M Solutions</a:t>
            </a:r>
            <a:endParaRPr lang="ko-KR" altLang="en-US"/>
          </a:p>
        </p:txBody>
      </p:sp>
      <p:sp>
        <p:nvSpPr>
          <p:cNvPr id="3" name="내용 개체 틀 2"/>
          <p:cNvSpPr>
            <a:spLocks noGrp="1"/>
          </p:cNvSpPr>
          <p:nvPr>
            <p:ph idx="1"/>
          </p:nvPr>
        </p:nvSpPr>
        <p:spPr/>
        <p:txBody>
          <a:bodyPr/>
          <a:lstStyle/>
          <a:p>
            <a:r>
              <a:rPr lang="en-US" altLang="ko-KR" dirty="0" smtClean="0"/>
              <a:t>ETSI TC M2M aims to provide the M2M Platform targeting the whole three domains (i.e., device domain, network domain and application domain). oneM2M takes the same approach</a:t>
            </a:r>
          </a:p>
          <a:p>
            <a:r>
              <a:rPr lang="en-US" altLang="ko-KR" dirty="0" smtClean="0"/>
              <a:t>This new work item doesn’t propose to develop the entirely new wheel for M2M Platform. Rather, it says to evolve OMA DM to M2M Platform with a simple extension; M2M Application Interface between M2M Application and M2M Server</a:t>
            </a:r>
          </a:p>
        </p:txBody>
      </p:sp>
    </p:spTree>
    <p:extLst>
      <p:ext uri="{BB962C8B-B14F-4D97-AF65-F5344CB8AC3E}">
        <p14:creationId xmlns:p14="http://schemas.microsoft.com/office/powerpoint/2010/main" val="21198603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제목 1"/>
          <p:cNvSpPr>
            <a:spLocks noGrp="1"/>
          </p:cNvSpPr>
          <p:nvPr>
            <p:ph type="title"/>
          </p:nvPr>
        </p:nvSpPr>
        <p:spPr/>
        <p:txBody>
          <a:bodyPr/>
          <a:lstStyle/>
          <a:p>
            <a:r>
              <a:rPr lang="en-US" altLang="ko-KR" smtClean="0">
                <a:ea typeface="굴림" pitchFamily="50" charset="-127"/>
              </a:rPr>
              <a:t>How OMA can help</a:t>
            </a:r>
            <a:endParaRPr lang="ko-KR" altLang="en-US" smtClean="0">
              <a:ea typeface="굴림" pitchFamily="50" charset="-127"/>
            </a:endParaRPr>
          </a:p>
        </p:txBody>
      </p:sp>
      <p:sp>
        <p:nvSpPr>
          <p:cNvPr id="11267" name="내용 개체 틀 2"/>
          <p:cNvSpPr>
            <a:spLocks noGrp="1"/>
          </p:cNvSpPr>
          <p:nvPr>
            <p:ph idx="1"/>
          </p:nvPr>
        </p:nvSpPr>
        <p:spPr/>
        <p:txBody>
          <a:bodyPr/>
          <a:lstStyle/>
          <a:p>
            <a:r>
              <a:rPr lang="en-US" altLang="ko-KR" dirty="0" smtClean="0">
                <a:ea typeface="굴림" pitchFamily="50" charset="-127"/>
              </a:rPr>
              <a:t>OMA can help with this new Work Item leveraging the expertise in OMA DM WG</a:t>
            </a:r>
          </a:p>
          <a:p>
            <a:pPr lvl="1"/>
            <a:r>
              <a:rPr lang="en-US" altLang="ko-KR" dirty="0" smtClean="0">
                <a:ea typeface="굴림" pitchFamily="50" charset="-127"/>
              </a:rPr>
              <a:t>Sub Work Item can be created under OMA DM WG</a:t>
            </a:r>
          </a:p>
          <a:p>
            <a:endParaRPr lang="en-US" altLang="ko-KR" dirty="0" smtClean="0">
              <a:ea typeface="굴림" pitchFamily="50" charset="-127"/>
            </a:endParaRPr>
          </a:p>
          <a:p>
            <a:endParaRPr lang="ko-KR" altLang="en-US" dirty="0" smtClean="0">
              <a:ea typeface="굴림" pitchFamily="50" charset="-127"/>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제목 1"/>
          <p:cNvSpPr>
            <a:spLocks noGrp="1"/>
          </p:cNvSpPr>
          <p:nvPr>
            <p:ph type="title"/>
          </p:nvPr>
        </p:nvSpPr>
        <p:spPr/>
        <p:txBody>
          <a:bodyPr/>
          <a:lstStyle/>
          <a:p>
            <a:r>
              <a:rPr lang="en-US" altLang="ko-KR" smtClean="0">
                <a:ea typeface="굴림" pitchFamily="50" charset="-127"/>
              </a:rPr>
              <a:t>Impacts, relationships and dependencies</a:t>
            </a:r>
            <a:endParaRPr lang="ko-KR" altLang="en-US" smtClean="0">
              <a:ea typeface="굴림" pitchFamily="50" charset="-127"/>
            </a:endParaRPr>
          </a:p>
        </p:txBody>
      </p:sp>
      <p:sp>
        <p:nvSpPr>
          <p:cNvPr id="12291" name="내용 개체 틀 2"/>
          <p:cNvSpPr>
            <a:spLocks noGrp="1"/>
          </p:cNvSpPr>
          <p:nvPr>
            <p:ph idx="1"/>
          </p:nvPr>
        </p:nvSpPr>
        <p:spPr/>
        <p:txBody>
          <a:bodyPr/>
          <a:lstStyle/>
          <a:p>
            <a:r>
              <a:rPr lang="en-US" altLang="ko-KR" smtClean="0">
                <a:ea typeface="굴림" pitchFamily="50" charset="-127"/>
              </a:rPr>
              <a:t>State (potentially) related</a:t>
            </a:r>
          </a:p>
          <a:p>
            <a:pPr lvl="1"/>
            <a:r>
              <a:rPr lang="en-US" altLang="ko-KR" smtClean="0">
                <a:ea typeface="굴림" pitchFamily="50" charset="-127"/>
              </a:rPr>
              <a:t>OMA DM 1.x, OMA DM 2.0</a:t>
            </a:r>
          </a:p>
          <a:p>
            <a:r>
              <a:rPr lang="en-US" altLang="ko-KR" smtClean="0">
                <a:ea typeface="굴림" pitchFamily="50" charset="-127"/>
              </a:rPr>
              <a:t>State potential and identified dependencies</a:t>
            </a:r>
          </a:p>
          <a:p>
            <a:pPr lvl="1"/>
            <a:r>
              <a:rPr lang="en-US" altLang="ko-KR" smtClean="0">
                <a:ea typeface="굴림" pitchFamily="50" charset="-127"/>
              </a:rPr>
              <a:t>OMA DM 1.x, OMA DM 2.0</a:t>
            </a:r>
          </a:p>
          <a:p>
            <a:r>
              <a:rPr lang="en-US" altLang="ko-KR" smtClean="0">
                <a:ea typeface="굴림" pitchFamily="50" charset="-127"/>
              </a:rPr>
              <a:t>Describe impacts on different system elements</a:t>
            </a:r>
          </a:p>
          <a:p>
            <a:pPr lvl="1"/>
            <a:r>
              <a:rPr lang="en-US" altLang="ko-KR" smtClean="0">
                <a:ea typeface="굴림" pitchFamily="50" charset="-127"/>
              </a:rPr>
              <a:t>No Impacts expected</a:t>
            </a:r>
          </a:p>
          <a:p>
            <a:endParaRPr lang="ko-KR" altLang="en-US" smtClean="0">
              <a:ea typeface="굴림" pitchFamily="50" charset="-127"/>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GB" altLang="ko-KR" smtClean="0">
                <a:ea typeface="굴림" pitchFamily="50" charset="-127"/>
              </a:rPr>
              <a:t>Proposed Timeline</a:t>
            </a:r>
          </a:p>
        </p:txBody>
      </p:sp>
      <p:graphicFrame>
        <p:nvGraphicFramePr>
          <p:cNvPr id="13315" name="Object 1755"/>
          <p:cNvGraphicFramePr>
            <a:graphicFrameLocks noChangeAspect="1"/>
          </p:cNvGraphicFramePr>
          <p:nvPr/>
        </p:nvGraphicFramePr>
        <p:xfrm>
          <a:off x="795338" y="0"/>
          <a:ext cx="914400" cy="714375"/>
        </p:xfrm>
        <a:graphic>
          <a:graphicData uri="http://schemas.openxmlformats.org/presentationml/2006/ole">
            <mc:AlternateContent xmlns:mc="http://schemas.openxmlformats.org/markup-compatibility/2006">
              <mc:Choice xmlns:v="urn:schemas-microsoft-com:vml" Requires="v">
                <p:oleObj spid="_x0000_s13433" name="워크시트" showAsIcon="1" r:id="rId5" imgW="914400" imgH="714375" progId="Excel.Sheet.8">
                  <p:embed/>
                </p:oleObj>
              </mc:Choice>
              <mc:Fallback>
                <p:oleObj name="워크시트" showAsIcon="1" r:id="rId5" imgW="914400" imgH="714375" progId="Excel.Sheet.8">
                  <p:embed/>
                  <p:pic>
                    <p:nvPicPr>
                      <p:cNvPr id="0" name="Object 175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5338" y="0"/>
                        <a:ext cx="914400"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Tabella 7"/>
          <p:cNvGraphicFramePr>
            <a:graphicFrameLocks noGrp="1"/>
          </p:cNvGraphicFramePr>
          <p:nvPr/>
        </p:nvGraphicFramePr>
        <p:xfrm>
          <a:off x="261938" y="1149350"/>
          <a:ext cx="4419600" cy="3349630"/>
        </p:xfrm>
        <a:graphic>
          <a:graphicData uri="http://schemas.openxmlformats.org/drawingml/2006/table">
            <a:tbl>
              <a:tblPr/>
              <a:tblGrid>
                <a:gridCol w="2185987"/>
                <a:gridCol w="1085850"/>
                <a:gridCol w="361950"/>
                <a:gridCol w="423863"/>
                <a:gridCol w="361950"/>
              </a:tblGrid>
              <a:tr h="3349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RD start</a:t>
                      </a:r>
                    </a:p>
                  </a:txBody>
                  <a:tcPr marL="0" marR="0" marT="0" marB="0" anchor="b" horzOverflow="overflow">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algn="ctr" fontAlgn="b"/>
                      <a:r>
                        <a:rPr lang="en-US" altLang="ko-KR" sz="1400" b="1" i="0" u="none" strike="noStrike" dirty="0">
                          <a:effectLst/>
                          <a:latin typeface="Arial"/>
                        </a:rPr>
                        <a:t>2013-05-06</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r>
              <a:tr h="3349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New reqs deadline</a:t>
                      </a:r>
                    </a:p>
                  </a:txBody>
                  <a:tcPr marL="0" marR="0" marT="0" marB="0" anchor="b"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p>
                      <a:pPr algn="ctr" fontAlgn="b"/>
                      <a:r>
                        <a:rPr lang="en-US" altLang="ko-KR" sz="1400" b="1" i="0" u="none" strike="noStrike" dirty="0">
                          <a:effectLst/>
                          <a:latin typeface="Arial"/>
                        </a:rPr>
                        <a:t>2013-07-09</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3349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RD review start</a:t>
                      </a:r>
                    </a:p>
                  </a:txBody>
                  <a:tcPr marL="0" marR="0" marT="0" marB="0" anchor="b"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p>
                      <a:pPr algn="ctr" fontAlgn="b"/>
                      <a:r>
                        <a:rPr lang="en-US" altLang="ko-KR" sz="1400" b="1" i="0" u="none" strike="noStrike">
                          <a:effectLst/>
                          <a:latin typeface="Arial"/>
                        </a:rPr>
                        <a:t>2013-07-09</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3349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RD as Candidate</a:t>
                      </a:r>
                    </a:p>
                  </a:txBody>
                  <a:tcPr marL="0" marR="0" marT="0" marB="0" anchor="b" horzOverflow="overflow">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algn="ctr" fontAlgn="b"/>
                      <a:r>
                        <a:rPr lang="en-US" altLang="ko-KR" sz="1400" b="1" i="0" u="none" strike="noStrike" dirty="0">
                          <a:effectLst/>
                          <a:latin typeface="Arial"/>
                        </a:rPr>
                        <a:t>2013-08-06</a:t>
                      </a:r>
                    </a:p>
                  </a:txBody>
                  <a:tcPr marL="9525" marR="9525" marT="9525"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3</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3349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AD start</a:t>
                      </a:r>
                    </a:p>
                  </a:txBody>
                  <a:tcPr marL="0" marR="0" marT="0" marB="0" anchor="b" horzOverflow="overflow">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algn="ctr" fontAlgn="b"/>
                      <a:r>
                        <a:rPr lang="en-US" altLang="ko-KR" sz="1400" b="1" i="0" u="none" strike="noStrike" dirty="0">
                          <a:effectLst/>
                          <a:latin typeface="Arial"/>
                        </a:rPr>
                        <a:t>2013-07-09</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3349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AD review start</a:t>
                      </a:r>
                    </a:p>
                  </a:txBody>
                  <a:tcPr marL="0" marR="0" marT="0" marB="0" anchor="b" horzOverflow="overflow">
                    <a:lnL w="25400" cap="flat" cmpd="dbl"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p>
                      <a:pPr algn="ctr" fontAlgn="b"/>
                      <a:r>
                        <a:rPr lang="en-US" altLang="ko-KR" sz="1400" b="1" i="0" u="none" strike="noStrike">
                          <a:effectLst/>
                          <a:latin typeface="Arial"/>
                        </a:rPr>
                        <a:t>2013-09-10</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3349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AD as Candidate</a:t>
                      </a:r>
                    </a:p>
                  </a:txBody>
                  <a:tcPr marL="0" marR="0" marT="0" marB="0" anchor="b" horzOverflow="overflow">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algn="ctr" fontAlgn="b"/>
                      <a:r>
                        <a:rPr lang="en-US" altLang="ko-KR" sz="1400" b="1" i="0" u="none" strike="noStrike" dirty="0">
                          <a:effectLst/>
                          <a:latin typeface="Arial"/>
                        </a:rPr>
                        <a:t>2013-09-30</a:t>
                      </a:r>
                    </a:p>
                  </a:txBody>
                  <a:tcPr marL="9525" marR="9525" marT="9525"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3</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3349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Detailed spec start</a:t>
                      </a:r>
                    </a:p>
                  </a:txBody>
                  <a:tcPr marL="0" marR="0" marT="0" marB="0" anchor="b" horzOverflow="overflow">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algn="ctr" fontAlgn="b"/>
                      <a:r>
                        <a:rPr lang="en-US" altLang="ko-KR" sz="1400" b="1" i="0" u="none" strike="noStrike" dirty="0">
                          <a:effectLst/>
                          <a:latin typeface="Arial"/>
                        </a:rPr>
                        <a:t>2013-07-09</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3349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Consistency start</a:t>
                      </a:r>
                    </a:p>
                  </a:txBody>
                  <a:tcPr marL="0" marR="0" marT="0" marB="0" anchor="b" horzOverflow="overflow">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algn="ctr" fontAlgn="b"/>
                      <a:r>
                        <a:rPr lang="en-US" altLang="ko-KR" sz="1400" b="1" i="0" u="none" strike="noStrike" dirty="0">
                          <a:effectLst/>
                          <a:latin typeface="Arial"/>
                        </a:rPr>
                        <a:t>2014-05-30</a:t>
                      </a:r>
                    </a:p>
                  </a:txBody>
                  <a:tcPr marL="9525" marR="9525" marT="9525"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11</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13</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3349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Enabler as Candidate</a:t>
                      </a:r>
                    </a:p>
                  </a:txBody>
                  <a:tcPr marL="0" marR="0" marT="0" marB="0" anchor="b" horzOverflow="overflow">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algn="ctr" fontAlgn="b"/>
                      <a:r>
                        <a:rPr lang="en-US" altLang="ko-KR" sz="1400" b="1" i="0" u="none" strike="noStrike" dirty="0">
                          <a:effectLst/>
                          <a:latin typeface="Arial"/>
                        </a:rPr>
                        <a:t>2014-08-30</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 </a:t>
                      </a:r>
                    </a:p>
                  </a:txBody>
                  <a:tcPr marL="0" marR="0" marT="0" marB="0" anchor="b" horzOverflow="overflow">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16</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r>
            </a:tbl>
          </a:graphicData>
        </a:graphic>
      </p:graphicFrame>
      <p:graphicFrame>
        <p:nvGraphicFramePr>
          <p:cNvPr id="9" name="Chart 6"/>
          <p:cNvGraphicFramePr>
            <a:graphicFrameLocks/>
          </p:cNvGraphicFramePr>
          <p:nvPr/>
        </p:nvGraphicFramePr>
        <p:xfrm>
          <a:off x="4833937" y="1149350"/>
          <a:ext cx="4343400" cy="3381375"/>
        </p:xfrm>
        <a:graphic>
          <a:graphicData uri="http://schemas.openxmlformats.org/drawingml/2006/chart">
            <c:chart xmlns:c="http://schemas.openxmlformats.org/drawingml/2006/chart" xmlns:r="http://schemas.openxmlformats.org/officeDocument/2006/relationships" r:id="rId7"/>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GB" altLang="ko-KR" smtClean="0">
                <a:ea typeface="굴림" pitchFamily="50" charset="-127"/>
              </a:rPr>
              <a:t>Supporting Companies</a:t>
            </a:r>
          </a:p>
        </p:txBody>
      </p:sp>
      <p:sp>
        <p:nvSpPr>
          <p:cNvPr id="14339" name="Rectangle 3"/>
          <p:cNvSpPr>
            <a:spLocks noGrp="1" noChangeArrowheads="1"/>
          </p:cNvSpPr>
          <p:nvPr>
            <p:ph type="body" sz="half" idx="1"/>
          </p:nvPr>
        </p:nvSpPr>
        <p:spPr>
          <a:xfrm>
            <a:off x="292100" y="1169988"/>
            <a:ext cx="5608638" cy="512762"/>
          </a:xfrm>
        </p:spPr>
        <p:txBody>
          <a:bodyPr/>
          <a:lstStyle/>
          <a:p>
            <a:r>
              <a:rPr lang="en-GB" altLang="ko-KR" sz="2200" smtClean="0">
                <a:ea typeface="굴림" pitchFamily="50" charset="-127"/>
              </a:rPr>
              <a:t>The companies supporting this work item are:</a:t>
            </a:r>
          </a:p>
        </p:txBody>
      </p:sp>
      <p:graphicFrame>
        <p:nvGraphicFramePr>
          <p:cNvPr id="43044" name="Group 36"/>
          <p:cNvGraphicFramePr>
            <a:graphicFrameLocks noGrp="1"/>
          </p:cNvGraphicFramePr>
          <p:nvPr>
            <p:ph sz="half" idx="2"/>
          </p:nvPr>
        </p:nvGraphicFramePr>
        <p:xfrm>
          <a:off x="490538" y="1682750"/>
          <a:ext cx="8047037" cy="2562228"/>
        </p:xfrm>
        <a:graphic>
          <a:graphicData uri="http://schemas.openxmlformats.org/drawingml/2006/table">
            <a:tbl>
              <a:tblPr/>
              <a:tblGrid>
                <a:gridCol w="4198937"/>
                <a:gridCol w="3848100"/>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2200" b="1" i="0" u="none" strike="noStrike" cap="none" normalizeH="0" baseline="0" smtClean="0">
                          <a:ln>
                            <a:noFill/>
                          </a:ln>
                          <a:solidFill>
                            <a:srgbClr val="000066"/>
                          </a:solidFill>
                          <a:effectLst/>
                          <a:latin typeface="Arial Narrow" pitchFamily="34" charset="0"/>
                          <a:ea typeface="굴림" pitchFamily="50" charset="-127"/>
                        </a:rPr>
                        <a:t>Company name</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2200" b="1" i="0" u="none" strike="noStrike" cap="none" normalizeH="0" baseline="0" smtClean="0">
                          <a:ln>
                            <a:noFill/>
                          </a:ln>
                          <a:solidFill>
                            <a:srgbClr val="000066"/>
                          </a:solidFill>
                          <a:effectLst/>
                          <a:latin typeface="Arial Narrow" pitchFamily="34" charset="0"/>
                          <a:ea typeface="굴림" pitchFamily="50" charset="-127"/>
                        </a:rPr>
                        <a:t>Membership type</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ko-KR" sz="2200" b="0" i="0" u="none" strike="noStrike" cap="none" normalizeH="0" baseline="0" smtClean="0">
                          <a:ln>
                            <a:noFill/>
                          </a:ln>
                          <a:solidFill>
                            <a:srgbClr val="800000"/>
                          </a:solidFill>
                          <a:effectLst/>
                          <a:latin typeface="Arial Narrow" pitchFamily="34" charset="0"/>
                          <a:ea typeface="굴림" pitchFamily="50" charset="-127"/>
                        </a:rPr>
                        <a:t>LG Electronics</a:t>
                      </a:r>
                      <a:endParaRPr kumimoji="0" lang="en-GB" altLang="ko-KR" sz="22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ko-KR" sz="2200" b="0" i="0" u="none" strike="noStrike" cap="none" normalizeH="0" baseline="0" smtClean="0">
                          <a:ln>
                            <a:noFill/>
                          </a:ln>
                          <a:solidFill>
                            <a:srgbClr val="800000"/>
                          </a:solidFill>
                          <a:effectLst/>
                          <a:latin typeface="Arial Narrow" pitchFamily="34" charset="0"/>
                          <a:ea typeface="굴림" pitchFamily="50" charset="-127"/>
                        </a:rPr>
                        <a:t>Full</a:t>
                      </a:r>
                      <a:endParaRPr kumimoji="0" lang="en-GB" altLang="ko-KR" sz="22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ko-KR" sz="22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ko-KR" sz="22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ko-KR" sz="22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ko-KR" sz="22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ko-KR" sz="22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ko-KR" sz="22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fr-FR" altLang="ko-KR" sz="2200" b="0" i="0" u="none" strike="noStrike" cap="none" normalizeH="0" baseline="0" smtClean="0">
                        <a:ln>
                          <a:noFill/>
                        </a:ln>
                        <a:solidFill>
                          <a:srgbClr val="800000"/>
                        </a:solidFill>
                        <a:effectLst/>
                        <a:latin typeface="Arial Narrow" pitchFamily="34" charset="0"/>
                        <a:ea typeface="굴림" pitchFamily="50" charset="-127"/>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fr-FR" altLang="ko-KR" sz="2200" b="0" i="0" u="none" strike="noStrike" cap="none" normalizeH="0" baseline="0" smtClean="0">
                        <a:ln>
                          <a:noFill/>
                        </a:ln>
                        <a:solidFill>
                          <a:srgbClr val="800000"/>
                        </a:solidFill>
                        <a:effectLst/>
                        <a:latin typeface="Arial Narrow" pitchFamily="34" charset="0"/>
                        <a:ea typeface="굴림" pitchFamily="50" charset="-127"/>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idx="4294967295"/>
          </p:nvPr>
        </p:nvSpPr>
        <p:spPr/>
        <p:txBody>
          <a:bodyPr/>
          <a:lstStyle/>
          <a:p>
            <a:r>
              <a:rPr lang="en-GB" altLang="ko-KR" smtClean="0">
                <a:ea typeface="굴림" pitchFamily="50" charset="-127"/>
              </a:rPr>
              <a:t>Proposed Resources</a:t>
            </a:r>
          </a:p>
        </p:txBody>
      </p:sp>
      <p:sp>
        <p:nvSpPr>
          <p:cNvPr id="15363" name="Rectangle 3"/>
          <p:cNvSpPr>
            <a:spLocks noGrp="1" noChangeArrowheads="1"/>
          </p:cNvSpPr>
          <p:nvPr>
            <p:ph type="body" sz="half" idx="4294967295"/>
          </p:nvPr>
        </p:nvSpPr>
        <p:spPr>
          <a:xfrm>
            <a:off x="292100" y="996950"/>
            <a:ext cx="8732838" cy="512763"/>
          </a:xfrm>
        </p:spPr>
        <p:txBody>
          <a:bodyPr/>
          <a:lstStyle/>
          <a:p>
            <a:r>
              <a:rPr lang="en-GB" altLang="ko-KR" sz="2200" smtClean="0">
                <a:ea typeface="굴림" pitchFamily="50" charset="-127"/>
              </a:rPr>
              <a:t>The companies supporting this work item are proposing the following resources:</a:t>
            </a:r>
          </a:p>
        </p:txBody>
      </p:sp>
      <p:graphicFrame>
        <p:nvGraphicFramePr>
          <p:cNvPr id="43056" name="Group 48"/>
          <p:cNvGraphicFramePr>
            <a:graphicFrameLocks noGrp="1"/>
          </p:cNvGraphicFramePr>
          <p:nvPr>
            <p:ph sz="half" idx="4294967295"/>
          </p:nvPr>
        </p:nvGraphicFramePr>
        <p:xfrm>
          <a:off x="749300" y="1468438"/>
          <a:ext cx="8047038" cy="5033961"/>
        </p:xfrm>
        <a:graphic>
          <a:graphicData uri="http://schemas.openxmlformats.org/drawingml/2006/table">
            <a:tbl>
              <a:tblPr/>
              <a:tblGrid>
                <a:gridCol w="4648200"/>
                <a:gridCol w="3398838"/>
              </a:tblGrid>
              <a:tr h="64008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1" i="0" u="none" strike="noStrike" cap="none" normalizeH="0" baseline="0" smtClean="0">
                          <a:ln>
                            <a:noFill/>
                          </a:ln>
                          <a:solidFill>
                            <a:srgbClr val="000066"/>
                          </a:solidFill>
                          <a:effectLst/>
                          <a:latin typeface="Arial Narrow" pitchFamily="34" charset="0"/>
                          <a:ea typeface="굴림" pitchFamily="50" charset="-127"/>
                        </a:rPr>
                        <a:t>Deliverable/Role</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1" i="0" u="none" strike="noStrike" cap="none" normalizeH="0" baseline="0" smtClean="0">
                          <a:ln>
                            <a:noFill/>
                          </a:ln>
                          <a:solidFill>
                            <a:srgbClr val="000066"/>
                          </a:solidFill>
                          <a:effectLst/>
                          <a:latin typeface="Arial Narrow" pitchFamily="34" charset="0"/>
                          <a:ea typeface="굴림" pitchFamily="50" charset="-127"/>
                        </a:rPr>
                        <a:t>Proposed volunteer editor/champion</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36671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Requirements Document (RD)</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smtClean="0">
                          <a:ln>
                            <a:noFill/>
                          </a:ln>
                          <a:solidFill>
                            <a:srgbClr val="800000"/>
                          </a:solidFill>
                          <a:effectLst/>
                          <a:latin typeface="Arial Narrow" pitchFamily="34" charset="0"/>
                          <a:ea typeface="굴림" pitchFamily="50" charset="-127"/>
                        </a:rPr>
                        <a:t>TBD</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5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Requirements Document  Review Report (RDRR)</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smtClean="0">
                          <a:ln>
                            <a:noFill/>
                          </a:ln>
                          <a:solidFill>
                            <a:srgbClr val="800000"/>
                          </a:solidFill>
                          <a:effectLst/>
                          <a:latin typeface="Arial Narrow" pitchFamily="34" charset="0"/>
                          <a:ea typeface="굴림" pitchFamily="50" charset="-127"/>
                        </a:rPr>
                        <a:t>TBD</a:t>
                      </a:r>
                      <a:endParaRPr kumimoji="0" lang="en-GB" altLang="ko-KR" sz="18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5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Architecture Document (AD)</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smtClean="0">
                          <a:ln>
                            <a:noFill/>
                          </a:ln>
                          <a:solidFill>
                            <a:srgbClr val="800000"/>
                          </a:solidFill>
                          <a:effectLst/>
                          <a:latin typeface="Arial Narrow" pitchFamily="34" charset="0"/>
                          <a:ea typeface="굴림" pitchFamily="50" charset="-127"/>
                        </a:rPr>
                        <a:t>TBD</a:t>
                      </a:r>
                      <a:endParaRPr kumimoji="0" lang="en-GB" altLang="ko-KR" sz="1800" b="0" i="0" u="none" strike="noStrike" cap="none" normalizeH="0" baseline="0" smtClean="0">
                        <a:ln>
                          <a:noFill/>
                        </a:ln>
                        <a:solidFill>
                          <a:schemeClr val="hlink"/>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71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Architecture Document  Review Report (ADRR)</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smtClean="0">
                          <a:ln>
                            <a:noFill/>
                          </a:ln>
                          <a:solidFill>
                            <a:srgbClr val="800000"/>
                          </a:solidFill>
                          <a:effectLst/>
                          <a:latin typeface="Arial Narrow" pitchFamily="34" charset="0"/>
                          <a:ea typeface="굴림" pitchFamily="50" charset="-127"/>
                        </a:rPr>
                        <a:t>TBD</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5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Technical Specification (TS)</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smtClean="0">
                          <a:ln>
                            <a:noFill/>
                          </a:ln>
                          <a:solidFill>
                            <a:srgbClr val="800000"/>
                          </a:solidFill>
                          <a:effectLst/>
                          <a:latin typeface="Arial Narrow" pitchFamily="34" charset="0"/>
                          <a:ea typeface="굴림" pitchFamily="50" charset="-127"/>
                        </a:rPr>
                        <a:t>TBD</a:t>
                      </a:r>
                      <a:endParaRPr kumimoji="0" lang="en-GB" altLang="ko-KR" sz="18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71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Enabler Test Requirements (ETR)</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smtClean="0">
                          <a:ln>
                            <a:noFill/>
                          </a:ln>
                          <a:solidFill>
                            <a:srgbClr val="800000"/>
                          </a:solidFill>
                          <a:effectLst/>
                          <a:latin typeface="Arial Narrow" pitchFamily="34" charset="0"/>
                          <a:ea typeface="굴림" pitchFamily="50" charset="-127"/>
                        </a:rPr>
                        <a:t>TBD</a:t>
                      </a:r>
                      <a:endParaRPr kumimoji="0" lang="en-GB" altLang="ko-KR" sz="18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5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Enabler Test Requirements Review Report (ETRRR)</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smtClean="0">
                          <a:ln>
                            <a:noFill/>
                          </a:ln>
                          <a:solidFill>
                            <a:srgbClr val="800000"/>
                          </a:solidFill>
                          <a:effectLst/>
                          <a:latin typeface="Arial Narrow" pitchFamily="34" charset="0"/>
                          <a:ea typeface="굴림" pitchFamily="50" charset="-127"/>
                        </a:rPr>
                        <a:t>TBD</a:t>
                      </a:r>
                      <a:endParaRPr kumimoji="0" lang="en-GB" altLang="ko-KR" sz="18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5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Enabler Release Definition (ERELD)</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smtClean="0">
                          <a:ln>
                            <a:noFill/>
                          </a:ln>
                          <a:solidFill>
                            <a:srgbClr val="800000"/>
                          </a:solidFill>
                          <a:effectLst/>
                          <a:latin typeface="Arial Narrow" pitchFamily="34" charset="0"/>
                          <a:ea typeface="굴림" pitchFamily="50" charset="-127"/>
                        </a:rPr>
                        <a:t>TBD</a:t>
                      </a:r>
                      <a:endParaRPr kumimoji="0" lang="en-GB" altLang="ko-KR" sz="18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71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Consistency Review Report (CONRR)</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smtClean="0">
                          <a:ln>
                            <a:noFill/>
                          </a:ln>
                          <a:solidFill>
                            <a:srgbClr val="800000"/>
                          </a:solidFill>
                          <a:effectLst/>
                          <a:latin typeface="Arial Narrow" pitchFamily="34" charset="0"/>
                          <a:ea typeface="굴림" pitchFamily="50" charset="-127"/>
                        </a:rPr>
                        <a:t>TBD</a:t>
                      </a:r>
                      <a:endParaRPr kumimoji="0" lang="en-GB" altLang="ko-KR" sz="18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5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WID/WISPR Champion</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TBD</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71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ARC Champion</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smtClean="0">
                          <a:ln>
                            <a:noFill/>
                          </a:ln>
                          <a:solidFill>
                            <a:srgbClr val="800000"/>
                          </a:solidFill>
                          <a:effectLst/>
                          <a:latin typeface="Arial Narrow" pitchFamily="34" charset="0"/>
                          <a:ea typeface="굴림" pitchFamily="50" charset="-127"/>
                        </a:rPr>
                        <a:t>TBD</a:t>
                      </a:r>
                      <a:endParaRPr kumimoji="0" lang="en-GB" altLang="ko-KR" sz="18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5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IOP Champion</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smtClean="0">
                          <a:ln>
                            <a:noFill/>
                          </a:ln>
                          <a:solidFill>
                            <a:srgbClr val="800000"/>
                          </a:solidFill>
                          <a:effectLst/>
                          <a:latin typeface="Arial Narrow" pitchFamily="34" charset="0"/>
                          <a:ea typeface="굴림" pitchFamily="50" charset="-127"/>
                        </a:rPr>
                        <a:t>TBD</a:t>
                      </a:r>
                      <a:endParaRPr kumimoji="0" lang="en-GB" altLang="ko-KR" sz="18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제목 1"/>
          <p:cNvSpPr>
            <a:spLocks noGrp="1"/>
          </p:cNvSpPr>
          <p:nvPr>
            <p:ph type="title"/>
          </p:nvPr>
        </p:nvSpPr>
        <p:spPr/>
        <p:txBody>
          <a:bodyPr/>
          <a:lstStyle/>
          <a:p>
            <a:r>
              <a:rPr lang="en-US" altLang="ko-KR" smtClean="0">
                <a:ea typeface="굴림" pitchFamily="50" charset="-127"/>
              </a:rPr>
              <a:t>General information about the Work Item</a:t>
            </a:r>
            <a:endParaRPr lang="ko-KR" altLang="en-US" smtClean="0">
              <a:ea typeface="굴림" pitchFamily="50" charset="-127"/>
            </a:endParaRPr>
          </a:p>
        </p:txBody>
      </p:sp>
      <p:sp>
        <p:nvSpPr>
          <p:cNvPr id="3075" name="내용 개체 틀 2"/>
          <p:cNvSpPr>
            <a:spLocks noGrp="1"/>
          </p:cNvSpPr>
          <p:nvPr>
            <p:ph idx="1"/>
          </p:nvPr>
        </p:nvSpPr>
        <p:spPr/>
        <p:txBody>
          <a:bodyPr/>
          <a:lstStyle/>
          <a:p>
            <a:r>
              <a:rPr lang="en-US" altLang="ko-KR" dirty="0" smtClean="0">
                <a:ea typeface="굴림" pitchFamily="50" charset="-127"/>
              </a:rPr>
              <a:t>WID Information</a:t>
            </a:r>
          </a:p>
          <a:p>
            <a:pPr lvl="1"/>
            <a:r>
              <a:rPr lang="en-US" altLang="ko-KR" dirty="0" smtClean="0">
                <a:ea typeface="굴림" pitchFamily="50" charset="-127"/>
              </a:rPr>
              <a:t>WID XXXX – M2M Application Interface</a:t>
            </a:r>
          </a:p>
          <a:p>
            <a:r>
              <a:rPr lang="en-US" altLang="ko-KR" dirty="0" smtClean="0">
                <a:ea typeface="굴림" pitchFamily="50" charset="-127"/>
              </a:rPr>
              <a:t>Short Description</a:t>
            </a:r>
          </a:p>
          <a:p>
            <a:pPr lvl="1"/>
            <a:r>
              <a:rPr lang="en-US" altLang="ko-KR" dirty="0" smtClean="0">
                <a:ea typeface="굴림" pitchFamily="50" charset="-127"/>
              </a:rPr>
              <a:t>To evolve OMA DM into the M2M Platform, M2M Application Interface is proposed as an interface between the M2M Application and M2M Server. This new interface can provide below functionalities to M2M Applications</a:t>
            </a:r>
          </a:p>
          <a:p>
            <a:pPr lvl="2"/>
            <a:r>
              <a:rPr lang="en-US" altLang="ko-KR" dirty="0" smtClean="0">
                <a:ea typeface="굴림" pitchFamily="50" charset="-127"/>
              </a:rPr>
              <a:t>Device Discovery, Subscription, Resource Group Manipulation, Command Delivery</a:t>
            </a:r>
          </a:p>
          <a:p>
            <a:r>
              <a:rPr lang="en-US" altLang="ko-KR" dirty="0" smtClean="0">
                <a:ea typeface="굴림" pitchFamily="50" charset="-127"/>
              </a:rPr>
              <a:t>WG Handling Proposal</a:t>
            </a:r>
          </a:p>
          <a:p>
            <a:pPr lvl="1"/>
            <a:r>
              <a:rPr lang="en-US" altLang="ko-KR" dirty="0" smtClean="0">
                <a:ea typeface="굴림" pitchFamily="50" charset="-127"/>
              </a:rPr>
              <a:t>DM WG to work for the proposed new work item</a:t>
            </a:r>
          </a:p>
          <a:p>
            <a:r>
              <a:rPr lang="en-US" altLang="ko-KR" dirty="0" smtClean="0">
                <a:ea typeface="굴림" pitchFamily="50" charset="-127"/>
              </a:rPr>
              <a:t>Status of WID socialization</a:t>
            </a:r>
          </a:p>
          <a:p>
            <a:pPr lvl="1"/>
            <a:r>
              <a:rPr lang="en-US" altLang="ko-KR" dirty="0" smtClean="0">
                <a:ea typeface="굴림" pitchFamily="50" charset="-127"/>
              </a:rPr>
              <a:t>First socialization is arranged in 19 Feb 2013 at Budapest</a:t>
            </a:r>
            <a:endParaRPr lang="ko-KR" altLang="en-US" dirty="0" smtClean="0">
              <a:ea typeface="굴림" pitchFamily="50" charset="-127"/>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제목 1"/>
          <p:cNvSpPr>
            <a:spLocks noGrp="1"/>
          </p:cNvSpPr>
          <p:nvPr>
            <p:ph type="title"/>
          </p:nvPr>
        </p:nvSpPr>
        <p:spPr/>
        <p:txBody>
          <a:bodyPr/>
          <a:lstStyle/>
          <a:p>
            <a:r>
              <a:rPr lang="en-US" altLang="ko-KR" dirty="0" smtClean="0">
                <a:ea typeface="굴림" pitchFamily="50" charset="-127"/>
              </a:rPr>
              <a:t>Problem/Opportunity Statement 1</a:t>
            </a:r>
            <a:endParaRPr lang="ko-KR" altLang="en-US" smtClean="0">
              <a:ea typeface="굴림" pitchFamily="50" charset="-127"/>
            </a:endParaRPr>
          </a:p>
        </p:txBody>
      </p:sp>
      <p:sp>
        <p:nvSpPr>
          <p:cNvPr id="4099" name="내용 개체 틀 3"/>
          <p:cNvSpPr>
            <a:spLocks noGrp="1"/>
          </p:cNvSpPr>
          <p:nvPr>
            <p:ph idx="1"/>
          </p:nvPr>
        </p:nvSpPr>
        <p:spPr/>
        <p:txBody>
          <a:bodyPr/>
          <a:lstStyle/>
          <a:p>
            <a:r>
              <a:rPr lang="en-US" altLang="ko-KR" dirty="0" smtClean="0">
                <a:ea typeface="굴림" pitchFamily="50" charset="-127"/>
              </a:rPr>
              <a:t>In Feb 2012, OMA was united to celebrate </a:t>
            </a:r>
            <a:r>
              <a:rPr lang="en-US" altLang="ko-KR" i="1" dirty="0" smtClean="0">
                <a:ea typeface="굴림" pitchFamily="50" charset="-127"/>
              </a:rPr>
              <a:t>“OMA DM achieves 1.4 Billion Deployments”</a:t>
            </a:r>
          </a:p>
          <a:p>
            <a:endParaRPr lang="en-US" altLang="ko-KR" i="1" dirty="0" smtClean="0">
              <a:ea typeface="굴림" pitchFamily="50" charset="-127"/>
            </a:endParaRPr>
          </a:p>
          <a:p>
            <a:r>
              <a:rPr lang="en-US" altLang="ko-KR" dirty="0" smtClean="0">
                <a:ea typeface="굴림" pitchFamily="50" charset="-127"/>
              </a:rPr>
              <a:t>But looking at our reality, </a:t>
            </a:r>
            <a:r>
              <a:rPr lang="en-US" altLang="ko-KR" i="1" u="sng" dirty="0" smtClean="0">
                <a:ea typeface="굴림" pitchFamily="50" charset="-127"/>
              </a:rPr>
              <a:t>problems</a:t>
            </a:r>
            <a:r>
              <a:rPr lang="en-US" altLang="ko-KR" dirty="0" smtClean="0">
                <a:ea typeface="굴림" pitchFamily="50" charset="-127"/>
              </a:rPr>
              <a:t> are</a:t>
            </a:r>
          </a:p>
          <a:p>
            <a:pPr lvl="1"/>
            <a:r>
              <a:rPr lang="en-US" altLang="ko-KR" dirty="0" smtClean="0">
                <a:ea typeface="굴림" pitchFamily="50" charset="-127"/>
              </a:rPr>
              <a:t>Except FUMO, other enablers have been struggled for the market deployment, but far from the satisfactory results</a:t>
            </a:r>
          </a:p>
          <a:p>
            <a:pPr lvl="1"/>
            <a:r>
              <a:rPr lang="en-US" altLang="ko-KR" dirty="0" smtClean="0">
                <a:ea typeface="굴림" pitchFamily="50" charset="-127"/>
              </a:rPr>
              <a:t>The OMA DM infrastructure run by the operators/vendors are not fully utilized</a:t>
            </a:r>
          </a:p>
          <a:p>
            <a:endParaRPr lang="en-US" altLang="ko-KR" dirty="0" smtClean="0">
              <a:ea typeface="굴림" pitchFamily="50" charset="-127"/>
            </a:endParaRPr>
          </a:p>
          <a:p>
            <a:r>
              <a:rPr lang="en-US" altLang="ko-KR" i="1" u="sng" dirty="0" smtClean="0">
                <a:ea typeface="굴림" pitchFamily="50" charset="-127"/>
              </a:rPr>
              <a:t>Questions</a:t>
            </a:r>
            <a:r>
              <a:rPr lang="en-US" altLang="ko-KR" dirty="0" smtClean="0">
                <a:ea typeface="굴림" pitchFamily="50" charset="-127"/>
              </a:rPr>
              <a:t> to discover opportunities</a:t>
            </a:r>
          </a:p>
          <a:p>
            <a:pPr lvl="1"/>
            <a:r>
              <a:rPr lang="en-US" altLang="ko-KR" dirty="0" smtClean="0">
                <a:ea typeface="굴림" pitchFamily="50" charset="-127"/>
              </a:rPr>
              <a:t>“What can OMA do with this record numbers of OMA DM deployments?”</a:t>
            </a:r>
          </a:p>
          <a:p>
            <a:pPr lvl="1"/>
            <a:r>
              <a:rPr lang="en-US" altLang="ko-KR" dirty="0" smtClean="0">
                <a:ea typeface="굴림" pitchFamily="50" charset="-127"/>
              </a:rPr>
              <a:t>“What is the better way to fully leverage the current OMA DM infrastructure?”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제목 1"/>
          <p:cNvSpPr>
            <a:spLocks noGrp="1"/>
          </p:cNvSpPr>
          <p:nvPr>
            <p:ph type="title"/>
          </p:nvPr>
        </p:nvSpPr>
        <p:spPr/>
        <p:txBody>
          <a:bodyPr/>
          <a:lstStyle/>
          <a:p>
            <a:r>
              <a:rPr lang="en-US" altLang="ko-KR" dirty="0" smtClean="0">
                <a:ea typeface="굴림" pitchFamily="50" charset="-127"/>
              </a:rPr>
              <a:t>Problem/Opportunity Statement 2</a:t>
            </a:r>
            <a:endParaRPr lang="ko-KR" altLang="en-US" smtClean="0">
              <a:ea typeface="굴림" pitchFamily="50" charset="-127"/>
            </a:endParaRPr>
          </a:p>
        </p:txBody>
      </p:sp>
      <p:sp>
        <p:nvSpPr>
          <p:cNvPr id="5123" name="내용 개체 틀 3"/>
          <p:cNvSpPr>
            <a:spLocks noGrp="1"/>
          </p:cNvSpPr>
          <p:nvPr>
            <p:ph idx="1"/>
          </p:nvPr>
        </p:nvSpPr>
        <p:spPr/>
        <p:txBody>
          <a:bodyPr/>
          <a:lstStyle/>
          <a:p>
            <a:r>
              <a:rPr lang="en-US" altLang="ko-KR" dirty="0" smtClean="0">
                <a:ea typeface="굴림" pitchFamily="50" charset="-127"/>
              </a:rPr>
              <a:t>Several </a:t>
            </a:r>
            <a:r>
              <a:rPr lang="en-US" altLang="ko-KR" i="1" u="sng" dirty="0" smtClean="0">
                <a:ea typeface="굴림" pitchFamily="50" charset="-127"/>
              </a:rPr>
              <a:t>observations</a:t>
            </a:r>
          </a:p>
          <a:p>
            <a:pPr lvl="1"/>
            <a:r>
              <a:rPr lang="en-US" altLang="ko-KR" dirty="0" smtClean="0">
                <a:ea typeface="굴림" pitchFamily="50" charset="-127"/>
              </a:rPr>
              <a:t>It has been witnessed that OMA DM has the potentials for M2M</a:t>
            </a:r>
          </a:p>
          <a:p>
            <a:pPr lvl="2"/>
            <a:r>
              <a:rPr lang="en-US" altLang="ko-KR" dirty="0" smtClean="0">
                <a:ea typeface="굴림" pitchFamily="50" charset="-127"/>
              </a:rPr>
              <a:t>OMA has promoted OMA DM as a kind of “M2M-enabling technologies”</a:t>
            </a:r>
          </a:p>
          <a:p>
            <a:pPr lvl="1"/>
            <a:r>
              <a:rPr lang="en-US" altLang="ko-KR" dirty="0" smtClean="0">
                <a:ea typeface="굴림" pitchFamily="50" charset="-127"/>
              </a:rPr>
              <a:t>Outside, OMA DM is already being used as key technical components for M2M</a:t>
            </a:r>
          </a:p>
          <a:p>
            <a:pPr lvl="2"/>
            <a:r>
              <a:rPr lang="en-US" altLang="ko-KR" dirty="0" smtClean="0">
                <a:ea typeface="굴림" pitchFamily="50" charset="-127"/>
              </a:rPr>
              <a:t>OMA DM has the responsibilities for device management in M2M system, but it has more potentials just than device management</a:t>
            </a:r>
          </a:p>
          <a:p>
            <a:pPr lvl="1"/>
            <a:r>
              <a:rPr lang="en-US" altLang="ko-KR" dirty="0" smtClean="0">
                <a:ea typeface="굴림" pitchFamily="50" charset="-127"/>
              </a:rPr>
              <a:t>From technical perspective, OMA DM can provide the general building blocks for M2M Applications (e.g., smart metering, smart home, smart car, etc.)</a:t>
            </a:r>
          </a:p>
          <a:p>
            <a:pPr lvl="2"/>
            <a:r>
              <a:rPr lang="en-US" altLang="ko-KR" dirty="0" smtClean="0">
                <a:ea typeface="굴림" pitchFamily="50" charset="-127"/>
              </a:rPr>
              <a:t>DM Core protocol (DM 1.x, DM 2.0) + Management Objects for the individual services</a:t>
            </a:r>
          </a:p>
          <a:p>
            <a:endParaRPr lang="en-US" altLang="ko-KR" dirty="0" smtClean="0">
              <a:ea typeface="굴림" pitchFamily="50" charset="-127"/>
            </a:endParaRPr>
          </a:p>
          <a:p>
            <a:r>
              <a:rPr lang="en-US" altLang="ko-KR" dirty="0" smtClean="0">
                <a:ea typeface="굴림" pitchFamily="50" charset="-127"/>
              </a:rPr>
              <a:t>Possible </a:t>
            </a:r>
            <a:r>
              <a:rPr lang="en-US" altLang="ko-KR" i="1" u="sng" dirty="0" smtClean="0">
                <a:ea typeface="굴림" pitchFamily="50" charset="-127"/>
              </a:rPr>
              <a:t>answer</a:t>
            </a:r>
            <a:r>
              <a:rPr lang="en-US" altLang="ko-KR" dirty="0" smtClean="0">
                <a:ea typeface="굴림" pitchFamily="50" charset="-127"/>
              </a:rPr>
              <a:t> for new opportunities</a:t>
            </a:r>
          </a:p>
          <a:p>
            <a:pPr lvl="1"/>
            <a:r>
              <a:rPr lang="en-US" altLang="ko-KR" i="1" dirty="0" smtClean="0">
                <a:ea typeface="굴림" pitchFamily="50" charset="-127"/>
              </a:rPr>
              <a:t>Why not evolve OMA DM into the M2M Platform? OMA DM infrastructure owned by operators/vendors can be turned into M2M Platform with easy extension</a:t>
            </a:r>
          </a:p>
          <a:p>
            <a:pPr lvl="2"/>
            <a:endParaRPr lang="en-US" altLang="ko-KR" i="1" dirty="0" smtClean="0">
              <a:ea typeface="굴림" pitchFamily="50" charset="-127"/>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제목 1"/>
          <p:cNvSpPr>
            <a:spLocks noGrp="1"/>
          </p:cNvSpPr>
          <p:nvPr>
            <p:ph type="title"/>
          </p:nvPr>
        </p:nvSpPr>
        <p:spPr/>
        <p:txBody>
          <a:bodyPr/>
          <a:lstStyle/>
          <a:p>
            <a:r>
              <a:rPr lang="en-US" altLang="ko-KR" dirty="0" smtClean="0">
                <a:ea typeface="굴림" pitchFamily="50" charset="-127"/>
              </a:rPr>
              <a:t>OMA DM for M2M World</a:t>
            </a:r>
            <a:endParaRPr lang="ko-KR" altLang="en-US" smtClean="0">
              <a:ea typeface="굴림" pitchFamily="50" charset="-127"/>
            </a:endParaRPr>
          </a:p>
        </p:txBody>
      </p:sp>
      <p:sp>
        <p:nvSpPr>
          <p:cNvPr id="6147" name="내용 개체 틀 5167"/>
          <p:cNvSpPr>
            <a:spLocks noGrp="1"/>
          </p:cNvSpPr>
          <p:nvPr>
            <p:ph idx="1"/>
          </p:nvPr>
        </p:nvSpPr>
        <p:spPr/>
        <p:txBody>
          <a:bodyPr/>
          <a:lstStyle/>
          <a:p>
            <a:r>
              <a:rPr lang="en-US" altLang="ko-KR" dirty="0" smtClean="0">
                <a:ea typeface="굴림" pitchFamily="50" charset="-127"/>
              </a:rPr>
              <a:t>OMA DM fits well for M2M world</a:t>
            </a:r>
          </a:p>
          <a:p>
            <a:pPr lvl="1"/>
            <a:r>
              <a:rPr lang="en-US" altLang="ko-KR" dirty="0" smtClean="0">
                <a:ea typeface="굴림" pitchFamily="50" charset="-127"/>
              </a:rPr>
              <a:t>Please take below as an example showing how OMA DM can work for M2M</a:t>
            </a:r>
          </a:p>
          <a:p>
            <a:pPr lvl="1"/>
            <a:endParaRPr lang="en-US" altLang="ko-KR" dirty="0" smtClean="0">
              <a:ea typeface="굴림" pitchFamily="50" charset="-127"/>
            </a:endParaRPr>
          </a:p>
        </p:txBody>
      </p:sp>
      <p:cxnSp>
        <p:nvCxnSpPr>
          <p:cNvPr id="48" name="직선 연결선 47"/>
          <p:cNvCxnSpPr/>
          <p:nvPr/>
        </p:nvCxnSpPr>
        <p:spPr bwMode="auto">
          <a:xfrm>
            <a:off x="4497388" y="3816350"/>
            <a:ext cx="141287" cy="1323975"/>
          </a:xfrm>
          <a:prstGeom prst="line">
            <a:avLst/>
          </a:prstGeom>
          <a:ln>
            <a:solidFill>
              <a:srgbClr val="00B05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cxnSp>
        <p:nvCxnSpPr>
          <p:cNvPr id="49" name="직선 연결선 48"/>
          <p:cNvCxnSpPr/>
          <p:nvPr/>
        </p:nvCxnSpPr>
        <p:spPr bwMode="auto">
          <a:xfrm flipH="1">
            <a:off x="2593975" y="3816350"/>
            <a:ext cx="1782763" cy="608013"/>
          </a:xfrm>
          <a:prstGeom prst="line">
            <a:avLst/>
          </a:prstGeom>
          <a:ln>
            <a:solidFill>
              <a:srgbClr val="00B05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cxnSp>
        <p:nvCxnSpPr>
          <p:cNvPr id="50" name="직선 연결선 49"/>
          <p:cNvCxnSpPr/>
          <p:nvPr/>
        </p:nvCxnSpPr>
        <p:spPr bwMode="auto">
          <a:xfrm>
            <a:off x="4894263" y="3816350"/>
            <a:ext cx="2060575" cy="633413"/>
          </a:xfrm>
          <a:prstGeom prst="line">
            <a:avLst/>
          </a:prstGeom>
          <a:ln>
            <a:solidFill>
              <a:srgbClr val="00B05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cxnSp>
        <p:nvCxnSpPr>
          <p:cNvPr id="52" name="직선 연결선 51"/>
          <p:cNvCxnSpPr/>
          <p:nvPr/>
        </p:nvCxnSpPr>
        <p:spPr bwMode="auto">
          <a:xfrm>
            <a:off x="719138" y="3968750"/>
            <a:ext cx="7019925" cy="0"/>
          </a:xfrm>
          <a:prstGeom prst="line">
            <a:avLst/>
          </a:prstGeom>
          <a:ln>
            <a:prstDash val="dash"/>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53" name="구름 52"/>
          <p:cNvSpPr/>
          <p:nvPr/>
        </p:nvSpPr>
        <p:spPr bwMode="auto">
          <a:xfrm>
            <a:off x="2800350" y="3282950"/>
            <a:ext cx="3276600" cy="685800"/>
          </a:xfrm>
          <a:prstGeom prst="cloud">
            <a:avLst/>
          </a:prstGeom>
          <a:solidFill>
            <a:schemeClr val="bg1"/>
          </a:solidFill>
          <a:ln w="12700" cap="flat" cmpd="sng" algn="ctr">
            <a:solidFill>
              <a:schemeClr val="bg1">
                <a:lumMod val="50000"/>
              </a:schemeClr>
            </a:solidFill>
            <a:prstDash val="solid"/>
            <a:round/>
            <a:headEnd type="none" w="med" len="med"/>
            <a:tailEnd type="none" w="med" len="med"/>
          </a:ln>
          <a:effectLst/>
        </p:spPr>
        <p:txBody>
          <a:bodyPr wrap="none"/>
          <a:lstStyle/>
          <a:p>
            <a:pPr algn="ctr">
              <a:defRPr/>
            </a:pPr>
            <a:r>
              <a:rPr lang="en-US" altLang="ko-KR" sz="1400" b="1">
                <a:ea typeface="굴림" pitchFamily="50" charset="-127"/>
              </a:rPr>
              <a:t>Access Networks</a:t>
            </a:r>
          </a:p>
          <a:p>
            <a:pPr algn="ctr">
              <a:defRPr/>
            </a:pPr>
            <a:r>
              <a:rPr lang="en-US" altLang="ko-KR" sz="1200">
                <a:ea typeface="굴림" pitchFamily="50" charset="-127"/>
              </a:rPr>
              <a:t>(3GPP, LTE, WLAN, etc.)</a:t>
            </a:r>
            <a:endParaRPr lang="ko-KR" altLang="en-US" sz="1200">
              <a:ea typeface="굴림" pitchFamily="50" charset="-127"/>
            </a:endParaRPr>
          </a:p>
        </p:txBody>
      </p:sp>
      <p:cxnSp>
        <p:nvCxnSpPr>
          <p:cNvPr id="54" name="직선 연결선 53"/>
          <p:cNvCxnSpPr>
            <a:stCxn id="61" idx="2"/>
            <a:endCxn id="53" idx="3"/>
          </p:cNvCxnSpPr>
          <p:nvPr/>
        </p:nvCxnSpPr>
        <p:spPr bwMode="auto">
          <a:xfrm flipH="1">
            <a:off x="4438650" y="2952750"/>
            <a:ext cx="258763" cy="369888"/>
          </a:xfrm>
          <a:prstGeom prst="line">
            <a:avLst/>
          </a:prstGeom>
          <a:ln>
            <a:solidFill>
              <a:srgbClr val="00B05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grpSp>
        <p:nvGrpSpPr>
          <p:cNvPr id="6154" name="그룹 27"/>
          <p:cNvGrpSpPr>
            <a:grpSpLocks/>
          </p:cNvGrpSpPr>
          <p:nvPr/>
        </p:nvGrpSpPr>
        <p:grpSpPr bwMode="auto">
          <a:xfrm>
            <a:off x="4452938" y="4921250"/>
            <a:ext cx="760412" cy="914400"/>
            <a:chOff x="5140423" y="4921250"/>
            <a:chExt cx="760314" cy="914400"/>
          </a:xfrm>
        </p:grpSpPr>
        <p:pic>
          <p:nvPicPr>
            <p:cNvPr id="6189" name="Picture 46" descr="C:\Users\seungk.park\AppData\Local\Microsoft\Windows\Temporary Internet Files\Content.IE5\JWT0Q7WV\MC900391202[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40423" y="4921250"/>
              <a:ext cx="338328"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 name="직사각형 58"/>
            <p:cNvSpPr/>
            <p:nvPr/>
          </p:nvSpPr>
          <p:spPr bwMode="auto">
            <a:xfrm>
              <a:off x="5411850" y="5264150"/>
              <a:ext cx="488887" cy="431800"/>
            </a:xfrm>
            <a:prstGeom prst="rect">
              <a:avLst/>
            </a:prstGeom>
            <a:solidFill>
              <a:schemeClr val="accent2">
                <a:lumMod val="20000"/>
                <a:lumOff val="80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Client</a:t>
              </a:r>
            </a:p>
          </p:txBody>
        </p:sp>
      </p:grpSp>
      <p:pic>
        <p:nvPicPr>
          <p:cNvPr id="6155" name="Picture 2" descr="C:\Users\seungk.park\AppData\Local\Microsoft\Windows\Temporary Internet Files\Content.IE5\JWT0Q7WV\MC900428969[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05275" y="2216150"/>
            <a:ext cx="676275"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 name="직사각형 60"/>
          <p:cNvSpPr/>
          <p:nvPr/>
        </p:nvSpPr>
        <p:spPr bwMode="auto">
          <a:xfrm>
            <a:off x="4452938" y="2520950"/>
            <a:ext cx="488950" cy="431800"/>
          </a:xfrm>
          <a:prstGeom prst="rect">
            <a:avLst/>
          </a:prstGeom>
          <a:solidFill>
            <a:schemeClr val="accent2">
              <a:lumMod val="20000"/>
              <a:lumOff val="80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Server</a:t>
            </a:r>
          </a:p>
        </p:txBody>
      </p:sp>
      <p:sp>
        <p:nvSpPr>
          <p:cNvPr id="6157" name="TextBox 71"/>
          <p:cNvSpPr txBox="1">
            <a:spLocks noChangeArrowheads="1"/>
          </p:cNvSpPr>
          <p:nvPr/>
        </p:nvSpPr>
        <p:spPr bwMode="auto">
          <a:xfrm>
            <a:off x="719138" y="2803525"/>
            <a:ext cx="89217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r>
              <a:rPr lang="en-US" altLang="ko-KR" sz="1400" b="1">
                <a:ea typeface="굴림" pitchFamily="50" charset="-127"/>
              </a:rPr>
              <a:t>Network</a:t>
            </a:r>
          </a:p>
          <a:p>
            <a:r>
              <a:rPr lang="en-US" altLang="ko-KR" sz="1400" b="1">
                <a:ea typeface="굴림" pitchFamily="50" charset="-127"/>
              </a:rPr>
              <a:t>Domain</a:t>
            </a:r>
            <a:endParaRPr lang="ko-KR" altLang="en-US" sz="1400" b="1">
              <a:ea typeface="굴림" pitchFamily="50" charset="-127"/>
            </a:endParaRPr>
          </a:p>
        </p:txBody>
      </p:sp>
      <p:sp>
        <p:nvSpPr>
          <p:cNvPr id="6158" name="TextBox 72"/>
          <p:cNvSpPr txBox="1">
            <a:spLocks noChangeArrowheads="1"/>
          </p:cNvSpPr>
          <p:nvPr/>
        </p:nvSpPr>
        <p:spPr bwMode="auto">
          <a:xfrm>
            <a:off x="719138" y="4022725"/>
            <a:ext cx="84137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r>
              <a:rPr lang="en-US" altLang="ko-KR" sz="1400" b="1">
                <a:ea typeface="굴림" pitchFamily="50" charset="-127"/>
              </a:rPr>
              <a:t>Device</a:t>
            </a:r>
          </a:p>
          <a:p>
            <a:r>
              <a:rPr lang="en-US" altLang="ko-KR" sz="1400" b="1">
                <a:ea typeface="굴림" pitchFamily="50" charset="-127"/>
              </a:rPr>
              <a:t>Domain</a:t>
            </a:r>
            <a:endParaRPr lang="ko-KR" altLang="en-US" sz="1400" b="1">
              <a:ea typeface="굴림" pitchFamily="50" charset="-127"/>
            </a:endParaRPr>
          </a:p>
        </p:txBody>
      </p:sp>
      <p:grpSp>
        <p:nvGrpSpPr>
          <p:cNvPr id="6159" name="그룹 25"/>
          <p:cNvGrpSpPr>
            <a:grpSpLocks/>
          </p:cNvGrpSpPr>
          <p:nvPr/>
        </p:nvGrpSpPr>
        <p:grpSpPr bwMode="auto">
          <a:xfrm>
            <a:off x="1023938" y="4097338"/>
            <a:ext cx="2925762" cy="2309812"/>
            <a:chOff x="1984375" y="4057650"/>
            <a:chExt cx="2925762" cy="2309813"/>
          </a:xfrm>
        </p:grpSpPr>
        <p:sp>
          <p:nvSpPr>
            <p:cNvPr id="67" name="구름 66"/>
            <p:cNvSpPr/>
            <p:nvPr/>
          </p:nvSpPr>
          <p:spPr bwMode="auto">
            <a:xfrm>
              <a:off x="1984375" y="4665662"/>
              <a:ext cx="2765425" cy="1701801"/>
            </a:xfrm>
            <a:prstGeom prst="cloud">
              <a:avLst/>
            </a:prstGeom>
            <a:solidFill>
              <a:schemeClr val="bg1"/>
            </a:solidFill>
            <a:ln w="12700" cap="flat" cmpd="sng" algn="ctr">
              <a:solidFill>
                <a:schemeClr val="bg1">
                  <a:lumMod val="50000"/>
                </a:schemeClr>
              </a:solidFill>
              <a:prstDash val="solid"/>
              <a:round/>
              <a:headEnd type="none" w="med" len="med"/>
              <a:tailEnd type="none" w="med" len="med"/>
            </a:ln>
            <a:effectLst/>
          </p:spPr>
          <p:txBody>
            <a:bodyPr wrap="none"/>
            <a:lstStyle/>
            <a:p>
              <a:pPr algn="ctr">
                <a:defRPr/>
              </a:pPr>
              <a:endParaRPr lang="ko-KR" altLang="en-US" sz="1200" dirty="0"/>
            </a:p>
          </p:txBody>
        </p:sp>
        <p:cxnSp>
          <p:nvCxnSpPr>
            <p:cNvPr id="68" name="직선 연결선 67"/>
            <p:cNvCxnSpPr/>
            <p:nvPr/>
          </p:nvCxnSpPr>
          <p:spPr bwMode="auto">
            <a:xfrm flipH="1">
              <a:off x="2868612" y="5008562"/>
              <a:ext cx="373063" cy="496888"/>
            </a:xfrm>
            <a:prstGeom prst="line">
              <a:avLst/>
            </a:prstGeom>
            <a:ln>
              <a:solidFill>
                <a:srgbClr val="00B05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sp>
          <p:nvSpPr>
            <p:cNvPr id="6179" name="TextBox 76"/>
            <p:cNvSpPr txBox="1">
              <a:spLocks noChangeArrowheads="1"/>
            </p:cNvSpPr>
            <p:nvPr/>
          </p:nvSpPr>
          <p:spPr bwMode="auto">
            <a:xfrm>
              <a:off x="3462336" y="4730750"/>
              <a:ext cx="1447801"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400" b="1">
                  <a:ea typeface="굴림" pitchFamily="50" charset="-127"/>
                </a:rPr>
                <a:t>PAN</a:t>
              </a:r>
            </a:p>
            <a:p>
              <a:pPr algn="ctr"/>
              <a:r>
                <a:rPr lang="en-US" altLang="ko-KR" sz="1200">
                  <a:ea typeface="굴림" pitchFamily="50" charset="-127"/>
                </a:rPr>
                <a:t>(Bluetooth)</a:t>
              </a:r>
              <a:endParaRPr lang="ko-KR" altLang="en-US" sz="1200">
                <a:ea typeface="굴림" pitchFamily="50" charset="-127"/>
              </a:endParaRPr>
            </a:p>
          </p:txBody>
        </p:sp>
        <p:pic>
          <p:nvPicPr>
            <p:cNvPr id="6180" name="Picture 5" descr="C:\Users\seungk.park\AppData\Local\Microsoft\Windows\Temporary Internet Files\Content.IE5\BWVA5M9Q\MC900215437[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25688" y="5253038"/>
              <a:ext cx="841375"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 name="직사각형 72"/>
            <p:cNvSpPr/>
            <p:nvPr/>
          </p:nvSpPr>
          <p:spPr bwMode="auto">
            <a:xfrm>
              <a:off x="2379662" y="5378451"/>
              <a:ext cx="488950" cy="431800"/>
            </a:xfrm>
            <a:prstGeom prst="rect">
              <a:avLst/>
            </a:prstGeom>
            <a:solidFill>
              <a:schemeClr val="accent2">
                <a:lumMod val="20000"/>
                <a:lumOff val="80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Client</a:t>
              </a:r>
            </a:p>
          </p:txBody>
        </p:sp>
        <p:cxnSp>
          <p:nvCxnSpPr>
            <p:cNvPr id="74" name="직선 연결선 73"/>
            <p:cNvCxnSpPr/>
            <p:nvPr/>
          </p:nvCxnSpPr>
          <p:spPr bwMode="auto">
            <a:xfrm>
              <a:off x="3341687" y="4806950"/>
              <a:ext cx="425450" cy="774700"/>
            </a:xfrm>
            <a:prstGeom prst="line">
              <a:avLst/>
            </a:prstGeom>
            <a:ln>
              <a:solidFill>
                <a:srgbClr val="00B05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grpSp>
          <p:nvGrpSpPr>
            <p:cNvPr id="6183" name="그룹 24"/>
            <p:cNvGrpSpPr>
              <a:grpSpLocks/>
            </p:cNvGrpSpPr>
            <p:nvPr/>
          </p:nvGrpSpPr>
          <p:grpSpPr bwMode="auto">
            <a:xfrm>
              <a:off x="3413125" y="5319183"/>
              <a:ext cx="1034377" cy="681567"/>
              <a:chOff x="3413125" y="5319183"/>
              <a:chExt cx="1034377" cy="681567"/>
            </a:xfrm>
          </p:grpSpPr>
          <p:pic>
            <p:nvPicPr>
              <p:cNvPr id="6187" name="Picture 45" descr="C:\Users\seungk.park\AppData\Local\Microsoft\Windows\Temporary Internet Files\Content.IE5\K7TPWU7U\MC900332472[1].wm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413125" y="5319183"/>
                <a:ext cx="1034377" cy="589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 name="직사각형 80"/>
              <p:cNvSpPr/>
              <p:nvPr/>
            </p:nvSpPr>
            <p:spPr bwMode="auto">
              <a:xfrm>
                <a:off x="3538537" y="5568951"/>
                <a:ext cx="488950" cy="431800"/>
              </a:xfrm>
              <a:prstGeom prst="rect">
                <a:avLst/>
              </a:prstGeom>
              <a:solidFill>
                <a:schemeClr val="accent2">
                  <a:lumMod val="20000"/>
                  <a:lumOff val="80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Client</a:t>
                </a:r>
              </a:p>
            </p:txBody>
          </p:sp>
        </p:grpSp>
        <p:grpSp>
          <p:nvGrpSpPr>
            <p:cNvPr id="6184" name="그룹 13"/>
            <p:cNvGrpSpPr>
              <a:grpSpLocks/>
            </p:cNvGrpSpPr>
            <p:nvPr/>
          </p:nvGrpSpPr>
          <p:grpSpPr bwMode="auto">
            <a:xfrm>
              <a:off x="3033713" y="4057650"/>
              <a:ext cx="757237" cy="1001713"/>
              <a:chOff x="1181188" y="3728729"/>
              <a:chExt cx="757149" cy="1002021"/>
            </a:xfrm>
          </p:grpSpPr>
          <p:pic>
            <p:nvPicPr>
              <p:cNvPr id="6185" name="Picture 3" descr="C:\Users\seungk.park\AppData\Local\Microsoft\Windows\Temporary Internet Files\Content.IE5\JWT0Q7WV\MC900424190[1].wm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81188" y="3728729"/>
                <a:ext cx="757149" cy="1002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 name="직사각형 78"/>
              <p:cNvSpPr/>
              <p:nvPr/>
            </p:nvSpPr>
            <p:spPr bwMode="auto">
              <a:xfrm>
                <a:off x="1211346" y="3904995"/>
                <a:ext cx="488893" cy="431933"/>
              </a:xfrm>
              <a:prstGeom prst="rect">
                <a:avLst/>
              </a:prstGeom>
              <a:solidFill>
                <a:schemeClr val="accent2">
                  <a:lumMod val="20000"/>
                  <a:lumOff val="80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GW</a:t>
                </a:r>
              </a:p>
            </p:txBody>
          </p:sp>
        </p:grpSp>
      </p:grpSp>
      <p:grpSp>
        <p:nvGrpSpPr>
          <p:cNvPr id="6160" name="그룹 5166"/>
          <p:cNvGrpSpPr>
            <a:grpSpLocks/>
          </p:cNvGrpSpPr>
          <p:nvPr/>
        </p:nvGrpSpPr>
        <p:grpSpPr bwMode="auto">
          <a:xfrm>
            <a:off x="5561013" y="4106863"/>
            <a:ext cx="3235325" cy="2497137"/>
            <a:chOff x="6018212" y="4106319"/>
            <a:chExt cx="3235325" cy="2497231"/>
          </a:xfrm>
        </p:grpSpPr>
        <p:pic>
          <p:nvPicPr>
            <p:cNvPr id="84" name="Picture 42" descr="C:\Users\seungk.park\AppData\Local\Microsoft\Windows\Temporary Internet Files\Content.IE5\Q80BN0RC\MC900431627[1].png"/>
            <p:cNvPicPr>
              <a:picLocks noChangeAspect="1" noChangeArrowheads="1"/>
            </p:cNvPicPr>
            <p:nvPr/>
          </p:nvPicPr>
          <p:blipFill>
            <a:blip r:embed="rId8">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662737" y="4106319"/>
              <a:ext cx="2171212" cy="2171212"/>
            </a:xfrm>
            <a:prstGeom prst="rect">
              <a:avLst/>
            </a:prstGeom>
            <a:noFill/>
            <a:extLst>
              <a:ext uri="{909E8E84-426E-40DD-AFC4-6F175D3DCCD1}">
                <a14:hiddenFill xmlns:a14="http://schemas.microsoft.com/office/drawing/2010/main">
                  <a:solidFill>
                    <a:srgbClr val="FFFFFF"/>
                  </a:solidFill>
                </a14:hiddenFill>
              </a:ext>
            </a:extLst>
          </p:spPr>
        </p:pic>
        <p:cxnSp>
          <p:nvCxnSpPr>
            <p:cNvPr id="6162" name="직선 연결선 56"/>
            <p:cNvCxnSpPr>
              <a:cxnSpLocks noChangeShapeType="1"/>
            </p:cNvCxnSpPr>
            <p:nvPr/>
          </p:nvCxnSpPr>
          <p:spPr bwMode="auto">
            <a:xfrm flipH="1">
              <a:off x="6662737" y="4504166"/>
              <a:ext cx="971538" cy="986509"/>
            </a:xfrm>
            <a:prstGeom prst="line">
              <a:avLst/>
            </a:prstGeom>
            <a:noFill/>
            <a:ln w="25400" algn="ctr">
              <a:solidFill>
                <a:schemeClr val="tx1"/>
              </a:solidFill>
              <a:prstDash val="sysDash"/>
              <a:round/>
              <a:headEnd/>
              <a:tailEnd/>
            </a:ln>
            <a:extLst>
              <a:ext uri="{909E8E84-426E-40DD-AFC4-6F175D3DCCD1}">
                <a14:hiddenFill xmlns:a14="http://schemas.microsoft.com/office/drawing/2010/main">
                  <a:noFill/>
                </a14:hiddenFill>
              </a:ext>
            </a:extLst>
          </p:spPr>
        </p:cxnSp>
        <p:sp>
          <p:nvSpPr>
            <p:cNvPr id="87" name="직사각형 86"/>
            <p:cNvSpPr/>
            <p:nvPr/>
          </p:nvSpPr>
          <p:spPr bwMode="auto">
            <a:xfrm>
              <a:off x="6018212" y="5974876"/>
              <a:ext cx="949325" cy="431816"/>
            </a:xfrm>
            <a:prstGeom prst="rect">
              <a:avLst/>
            </a:prstGeom>
            <a:no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err="1">
                  <a:solidFill>
                    <a:schemeClr val="tx1"/>
                  </a:solidFill>
                  <a:latin typeface="Arial" charset="0"/>
                  <a:ea typeface="굴림" pitchFamily="50" charset="-127"/>
                </a:rPr>
                <a:t>ZigBee</a:t>
              </a:r>
              <a:endParaRPr lang="en-US" altLang="ko-KR" sz="1200" b="1" dirty="0">
                <a:solidFill>
                  <a:schemeClr val="tx1"/>
                </a:solidFill>
                <a:latin typeface="Arial" charset="0"/>
                <a:ea typeface="굴림" pitchFamily="50" charset="-127"/>
              </a:endParaRPr>
            </a:p>
            <a:p>
              <a:pPr algn="ctr">
                <a:defRPr/>
              </a:pPr>
              <a:r>
                <a:rPr lang="en-US" altLang="ko-KR" sz="1200" b="1" dirty="0">
                  <a:solidFill>
                    <a:schemeClr val="tx1"/>
                  </a:solidFill>
                  <a:latin typeface="Arial" charset="0"/>
                  <a:ea typeface="굴림" pitchFamily="50" charset="-127"/>
                </a:rPr>
                <a:t>Device</a:t>
              </a:r>
            </a:p>
          </p:txBody>
        </p:sp>
        <p:pic>
          <p:nvPicPr>
            <p:cNvPr id="6164" name="Picture 43" descr="C:\Users\seungk.park\AppData\Local\Microsoft\Windows\Temporary Internet Files\Content.IE5\K7TPWU7U\MC900211979[1].wmf"/>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313434" y="5202022"/>
              <a:ext cx="654103" cy="82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9" name="직선 연결선 88"/>
            <p:cNvCxnSpPr/>
            <p:nvPr/>
          </p:nvCxnSpPr>
          <p:spPr bwMode="auto">
            <a:xfrm>
              <a:off x="7948612" y="4501621"/>
              <a:ext cx="646112" cy="596922"/>
            </a:xfrm>
            <a:prstGeom prst="line">
              <a:avLst/>
            </a:prstGeom>
            <a:ln>
              <a:solidFill>
                <a:srgbClr val="00B05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grpSp>
          <p:nvGrpSpPr>
            <p:cNvPr id="6166" name="그룹 5154"/>
            <p:cNvGrpSpPr>
              <a:grpSpLocks/>
            </p:cNvGrpSpPr>
            <p:nvPr/>
          </p:nvGrpSpPr>
          <p:grpSpPr bwMode="auto">
            <a:xfrm>
              <a:off x="8281710" y="4879001"/>
              <a:ext cx="971827" cy="1223349"/>
              <a:chOff x="8205510" y="4730750"/>
              <a:chExt cx="971827" cy="1223349"/>
            </a:xfrm>
          </p:grpSpPr>
          <p:pic>
            <p:nvPicPr>
              <p:cNvPr id="6175" name="Picture 44" descr="C:\Users\seungk.park\AppData\Local\Microsoft\Windows\Temporary Internet Files\Content.IE5\K7TPWU7U\MC900215895[1].wmf"/>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205510" y="4730750"/>
                <a:ext cx="971827" cy="1223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 name="직사각형 99"/>
              <p:cNvSpPr/>
              <p:nvPr/>
            </p:nvSpPr>
            <p:spPr bwMode="auto">
              <a:xfrm>
                <a:off x="8594724" y="4839163"/>
                <a:ext cx="488950" cy="431816"/>
              </a:xfrm>
              <a:prstGeom prst="rect">
                <a:avLst/>
              </a:prstGeom>
              <a:solidFill>
                <a:schemeClr val="accent2">
                  <a:lumMod val="20000"/>
                  <a:lumOff val="80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Client</a:t>
                </a:r>
              </a:p>
            </p:txBody>
          </p:sp>
        </p:grpSp>
        <p:sp>
          <p:nvSpPr>
            <p:cNvPr id="6167" name="TextBox 76"/>
            <p:cNvSpPr txBox="1">
              <a:spLocks noChangeArrowheads="1"/>
            </p:cNvSpPr>
            <p:nvPr/>
          </p:nvSpPr>
          <p:spPr bwMode="auto">
            <a:xfrm>
              <a:off x="6205537" y="4583118"/>
              <a:ext cx="1432584"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400" b="1">
                  <a:ea typeface="굴림" pitchFamily="50" charset="-127"/>
                </a:rPr>
                <a:t>HAN</a:t>
              </a:r>
            </a:p>
            <a:p>
              <a:pPr algn="ctr"/>
              <a:r>
                <a:rPr lang="en-US" altLang="ko-KR" sz="1200">
                  <a:ea typeface="굴림" pitchFamily="50" charset="-127"/>
                </a:rPr>
                <a:t>(WLAN, ZigBee)</a:t>
              </a:r>
              <a:endParaRPr lang="ko-KR" altLang="en-US" sz="1200">
                <a:ea typeface="굴림" pitchFamily="50" charset="-127"/>
              </a:endParaRPr>
            </a:p>
          </p:txBody>
        </p:sp>
        <p:cxnSp>
          <p:nvCxnSpPr>
            <p:cNvPr id="92" name="직선 연결선 56"/>
            <p:cNvCxnSpPr>
              <a:cxnSpLocks noChangeShapeType="1"/>
            </p:cNvCxnSpPr>
            <p:nvPr/>
          </p:nvCxnSpPr>
          <p:spPr bwMode="auto">
            <a:xfrm>
              <a:off x="7666037" y="4601638"/>
              <a:ext cx="82550" cy="1438329"/>
            </a:xfrm>
            <a:prstGeom prst="line">
              <a:avLst/>
            </a:prstGeom>
            <a:ln>
              <a:solidFill>
                <a:srgbClr val="00B05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grpSp>
          <p:nvGrpSpPr>
            <p:cNvPr id="6169" name="그룹 8"/>
            <p:cNvGrpSpPr>
              <a:grpSpLocks/>
            </p:cNvGrpSpPr>
            <p:nvPr/>
          </p:nvGrpSpPr>
          <p:grpSpPr bwMode="auto">
            <a:xfrm>
              <a:off x="7262274" y="4208561"/>
              <a:ext cx="924463" cy="564124"/>
              <a:chOff x="6891337" y="4208561"/>
              <a:chExt cx="924463" cy="564124"/>
            </a:xfrm>
          </p:grpSpPr>
          <p:pic>
            <p:nvPicPr>
              <p:cNvPr id="6173" name="Picture 41" descr="C:\Users\seungk.park\AppData\Local\Microsoft\Windows\Temporary Internet Files\Content.IE5\JWT0Q7WV\MC900428991[1].wmf"/>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891337" y="4235647"/>
                <a:ext cx="744001" cy="53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 name="직사각형 97"/>
              <p:cNvSpPr/>
              <p:nvPr/>
            </p:nvSpPr>
            <p:spPr bwMode="auto">
              <a:xfrm>
                <a:off x="7326850" y="4207923"/>
                <a:ext cx="488950" cy="431816"/>
              </a:xfrm>
              <a:prstGeom prst="rect">
                <a:avLst/>
              </a:prstGeom>
              <a:solidFill>
                <a:schemeClr val="accent2">
                  <a:lumMod val="20000"/>
                  <a:lumOff val="80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GW</a:t>
                </a:r>
              </a:p>
            </p:txBody>
          </p:sp>
        </p:grpSp>
        <p:pic>
          <p:nvPicPr>
            <p:cNvPr id="6170" name="Picture 4" descr="C:\Users\seungk.park\AppData\Local\Microsoft\Windows\Temporary Internet Files\Content.IE5\BWVA5M9Q\MP900437189[1].jp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291941" y="5873750"/>
              <a:ext cx="742396" cy="494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71" name="TextBox 76"/>
            <p:cNvSpPr txBox="1">
              <a:spLocks noChangeArrowheads="1"/>
            </p:cNvSpPr>
            <p:nvPr/>
          </p:nvSpPr>
          <p:spPr bwMode="auto">
            <a:xfrm>
              <a:off x="6973397" y="6345018"/>
              <a:ext cx="1432584" cy="25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200" b="1">
                  <a:ea typeface="굴림" pitchFamily="50" charset="-127"/>
                </a:rPr>
                <a:t>Metering</a:t>
              </a:r>
              <a:endParaRPr lang="ko-KR" altLang="en-US" sz="1200" b="1">
                <a:ea typeface="굴림" pitchFamily="50" charset="-127"/>
              </a:endParaRPr>
            </a:p>
          </p:txBody>
        </p:sp>
        <p:sp>
          <p:nvSpPr>
            <p:cNvPr id="96" name="직사각형 95"/>
            <p:cNvSpPr/>
            <p:nvPr/>
          </p:nvSpPr>
          <p:spPr bwMode="auto">
            <a:xfrm>
              <a:off x="7148512" y="5701816"/>
              <a:ext cx="488950" cy="431816"/>
            </a:xfrm>
            <a:prstGeom prst="rect">
              <a:avLst/>
            </a:prstGeom>
            <a:solidFill>
              <a:schemeClr val="accent2">
                <a:lumMod val="20000"/>
                <a:lumOff val="80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Client</a:t>
              </a: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제목 1"/>
          <p:cNvSpPr>
            <a:spLocks noGrp="1"/>
          </p:cNvSpPr>
          <p:nvPr>
            <p:ph type="title"/>
          </p:nvPr>
        </p:nvSpPr>
        <p:spPr/>
        <p:txBody>
          <a:bodyPr/>
          <a:lstStyle/>
          <a:p>
            <a:r>
              <a:rPr lang="en-US" altLang="ko-KR" dirty="0" smtClean="0">
                <a:ea typeface="굴림" pitchFamily="50" charset="-127"/>
              </a:rPr>
              <a:t>OMA DM for M2M World</a:t>
            </a:r>
            <a:endParaRPr lang="ko-KR" altLang="en-US" smtClean="0">
              <a:ea typeface="굴림" pitchFamily="50" charset="-127"/>
            </a:endParaRPr>
          </a:p>
        </p:txBody>
      </p:sp>
      <p:sp>
        <p:nvSpPr>
          <p:cNvPr id="6147" name="내용 개체 틀 5167"/>
          <p:cNvSpPr>
            <a:spLocks noGrp="1"/>
          </p:cNvSpPr>
          <p:nvPr>
            <p:ph idx="1"/>
          </p:nvPr>
        </p:nvSpPr>
        <p:spPr/>
        <p:txBody>
          <a:bodyPr/>
          <a:lstStyle/>
          <a:p>
            <a:r>
              <a:rPr lang="en-US" altLang="ko-KR" dirty="0" smtClean="0">
                <a:ea typeface="굴림" pitchFamily="50" charset="-127"/>
              </a:rPr>
              <a:t>OMA DM has</a:t>
            </a:r>
            <a:r>
              <a:rPr lang="ko-KR" altLang="en-US">
                <a:ea typeface="굴림" pitchFamily="50" charset="-127"/>
              </a:rPr>
              <a:t> </a:t>
            </a:r>
            <a:r>
              <a:rPr lang="en-US" altLang="ko-KR" dirty="0" smtClean="0">
                <a:ea typeface="굴림" pitchFamily="50" charset="-127"/>
              </a:rPr>
              <a:t>developed M2M-related enablers</a:t>
            </a:r>
          </a:p>
          <a:p>
            <a:pPr lvl="1"/>
            <a:r>
              <a:rPr lang="en-US" altLang="ko-KR" dirty="0" smtClean="0">
                <a:ea typeface="굴림" pitchFamily="50" charset="-127"/>
              </a:rPr>
              <a:t>FUMO for firmware updates</a:t>
            </a:r>
          </a:p>
          <a:p>
            <a:pPr lvl="1"/>
            <a:r>
              <a:rPr lang="en-US" altLang="ko-KR" dirty="0" err="1" smtClean="0">
                <a:ea typeface="굴림" pitchFamily="50" charset="-127"/>
              </a:rPr>
              <a:t>DiagMon</a:t>
            </a:r>
            <a:r>
              <a:rPr lang="en-US" altLang="ko-KR" dirty="0" smtClean="0">
                <a:ea typeface="굴림" pitchFamily="50" charset="-127"/>
              </a:rPr>
              <a:t> for diagnostics and monitoring functionalities (including sensor manipulations)</a:t>
            </a:r>
          </a:p>
          <a:p>
            <a:pPr lvl="1"/>
            <a:r>
              <a:rPr lang="en-US" altLang="ko-KR" dirty="0" smtClean="0">
                <a:ea typeface="굴림" pitchFamily="50" charset="-127"/>
              </a:rPr>
              <a:t>DCMO for remotely controlling peripherals (USB, Camera, etc.)</a:t>
            </a:r>
          </a:p>
          <a:p>
            <a:pPr lvl="1"/>
            <a:r>
              <a:rPr lang="en-US" altLang="ko-KR" dirty="0" err="1" smtClean="0">
                <a:ea typeface="굴림" pitchFamily="50" charset="-127"/>
              </a:rPr>
              <a:t>GwMO</a:t>
            </a:r>
            <a:r>
              <a:rPr lang="en-US" altLang="ko-KR" dirty="0" smtClean="0">
                <a:ea typeface="굴림" pitchFamily="50" charset="-127"/>
              </a:rPr>
              <a:t> for managing group of devices (including non OMA DM devices)</a:t>
            </a:r>
          </a:p>
          <a:p>
            <a:pPr lvl="1"/>
            <a:r>
              <a:rPr lang="en-US" altLang="ko-KR" dirty="0" smtClean="0">
                <a:ea typeface="굴림" pitchFamily="50" charset="-127"/>
              </a:rPr>
              <a:t>SACMO for defining workflows</a:t>
            </a:r>
            <a:r>
              <a:rPr lang="en-US" altLang="ko-KR" dirty="0">
                <a:ea typeface="굴림" pitchFamily="50" charset="-127"/>
              </a:rPr>
              <a:t> </a:t>
            </a:r>
            <a:r>
              <a:rPr lang="en-US" altLang="ko-KR" dirty="0" smtClean="0">
                <a:ea typeface="굴림" pitchFamily="50" charset="-127"/>
              </a:rPr>
              <a:t>consisting of steps</a:t>
            </a:r>
          </a:p>
          <a:p>
            <a:pPr lvl="1"/>
            <a:r>
              <a:rPr lang="en-US" altLang="ko-KR" dirty="0" smtClean="0">
                <a:ea typeface="굴림" pitchFamily="50" charset="-127"/>
              </a:rPr>
              <a:t>Scheduling for defining trigger/time/event-based managements</a:t>
            </a:r>
          </a:p>
          <a:p>
            <a:r>
              <a:rPr lang="en-US" altLang="ko-KR" i="1" u="sng" dirty="0" smtClean="0">
                <a:ea typeface="굴림" pitchFamily="50" charset="-127"/>
              </a:rPr>
              <a:t>Minor enhancements</a:t>
            </a:r>
            <a:r>
              <a:rPr lang="en-US" altLang="ko-KR" dirty="0" smtClean="0">
                <a:ea typeface="굴림" pitchFamily="50" charset="-127"/>
              </a:rPr>
              <a:t> for OMA DM can enable the previous scenarios</a:t>
            </a:r>
          </a:p>
          <a:p>
            <a:pPr lvl="1"/>
            <a:r>
              <a:rPr lang="en-US" altLang="ko-KR" dirty="0" smtClean="0">
                <a:ea typeface="굴림" pitchFamily="50" charset="-127"/>
              </a:rPr>
              <a:t>For example, </a:t>
            </a:r>
            <a:r>
              <a:rPr lang="en-US" altLang="ko-KR" dirty="0" err="1" smtClean="0">
                <a:ea typeface="굴림" pitchFamily="50" charset="-127"/>
              </a:rPr>
              <a:t>TrafficLightMO</a:t>
            </a:r>
            <a:r>
              <a:rPr lang="en-US" altLang="ko-KR" dirty="0" smtClean="0">
                <a:ea typeface="굴림" pitchFamily="50" charset="-127"/>
              </a:rPr>
              <a:t> can be developed, and OMA </a:t>
            </a:r>
            <a:r>
              <a:rPr lang="en-US" altLang="ko-KR" dirty="0">
                <a:ea typeface="굴림" pitchFamily="50" charset="-127"/>
              </a:rPr>
              <a:t>DM is highly extensible for </a:t>
            </a:r>
            <a:r>
              <a:rPr lang="en-US" altLang="ko-KR" dirty="0" smtClean="0">
                <a:ea typeface="굴림" pitchFamily="50" charset="-127"/>
              </a:rPr>
              <a:t>those additions</a:t>
            </a:r>
            <a:endParaRPr lang="en-US" altLang="ko-KR" dirty="0" smtClean="0">
              <a:ea typeface="굴림" pitchFamily="50" charset="-127"/>
              <a:sym typeface="Wingdings" pitchFamily="2" charset="2"/>
            </a:endParaRPr>
          </a:p>
          <a:p>
            <a:pPr lvl="1"/>
            <a:r>
              <a:rPr lang="en-US" altLang="ko-KR" dirty="0" smtClean="0">
                <a:ea typeface="굴림" pitchFamily="50" charset="-127"/>
                <a:sym typeface="Wingdings" pitchFamily="2" charset="2"/>
              </a:rPr>
              <a:t>But, those enhancements are </a:t>
            </a:r>
            <a:r>
              <a:rPr lang="en-US" altLang="ko-KR" i="1" u="sng" dirty="0" smtClean="0">
                <a:ea typeface="굴림" pitchFamily="50" charset="-127"/>
                <a:sym typeface="Wingdings" pitchFamily="2" charset="2"/>
              </a:rPr>
              <a:t>out-of-scope</a:t>
            </a:r>
            <a:r>
              <a:rPr lang="en-US" altLang="ko-KR" dirty="0" smtClean="0">
                <a:ea typeface="굴림" pitchFamily="50" charset="-127"/>
                <a:sym typeface="Wingdings" pitchFamily="2" charset="2"/>
              </a:rPr>
              <a:t> of this proposal</a:t>
            </a:r>
            <a:endParaRPr lang="ko-KR" altLang="en-US" smtClean="0">
              <a:ea typeface="굴림" pitchFamily="50" charset="-127"/>
            </a:endParaRPr>
          </a:p>
        </p:txBody>
      </p:sp>
    </p:spTree>
    <p:extLst>
      <p:ext uri="{BB962C8B-B14F-4D97-AF65-F5344CB8AC3E}">
        <p14:creationId xmlns:p14="http://schemas.microsoft.com/office/powerpoint/2010/main" val="33629235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직선 연결선 18"/>
          <p:cNvCxnSpPr/>
          <p:nvPr/>
        </p:nvCxnSpPr>
        <p:spPr bwMode="auto">
          <a:xfrm>
            <a:off x="4497388" y="3816350"/>
            <a:ext cx="141287" cy="1323975"/>
          </a:xfrm>
          <a:prstGeom prst="line">
            <a:avLst/>
          </a:prstGeom>
          <a:ln>
            <a:solidFill>
              <a:schemeClr val="bg1">
                <a:lumMod val="75000"/>
              </a:schemeClr>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cxnSp>
        <p:nvCxnSpPr>
          <p:cNvPr id="23" name="직선 연결선 22"/>
          <p:cNvCxnSpPr/>
          <p:nvPr/>
        </p:nvCxnSpPr>
        <p:spPr bwMode="auto">
          <a:xfrm flipH="1">
            <a:off x="2593975" y="3816350"/>
            <a:ext cx="1782763" cy="608013"/>
          </a:xfrm>
          <a:prstGeom prst="line">
            <a:avLst/>
          </a:prstGeom>
          <a:ln>
            <a:solidFill>
              <a:schemeClr val="bg1">
                <a:lumMod val="75000"/>
              </a:schemeClr>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cxnSp>
        <p:nvCxnSpPr>
          <p:cNvPr id="57" name="직선 연결선 56"/>
          <p:cNvCxnSpPr/>
          <p:nvPr/>
        </p:nvCxnSpPr>
        <p:spPr bwMode="auto">
          <a:xfrm>
            <a:off x="4894263" y="3816350"/>
            <a:ext cx="2060575" cy="633413"/>
          </a:xfrm>
          <a:prstGeom prst="line">
            <a:avLst/>
          </a:prstGeom>
          <a:ln>
            <a:solidFill>
              <a:schemeClr val="bg1">
                <a:lumMod val="75000"/>
              </a:schemeClr>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cxnSp>
        <p:nvCxnSpPr>
          <p:cNvPr id="59" name="직선 연결선 58"/>
          <p:cNvCxnSpPr/>
          <p:nvPr/>
        </p:nvCxnSpPr>
        <p:spPr bwMode="auto">
          <a:xfrm>
            <a:off x="719138" y="2139950"/>
            <a:ext cx="7019925" cy="0"/>
          </a:xfrm>
          <a:prstGeom prst="line">
            <a:avLst/>
          </a:prstGeom>
          <a:ln>
            <a:prstDash val="dash"/>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65" name="직선 연결선 64"/>
          <p:cNvCxnSpPr>
            <a:endCxn id="82" idx="0"/>
          </p:cNvCxnSpPr>
          <p:nvPr/>
        </p:nvCxnSpPr>
        <p:spPr bwMode="auto">
          <a:xfrm flipH="1">
            <a:off x="3935413" y="1682750"/>
            <a:ext cx="1704975" cy="838200"/>
          </a:xfrm>
          <a:prstGeom prst="line">
            <a:avLst/>
          </a:prstGeom>
          <a:ln>
            <a:solidFill>
              <a:srgbClr val="FFC000"/>
            </a:solidFill>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17" name="직선 연결선 16"/>
          <p:cNvCxnSpPr/>
          <p:nvPr/>
        </p:nvCxnSpPr>
        <p:spPr bwMode="auto">
          <a:xfrm>
            <a:off x="719138" y="3968750"/>
            <a:ext cx="7019925" cy="0"/>
          </a:xfrm>
          <a:prstGeom prst="line">
            <a:avLst/>
          </a:prstGeom>
          <a:ln>
            <a:prstDash val="dash"/>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7176" name="제목 1"/>
          <p:cNvSpPr>
            <a:spLocks noGrp="1"/>
          </p:cNvSpPr>
          <p:nvPr>
            <p:ph type="title"/>
          </p:nvPr>
        </p:nvSpPr>
        <p:spPr/>
        <p:txBody>
          <a:bodyPr/>
          <a:lstStyle/>
          <a:p>
            <a:r>
              <a:rPr lang="en-US" altLang="ko-KR" smtClean="0">
                <a:ea typeface="굴림" pitchFamily="50" charset="-127"/>
              </a:rPr>
              <a:t>M2M Application Interface</a:t>
            </a:r>
            <a:br>
              <a:rPr lang="en-US" altLang="ko-KR" smtClean="0">
                <a:ea typeface="굴림" pitchFamily="50" charset="-127"/>
              </a:rPr>
            </a:br>
            <a:r>
              <a:rPr lang="en-US" altLang="ko-KR" sz="2400" smtClean="0">
                <a:ea typeface="굴림" pitchFamily="50" charset="-127"/>
              </a:rPr>
              <a:t>(Evolving OMA DM for M2M Platform)</a:t>
            </a:r>
            <a:endParaRPr lang="ko-KR" altLang="en-US" sz="2400" smtClean="0">
              <a:ea typeface="굴림" pitchFamily="50" charset="-127"/>
            </a:endParaRPr>
          </a:p>
        </p:txBody>
      </p:sp>
      <p:sp>
        <p:nvSpPr>
          <p:cNvPr id="8" name="구름 7"/>
          <p:cNvSpPr/>
          <p:nvPr/>
        </p:nvSpPr>
        <p:spPr bwMode="auto">
          <a:xfrm>
            <a:off x="2800350" y="3282950"/>
            <a:ext cx="3276600" cy="685800"/>
          </a:xfrm>
          <a:prstGeom prst="cloud">
            <a:avLst/>
          </a:prstGeom>
          <a:solidFill>
            <a:schemeClr val="bg1"/>
          </a:solidFill>
          <a:ln w="12700" cap="flat" cmpd="sng" algn="ctr">
            <a:solidFill>
              <a:schemeClr val="bg1">
                <a:lumMod val="50000"/>
              </a:schemeClr>
            </a:solidFill>
            <a:prstDash val="solid"/>
            <a:round/>
            <a:headEnd type="none" w="med" len="med"/>
            <a:tailEnd type="none" w="med" len="med"/>
          </a:ln>
          <a:effectLst/>
        </p:spPr>
        <p:txBody>
          <a:bodyPr wrap="none"/>
          <a:lstStyle/>
          <a:p>
            <a:pPr algn="ctr">
              <a:defRPr/>
            </a:pPr>
            <a:r>
              <a:rPr lang="en-US" altLang="ko-KR" sz="1400" b="1">
                <a:ea typeface="굴림" pitchFamily="50" charset="-127"/>
              </a:rPr>
              <a:t>Access Networks</a:t>
            </a:r>
          </a:p>
          <a:p>
            <a:pPr algn="ctr">
              <a:defRPr/>
            </a:pPr>
            <a:r>
              <a:rPr lang="en-US" altLang="ko-KR" sz="1200">
                <a:ea typeface="굴림" pitchFamily="50" charset="-127"/>
              </a:rPr>
              <a:t>(3GPP, LTE, WLAN, etc.)</a:t>
            </a:r>
            <a:endParaRPr lang="ko-KR" altLang="en-US" sz="1200">
              <a:ea typeface="굴림" pitchFamily="50" charset="-127"/>
            </a:endParaRPr>
          </a:p>
        </p:txBody>
      </p:sp>
      <p:cxnSp>
        <p:nvCxnSpPr>
          <p:cNvPr id="21" name="직선 연결선 20"/>
          <p:cNvCxnSpPr>
            <a:stCxn id="30" idx="2"/>
            <a:endCxn id="8" idx="3"/>
          </p:cNvCxnSpPr>
          <p:nvPr/>
        </p:nvCxnSpPr>
        <p:spPr bwMode="auto">
          <a:xfrm flipH="1">
            <a:off x="4438650" y="2952750"/>
            <a:ext cx="258763" cy="369888"/>
          </a:xfrm>
          <a:prstGeom prst="line">
            <a:avLst/>
          </a:prstGeom>
          <a:ln>
            <a:solidFill>
              <a:schemeClr val="bg1">
                <a:lumMod val="75000"/>
              </a:schemeClr>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grpSp>
        <p:nvGrpSpPr>
          <p:cNvPr id="7179" name="그룹 27"/>
          <p:cNvGrpSpPr>
            <a:grpSpLocks/>
          </p:cNvGrpSpPr>
          <p:nvPr/>
        </p:nvGrpSpPr>
        <p:grpSpPr bwMode="auto">
          <a:xfrm>
            <a:off x="4452938" y="4921250"/>
            <a:ext cx="760412" cy="914400"/>
            <a:chOff x="5140423" y="4921250"/>
            <a:chExt cx="760314" cy="914400"/>
          </a:xfrm>
        </p:grpSpPr>
        <p:pic>
          <p:nvPicPr>
            <p:cNvPr id="7235" name="Picture 46" descr="C:\Users\seungk.park\AppData\Local\Microsoft\Windows\Temporary Internet Files\Content.IE5\JWT0Q7WV\MC900391202[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40423" y="4921250"/>
              <a:ext cx="338328"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직사각형 44"/>
            <p:cNvSpPr/>
            <p:nvPr/>
          </p:nvSpPr>
          <p:spPr bwMode="auto">
            <a:xfrm>
              <a:off x="5411850" y="5264150"/>
              <a:ext cx="488887" cy="431800"/>
            </a:xfrm>
            <a:prstGeom prst="rect">
              <a:avLst/>
            </a:prstGeom>
            <a:solidFill>
              <a:schemeClr val="bg1">
                <a:lumMod val="75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Client</a:t>
              </a:r>
            </a:p>
          </p:txBody>
        </p:sp>
      </p:grpSp>
      <p:pic>
        <p:nvPicPr>
          <p:cNvPr id="7180" name="Picture 2" descr="C:\Users\seungk.park\AppData\Local\Microsoft\Windows\Temporary Internet Files\Content.IE5\JWT0Q7WV\MC900428969[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37000" y="1149350"/>
            <a:ext cx="43973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5" name="직선 연결선 34"/>
          <p:cNvCxnSpPr>
            <a:endCxn id="82" idx="0"/>
          </p:cNvCxnSpPr>
          <p:nvPr/>
        </p:nvCxnSpPr>
        <p:spPr bwMode="auto">
          <a:xfrm>
            <a:off x="3398838" y="1662113"/>
            <a:ext cx="536575" cy="858837"/>
          </a:xfrm>
          <a:prstGeom prst="line">
            <a:avLst/>
          </a:prstGeom>
          <a:ln>
            <a:solidFill>
              <a:srgbClr val="FFC000"/>
            </a:solidFill>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62" name="직선 연결선 61"/>
          <p:cNvCxnSpPr>
            <a:endCxn id="82" idx="0"/>
          </p:cNvCxnSpPr>
          <p:nvPr/>
        </p:nvCxnSpPr>
        <p:spPr bwMode="auto">
          <a:xfrm flipH="1">
            <a:off x="3935413" y="1766888"/>
            <a:ext cx="441325" cy="754062"/>
          </a:xfrm>
          <a:prstGeom prst="line">
            <a:avLst/>
          </a:prstGeom>
          <a:ln>
            <a:solidFill>
              <a:srgbClr val="FFC000"/>
            </a:solidFill>
            <a:headEnd type="none" w="med" len="med"/>
            <a:tailEnd type="none" w="med" len="med"/>
          </a:ln>
        </p:spPr>
        <p:style>
          <a:lnRef idx="3">
            <a:schemeClr val="accent2"/>
          </a:lnRef>
          <a:fillRef idx="0">
            <a:schemeClr val="accent2"/>
          </a:fillRef>
          <a:effectRef idx="2">
            <a:schemeClr val="accent2"/>
          </a:effectRef>
          <a:fontRef idx="minor">
            <a:schemeClr val="tx1"/>
          </a:fontRef>
        </p:style>
      </p:cxnSp>
      <p:pic>
        <p:nvPicPr>
          <p:cNvPr id="7183" name="Picture 2" descr="C:\Users\seungk.park\AppData\Local\Microsoft\Windows\Temporary Internet Files\Content.IE5\JWT0Q7WV\MC900428969[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05275" y="2216150"/>
            <a:ext cx="676275"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직사각형 29"/>
          <p:cNvSpPr/>
          <p:nvPr/>
        </p:nvSpPr>
        <p:spPr bwMode="auto">
          <a:xfrm>
            <a:off x="4452938" y="2520950"/>
            <a:ext cx="488950" cy="431800"/>
          </a:xfrm>
          <a:prstGeom prst="rect">
            <a:avLst/>
          </a:prstGeom>
          <a:solidFill>
            <a:schemeClr val="bg1">
              <a:lumMod val="75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Server</a:t>
            </a:r>
          </a:p>
        </p:txBody>
      </p:sp>
      <p:pic>
        <p:nvPicPr>
          <p:cNvPr id="7185" name="Picture 3" descr="C:\Users\seungk.park\AppData\Local\Microsoft\Windows\Temporary Internet Files\Content.IE5\JWT0Q7WV\MC900424190[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89563" y="1073150"/>
            <a:ext cx="587375"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86" name="TextBox 67"/>
          <p:cNvSpPr txBox="1">
            <a:spLocks noChangeArrowheads="1"/>
          </p:cNvSpPr>
          <p:nvPr/>
        </p:nvSpPr>
        <p:spPr bwMode="auto">
          <a:xfrm>
            <a:off x="4376738" y="974725"/>
            <a:ext cx="105092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400">
                <a:ea typeface="굴림" pitchFamily="50" charset="-127"/>
              </a:rPr>
              <a:t>Healthcare</a:t>
            </a:r>
          </a:p>
          <a:p>
            <a:pPr algn="ctr"/>
            <a:r>
              <a:rPr lang="en-US" altLang="ko-KR" sz="1400">
                <a:ea typeface="굴림" pitchFamily="50" charset="-127"/>
              </a:rPr>
              <a:t>M2M App</a:t>
            </a:r>
            <a:endParaRPr lang="ko-KR" altLang="en-US" sz="1400">
              <a:ea typeface="굴림" pitchFamily="50" charset="-127"/>
            </a:endParaRPr>
          </a:p>
        </p:txBody>
      </p:sp>
      <p:sp>
        <p:nvSpPr>
          <p:cNvPr id="7187" name="TextBox 68"/>
          <p:cNvSpPr txBox="1">
            <a:spLocks noChangeArrowheads="1"/>
          </p:cNvSpPr>
          <p:nvPr/>
        </p:nvSpPr>
        <p:spPr bwMode="auto">
          <a:xfrm>
            <a:off x="719138" y="1662113"/>
            <a:ext cx="1257300"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r>
              <a:rPr lang="en-US" altLang="ko-KR" sz="1400" b="1">
                <a:ea typeface="굴림" pitchFamily="50" charset="-127"/>
              </a:rPr>
              <a:t>Applications</a:t>
            </a:r>
          </a:p>
          <a:p>
            <a:r>
              <a:rPr lang="en-US" altLang="ko-KR" sz="1400" b="1">
                <a:ea typeface="굴림" pitchFamily="50" charset="-127"/>
              </a:rPr>
              <a:t>Domain</a:t>
            </a:r>
            <a:endParaRPr lang="ko-KR" altLang="en-US" sz="1400" b="1">
              <a:ea typeface="굴림" pitchFamily="50" charset="-127"/>
            </a:endParaRPr>
          </a:p>
        </p:txBody>
      </p:sp>
      <p:sp>
        <p:nvSpPr>
          <p:cNvPr id="7188" name="TextBox 71"/>
          <p:cNvSpPr txBox="1">
            <a:spLocks noChangeArrowheads="1"/>
          </p:cNvSpPr>
          <p:nvPr/>
        </p:nvSpPr>
        <p:spPr bwMode="auto">
          <a:xfrm>
            <a:off x="719138" y="2803525"/>
            <a:ext cx="89217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r>
              <a:rPr lang="en-US" altLang="ko-KR" sz="1400" b="1">
                <a:ea typeface="굴림" pitchFamily="50" charset="-127"/>
              </a:rPr>
              <a:t>Network</a:t>
            </a:r>
          </a:p>
          <a:p>
            <a:r>
              <a:rPr lang="en-US" altLang="ko-KR" sz="1400" b="1">
                <a:ea typeface="굴림" pitchFamily="50" charset="-127"/>
              </a:rPr>
              <a:t>Domain</a:t>
            </a:r>
            <a:endParaRPr lang="ko-KR" altLang="en-US" sz="1400" b="1">
              <a:ea typeface="굴림" pitchFamily="50" charset="-127"/>
            </a:endParaRPr>
          </a:p>
        </p:txBody>
      </p:sp>
      <p:sp>
        <p:nvSpPr>
          <p:cNvPr id="7189" name="TextBox 72"/>
          <p:cNvSpPr txBox="1">
            <a:spLocks noChangeArrowheads="1"/>
          </p:cNvSpPr>
          <p:nvPr/>
        </p:nvSpPr>
        <p:spPr bwMode="auto">
          <a:xfrm>
            <a:off x="719138" y="4022725"/>
            <a:ext cx="84137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r>
              <a:rPr lang="en-US" altLang="ko-KR" sz="1400" b="1">
                <a:ea typeface="굴림" pitchFamily="50" charset="-127"/>
              </a:rPr>
              <a:t>Device</a:t>
            </a:r>
          </a:p>
          <a:p>
            <a:r>
              <a:rPr lang="en-US" altLang="ko-KR" sz="1400" b="1">
                <a:ea typeface="굴림" pitchFamily="50" charset="-127"/>
              </a:rPr>
              <a:t>Domain</a:t>
            </a:r>
            <a:endParaRPr lang="ko-KR" altLang="en-US" sz="1400" b="1">
              <a:ea typeface="굴림" pitchFamily="50" charset="-127"/>
            </a:endParaRPr>
          </a:p>
        </p:txBody>
      </p:sp>
      <p:sp>
        <p:nvSpPr>
          <p:cNvPr id="7190" name="TextBox 73"/>
          <p:cNvSpPr txBox="1">
            <a:spLocks noChangeArrowheads="1"/>
          </p:cNvSpPr>
          <p:nvPr/>
        </p:nvSpPr>
        <p:spPr bwMode="auto">
          <a:xfrm>
            <a:off x="6078265" y="1301750"/>
            <a:ext cx="149887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400" dirty="0" smtClean="0">
                <a:ea typeface="굴림" pitchFamily="50" charset="-127"/>
              </a:rPr>
              <a:t>M2M Application</a:t>
            </a:r>
          </a:p>
          <a:p>
            <a:pPr algn="ctr"/>
            <a:r>
              <a:rPr lang="en-US" altLang="ko-KR" sz="1400" dirty="0" smtClean="0">
                <a:ea typeface="굴림" pitchFamily="50" charset="-127"/>
              </a:rPr>
              <a:t>In handsets</a:t>
            </a:r>
            <a:endParaRPr lang="ko-KR" altLang="en-US" sz="1400">
              <a:ea typeface="굴림" pitchFamily="50" charset="-127"/>
            </a:endParaRPr>
          </a:p>
        </p:txBody>
      </p:sp>
      <p:pic>
        <p:nvPicPr>
          <p:cNvPr id="7191" name="Picture 2" descr="C:\Users\seungk.park\AppData\Local\Microsoft\Windows\Temporary Internet Files\Content.IE5\JWT0Q7WV\MC900428969[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28938" y="1073150"/>
            <a:ext cx="43973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92" name="TextBox 32"/>
          <p:cNvSpPr txBox="1">
            <a:spLocks noChangeArrowheads="1"/>
          </p:cNvSpPr>
          <p:nvPr/>
        </p:nvSpPr>
        <p:spPr bwMode="auto">
          <a:xfrm>
            <a:off x="2014538" y="1127125"/>
            <a:ext cx="94138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400">
                <a:ea typeface="굴림" pitchFamily="50" charset="-127"/>
              </a:rPr>
              <a:t>Metering</a:t>
            </a:r>
          </a:p>
          <a:p>
            <a:pPr algn="ctr"/>
            <a:r>
              <a:rPr lang="en-US" altLang="ko-KR" sz="1400">
                <a:ea typeface="굴림" pitchFamily="50" charset="-127"/>
              </a:rPr>
              <a:t>M2M App</a:t>
            </a:r>
            <a:endParaRPr lang="ko-KR" altLang="en-US" sz="1400">
              <a:ea typeface="굴림" pitchFamily="50" charset="-127"/>
            </a:endParaRPr>
          </a:p>
        </p:txBody>
      </p:sp>
      <p:sp>
        <p:nvSpPr>
          <p:cNvPr id="79" name="직사각형 78"/>
          <p:cNvSpPr/>
          <p:nvPr/>
        </p:nvSpPr>
        <p:spPr bwMode="auto">
          <a:xfrm>
            <a:off x="3201988" y="1377950"/>
            <a:ext cx="488950" cy="431800"/>
          </a:xfrm>
          <a:prstGeom prst="rect">
            <a:avLst/>
          </a:prstGeom>
          <a:solidFill>
            <a:srgbClr val="FFC000"/>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M2M</a:t>
            </a:r>
          </a:p>
          <a:p>
            <a:pPr algn="ctr">
              <a:defRPr/>
            </a:pPr>
            <a:r>
              <a:rPr lang="en-US" altLang="ko-KR" sz="1200" b="1" dirty="0">
                <a:solidFill>
                  <a:schemeClr val="tx1"/>
                </a:solidFill>
                <a:latin typeface="Arial" charset="0"/>
                <a:ea typeface="굴림" pitchFamily="50" charset="-127"/>
              </a:rPr>
              <a:t>App</a:t>
            </a:r>
          </a:p>
        </p:txBody>
      </p:sp>
      <p:sp>
        <p:nvSpPr>
          <p:cNvPr id="80" name="직사각형 79"/>
          <p:cNvSpPr/>
          <p:nvPr/>
        </p:nvSpPr>
        <p:spPr bwMode="auto">
          <a:xfrm>
            <a:off x="4148138" y="1454150"/>
            <a:ext cx="488950" cy="431800"/>
          </a:xfrm>
          <a:prstGeom prst="rect">
            <a:avLst/>
          </a:prstGeom>
          <a:solidFill>
            <a:srgbClr val="FFC000"/>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M2M</a:t>
            </a:r>
          </a:p>
          <a:p>
            <a:pPr algn="ctr">
              <a:defRPr/>
            </a:pPr>
            <a:r>
              <a:rPr lang="en-US" altLang="ko-KR" sz="1200" b="1" dirty="0">
                <a:solidFill>
                  <a:schemeClr val="tx1"/>
                </a:solidFill>
                <a:latin typeface="Arial" charset="0"/>
                <a:ea typeface="굴림" pitchFamily="50" charset="-127"/>
              </a:rPr>
              <a:t>App</a:t>
            </a:r>
          </a:p>
        </p:txBody>
      </p:sp>
      <p:sp>
        <p:nvSpPr>
          <p:cNvPr id="81" name="직사각형 80"/>
          <p:cNvSpPr/>
          <p:nvPr/>
        </p:nvSpPr>
        <p:spPr bwMode="auto">
          <a:xfrm>
            <a:off x="5640388" y="1377950"/>
            <a:ext cx="488950" cy="431800"/>
          </a:xfrm>
          <a:prstGeom prst="rect">
            <a:avLst/>
          </a:prstGeom>
          <a:solidFill>
            <a:srgbClr val="FFC000"/>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M2M</a:t>
            </a:r>
          </a:p>
          <a:p>
            <a:pPr algn="ctr">
              <a:defRPr/>
            </a:pPr>
            <a:r>
              <a:rPr lang="en-US" altLang="ko-KR" sz="1200" b="1" dirty="0">
                <a:solidFill>
                  <a:schemeClr val="tx1"/>
                </a:solidFill>
                <a:latin typeface="Arial" charset="0"/>
                <a:ea typeface="굴림" pitchFamily="50" charset="-127"/>
              </a:rPr>
              <a:t>App</a:t>
            </a:r>
          </a:p>
        </p:txBody>
      </p:sp>
      <p:sp>
        <p:nvSpPr>
          <p:cNvPr id="82" name="직사각형 81"/>
          <p:cNvSpPr/>
          <p:nvPr/>
        </p:nvSpPr>
        <p:spPr bwMode="auto">
          <a:xfrm>
            <a:off x="3690938" y="2520950"/>
            <a:ext cx="488950" cy="431800"/>
          </a:xfrm>
          <a:prstGeom prst="rect">
            <a:avLst/>
          </a:prstGeom>
          <a:solidFill>
            <a:srgbClr val="FFC000"/>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M2M</a:t>
            </a:r>
          </a:p>
          <a:p>
            <a:pPr algn="ctr">
              <a:defRPr/>
            </a:pPr>
            <a:r>
              <a:rPr lang="en-US" altLang="ko-KR" sz="1200" b="1" dirty="0">
                <a:solidFill>
                  <a:schemeClr val="tx1"/>
                </a:solidFill>
                <a:latin typeface="Arial" charset="0"/>
                <a:ea typeface="굴림" pitchFamily="50" charset="-127"/>
              </a:rPr>
              <a:t>Server</a:t>
            </a:r>
          </a:p>
        </p:txBody>
      </p:sp>
      <p:grpSp>
        <p:nvGrpSpPr>
          <p:cNvPr id="7197" name="그룹 25"/>
          <p:cNvGrpSpPr>
            <a:grpSpLocks/>
          </p:cNvGrpSpPr>
          <p:nvPr/>
        </p:nvGrpSpPr>
        <p:grpSpPr bwMode="auto">
          <a:xfrm>
            <a:off x="1023938" y="4097338"/>
            <a:ext cx="2925762" cy="2309812"/>
            <a:chOff x="1984375" y="4057650"/>
            <a:chExt cx="2925762" cy="2309813"/>
          </a:xfrm>
        </p:grpSpPr>
        <p:sp>
          <p:nvSpPr>
            <p:cNvPr id="76" name="구름 75"/>
            <p:cNvSpPr/>
            <p:nvPr/>
          </p:nvSpPr>
          <p:spPr bwMode="auto">
            <a:xfrm>
              <a:off x="1984375" y="4665662"/>
              <a:ext cx="2765425" cy="1701801"/>
            </a:xfrm>
            <a:prstGeom prst="cloud">
              <a:avLst/>
            </a:prstGeom>
            <a:solidFill>
              <a:schemeClr val="bg1"/>
            </a:solidFill>
            <a:ln w="12700" cap="flat" cmpd="sng" algn="ctr">
              <a:solidFill>
                <a:schemeClr val="bg1">
                  <a:lumMod val="50000"/>
                </a:schemeClr>
              </a:solidFill>
              <a:prstDash val="solid"/>
              <a:round/>
              <a:headEnd type="none" w="med" len="med"/>
              <a:tailEnd type="none" w="med" len="med"/>
            </a:ln>
            <a:effectLst/>
          </p:spPr>
          <p:txBody>
            <a:bodyPr wrap="none"/>
            <a:lstStyle/>
            <a:p>
              <a:pPr algn="ctr">
                <a:defRPr/>
              </a:pPr>
              <a:endParaRPr lang="ko-KR" altLang="en-US" sz="1200" dirty="0"/>
            </a:p>
          </p:txBody>
        </p:sp>
        <p:cxnSp>
          <p:nvCxnSpPr>
            <p:cNvPr id="29" name="직선 연결선 28"/>
            <p:cNvCxnSpPr/>
            <p:nvPr/>
          </p:nvCxnSpPr>
          <p:spPr bwMode="auto">
            <a:xfrm flipH="1">
              <a:off x="2868612" y="5008562"/>
              <a:ext cx="373063" cy="496888"/>
            </a:xfrm>
            <a:prstGeom prst="line">
              <a:avLst/>
            </a:prstGeom>
            <a:ln>
              <a:solidFill>
                <a:schemeClr val="bg1">
                  <a:lumMod val="75000"/>
                </a:schemeClr>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sp>
          <p:nvSpPr>
            <p:cNvPr id="7225" name="TextBox 76"/>
            <p:cNvSpPr txBox="1">
              <a:spLocks noChangeArrowheads="1"/>
            </p:cNvSpPr>
            <p:nvPr/>
          </p:nvSpPr>
          <p:spPr bwMode="auto">
            <a:xfrm>
              <a:off x="3462336" y="4730750"/>
              <a:ext cx="1447801"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400" b="1">
                  <a:ea typeface="굴림" pitchFamily="50" charset="-127"/>
                </a:rPr>
                <a:t>PAN</a:t>
              </a:r>
            </a:p>
            <a:p>
              <a:pPr algn="ctr"/>
              <a:r>
                <a:rPr lang="en-US" altLang="ko-KR" sz="1200">
                  <a:ea typeface="굴림" pitchFamily="50" charset="-127"/>
                </a:rPr>
                <a:t>(Bluetooth)</a:t>
              </a:r>
              <a:endParaRPr lang="ko-KR" altLang="en-US" sz="1200">
                <a:ea typeface="굴림" pitchFamily="50" charset="-127"/>
              </a:endParaRPr>
            </a:p>
          </p:txBody>
        </p:sp>
        <p:pic>
          <p:nvPicPr>
            <p:cNvPr id="7226" name="Picture 5" descr="C:\Users\seungk.park\AppData\Local\Microsoft\Windows\Temporary Internet Files\Content.IE5\BWVA5M9Q\MC900215437[1].wm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325688" y="5253038"/>
              <a:ext cx="841375"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직사각형 39"/>
            <p:cNvSpPr/>
            <p:nvPr/>
          </p:nvSpPr>
          <p:spPr bwMode="auto">
            <a:xfrm>
              <a:off x="2379662" y="5378451"/>
              <a:ext cx="488950" cy="431800"/>
            </a:xfrm>
            <a:prstGeom prst="rect">
              <a:avLst/>
            </a:prstGeom>
            <a:solidFill>
              <a:schemeClr val="bg1">
                <a:lumMod val="75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Client</a:t>
              </a:r>
            </a:p>
          </p:txBody>
        </p:sp>
        <p:cxnSp>
          <p:nvCxnSpPr>
            <p:cNvPr id="70" name="직선 연결선 69"/>
            <p:cNvCxnSpPr/>
            <p:nvPr/>
          </p:nvCxnSpPr>
          <p:spPr bwMode="auto">
            <a:xfrm>
              <a:off x="3341687" y="4806950"/>
              <a:ext cx="425450" cy="774700"/>
            </a:xfrm>
            <a:prstGeom prst="line">
              <a:avLst/>
            </a:prstGeom>
            <a:ln>
              <a:solidFill>
                <a:schemeClr val="bg1">
                  <a:lumMod val="75000"/>
                </a:schemeClr>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grpSp>
          <p:nvGrpSpPr>
            <p:cNvPr id="7229" name="그룹 24"/>
            <p:cNvGrpSpPr>
              <a:grpSpLocks/>
            </p:cNvGrpSpPr>
            <p:nvPr/>
          </p:nvGrpSpPr>
          <p:grpSpPr bwMode="auto">
            <a:xfrm>
              <a:off x="3413125" y="5319183"/>
              <a:ext cx="1034377" cy="681567"/>
              <a:chOff x="3413125" y="5319183"/>
              <a:chExt cx="1034377" cy="681567"/>
            </a:xfrm>
          </p:grpSpPr>
          <p:pic>
            <p:nvPicPr>
              <p:cNvPr id="7233" name="Picture 45" descr="C:\Users\seungk.park\AppData\Local\Microsoft\Windows\Temporary Internet Files\Content.IE5\K7TPWU7U\MC900332472[1].wm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13125" y="5319183"/>
                <a:ext cx="1034377" cy="589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 name="직사각형 68"/>
              <p:cNvSpPr/>
              <p:nvPr/>
            </p:nvSpPr>
            <p:spPr bwMode="auto">
              <a:xfrm>
                <a:off x="3538537" y="5568951"/>
                <a:ext cx="488950" cy="431800"/>
              </a:xfrm>
              <a:prstGeom prst="rect">
                <a:avLst/>
              </a:prstGeom>
              <a:solidFill>
                <a:schemeClr val="bg1">
                  <a:lumMod val="75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Client</a:t>
                </a:r>
              </a:p>
            </p:txBody>
          </p:sp>
        </p:grpSp>
        <p:grpSp>
          <p:nvGrpSpPr>
            <p:cNvPr id="7230" name="그룹 13"/>
            <p:cNvGrpSpPr>
              <a:grpSpLocks/>
            </p:cNvGrpSpPr>
            <p:nvPr/>
          </p:nvGrpSpPr>
          <p:grpSpPr bwMode="auto">
            <a:xfrm>
              <a:off x="3033713" y="4057650"/>
              <a:ext cx="757237" cy="1001713"/>
              <a:chOff x="1181188" y="3728729"/>
              <a:chExt cx="757149" cy="1002021"/>
            </a:xfrm>
          </p:grpSpPr>
          <p:pic>
            <p:nvPicPr>
              <p:cNvPr id="7231" name="Picture 3" descr="C:\Users\seungk.park\AppData\Local\Microsoft\Windows\Temporary Internet Files\Content.IE5\JWT0Q7WV\MC900424190[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81188" y="3728729"/>
                <a:ext cx="757149" cy="1002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직사각형 30"/>
              <p:cNvSpPr/>
              <p:nvPr/>
            </p:nvSpPr>
            <p:spPr bwMode="auto">
              <a:xfrm>
                <a:off x="1211346" y="3904995"/>
                <a:ext cx="488893" cy="431933"/>
              </a:xfrm>
              <a:prstGeom prst="rect">
                <a:avLst/>
              </a:prstGeom>
              <a:solidFill>
                <a:schemeClr val="bg1">
                  <a:lumMod val="75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GW</a:t>
                </a:r>
              </a:p>
            </p:txBody>
          </p:sp>
        </p:grpSp>
      </p:grpSp>
      <p:grpSp>
        <p:nvGrpSpPr>
          <p:cNvPr id="7198" name="그룹 5166"/>
          <p:cNvGrpSpPr>
            <a:grpSpLocks/>
          </p:cNvGrpSpPr>
          <p:nvPr/>
        </p:nvGrpSpPr>
        <p:grpSpPr bwMode="auto">
          <a:xfrm>
            <a:off x="5561013" y="4106863"/>
            <a:ext cx="3235325" cy="2497137"/>
            <a:chOff x="6018212" y="4106319"/>
            <a:chExt cx="3235325" cy="2497231"/>
          </a:xfrm>
        </p:grpSpPr>
        <p:pic>
          <p:nvPicPr>
            <p:cNvPr id="5162" name="Picture 42" descr="C:\Users\seungk.park\AppData\Local\Microsoft\Windows\Temporary Internet Files\Content.IE5\Q80BN0RC\MC900431627[1].png"/>
            <p:cNvPicPr>
              <a:picLocks noChangeAspect="1" noChangeArrowheads="1"/>
            </p:cNvPicPr>
            <p:nvPr/>
          </p:nvPicPr>
          <p:blipFill>
            <a:blip r:embed="rId8">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662737" y="4106319"/>
              <a:ext cx="2171212" cy="2171212"/>
            </a:xfrm>
            <a:prstGeom prst="rect">
              <a:avLst/>
            </a:prstGeom>
            <a:noFill/>
            <a:extLst>
              <a:ext uri="{909E8E84-426E-40DD-AFC4-6F175D3DCCD1}">
                <a14:hiddenFill xmlns:a14="http://schemas.microsoft.com/office/drawing/2010/main">
                  <a:solidFill>
                    <a:srgbClr val="FFFFFF"/>
                  </a:solidFill>
                </a14:hiddenFill>
              </a:ext>
            </a:extLst>
          </p:spPr>
        </p:pic>
        <p:cxnSp>
          <p:nvCxnSpPr>
            <p:cNvPr id="7208" name="직선 연결선 56"/>
            <p:cNvCxnSpPr>
              <a:cxnSpLocks noChangeShapeType="1"/>
            </p:cNvCxnSpPr>
            <p:nvPr/>
          </p:nvCxnSpPr>
          <p:spPr bwMode="auto">
            <a:xfrm flipH="1">
              <a:off x="6662737" y="4504166"/>
              <a:ext cx="971538" cy="986509"/>
            </a:xfrm>
            <a:prstGeom prst="line">
              <a:avLst/>
            </a:prstGeom>
            <a:noFill/>
            <a:ln w="25400" algn="ctr">
              <a:solidFill>
                <a:schemeClr val="tx1"/>
              </a:solidFill>
              <a:prstDash val="sysDash"/>
              <a:round/>
              <a:headEnd/>
              <a:tailEnd/>
            </a:ln>
            <a:extLst>
              <a:ext uri="{909E8E84-426E-40DD-AFC4-6F175D3DCCD1}">
                <a14:hiddenFill xmlns:a14="http://schemas.microsoft.com/office/drawing/2010/main">
                  <a:noFill/>
                </a14:hiddenFill>
              </a:ext>
            </a:extLst>
          </p:spPr>
        </p:cxnSp>
        <p:sp>
          <p:nvSpPr>
            <p:cNvPr id="43" name="직사각형 42"/>
            <p:cNvSpPr/>
            <p:nvPr/>
          </p:nvSpPr>
          <p:spPr bwMode="auto">
            <a:xfrm>
              <a:off x="6018212" y="5974876"/>
              <a:ext cx="949325" cy="431816"/>
            </a:xfrm>
            <a:prstGeom prst="rect">
              <a:avLst/>
            </a:prstGeom>
            <a:no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err="1">
                  <a:solidFill>
                    <a:schemeClr val="tx1"/>
                  </a:solidFill>
                  <a:latin typeface="Arial" charset="0"/>
                  <a:ea typeface="굴림" pitchFamily="50" charset="-127"/>
                </a:rPr>
                <a:t>ZigBee</a:t>
              </a:r>
              <a:endParaRPr lang="en-US" altLang="ko-KR" sz="1200" b="1" dirty="0">
                <a:solidFill>
                  <a:schemeClr val="tx1"/>
                </a:solidFill>
                <a:latin typeface="Arial" charset="0"/>
                <a:ea typeface="굴림" pitchFamily="50" charset="-127"/>
              </a:endParaRPr>
            </a:p>
            <a:p>
              <a:pPr algn="ctr">
                <a:defRPr/>
              </a:pPr>
              <a:r>
                <a:rPr lang="en-US" altLang="ko-KR" sz="1200" b="1" dirty="0">
                  <a:solidFill>
                    <a:schemeClr val="tx1"/>
                  </a:solidFill>
                  <a:latin typeface="Arial" charset="0"/>
                  <a:ea typeface="굴림" pitchFamily="50" charset="-127"/>
                </a:rPr>
                <a:t>Device</a:t>
              </a:r>
            </a:p>
          </p:txBody>
        </p:sp>
        <p:pic>
          <p:nvPicPr>
            <p:cNvPr id="7210" name="Picture 43" descr="C:\Users\seungk.park\AppData\Local\Microsoft\Windows\Temporary Internet Files\Content.IE5\K7TPWU7U\MC900211979[1].wmf"/>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313434" y="5202022"/>
              <a:ext cx="654103" cy="82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5" name="직선 연결선 54"/>
            <p:cNvCxnSpPr/>
            <p:nvPr/>
          </p:nvCxnSpPr>
          <p:spPr bwMode="auto">
            <a:xfrm>
              <a:off x="7948612" y="4501621"/>
              <a:ext cx="646112" cy="596922"/>
            </a:xfrm>
            <a:prstGeom prst="line">
              <a:avLst/>
            </a:prstGeom>
            <a:ln>
              <a:solidFill>
                <a:schemeClr val="bg1">
                  <a:lumMod val="75000"/>
                </a:schemeClr>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grpSp>
          <p:nvGrpSpPr>
            <p:cNvPr id="7212" name="그룹 5154"/>
            <p:cNvGrpSpPr>
              <a:grpSpLocks/>
            </p:cNvGrpSpPr>
            <p:nvPr/>
          </p:nvGrpSpPr>
          <p:grpSpPr bwMode="auto">
            <a:xfrm>
              <a:off x="8281710" y="4879001"/>
              <a:ext cx="971827" cy="1223349"/>
              <a:chOff x="8205510" y="4730750"/>
              <a:chExt cx="971827" cy="1223349"/>
            </a:xfrm>
          </p:grpSpPr>
          <p:pic>
            <p:nvPicPr>
              <p:cNvPr id="7221" name="Picture 44" descr="C:\Users\seungk.park\AppData\Local\Microsoft\Windows\Temporary Internet Files\Content.IE5\K7TPWU7U\MC900215895[1].wmf"/>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205510" y="4730750"/>
                <a:ext cx="971827" cy="1223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직사각형 65"/>
              <p:cNvSpPr/>
              <p:nvPr/>
            </p:nvSpPr>
            <p:spPr bwMode="auto">
              <a:xfrm>
                <a:off x="8594724" y="4839163"/>
                <a:ext cx="488950" cy="431816"/>
              </a:xfrm>
              <a:prstGeom prst="rect">
                <a:avLst/>
              </a:prstGeom>
              <a:solidFill>
                <a:schemeClr val="bg1">
                  <a:lumMod val="75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Client</a:t>
                </a:r>
              </a:p>
            </p:txBody>
          </p:sp>
        </p:grpSp>
        <p:sp>
          <p:nvSpPr>
            <p:cNvPr id="7213" name="TextBox 76"/>
            <p:cNvSpPr txBox="1">
              <a:spLocks noChangeArrowheads="1"/>
            </p:cNvSpPr>
            <p:nvPr/>
          </p:nvSpPr>
          <p:spPr bwMode="auto">
            <a:xfrm>
              <a:off x="6205537" y="4583118"/>
              <a:ext cx="1432584"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400" b="1">
                  <a:ea typeface="굴림" pitchFamily="50" charset="-127"/>
                </a:rPr>
                <a:t>HAN</a:t>
              </a:r>
            </a:p>
            <a:p>
              <a:pPr algn="ctr"/>
              <a:r>
                <a:rPr lang="en-US" altLang="ko-KR" sz="1200">
                  <a:ea typeface="굴림" pitchFamily="50" charset="-127"/>
                </a:rPr>
                <a:t>(WLAN, ZigBee)</a:t>
              </a:r>
              <a:endParaRPr lang="ko-KR" altLang="en-US" sz="1200">
                <a:ea typeface="굴림" pitchFamily="50" charset="-127"/>
              </a:endParaRPr>
            </a:p>
          </p:txBody>
        </p:sp>
        <p:cxnSp>
          <p:nvCxnSpPr>
            <p:cNvPr id="83" name="직선 연결선 56"/>
            <p:cNvCxnSpPr>
              <a:cxnSpLocks noChangeShapeType="1"/>
            </p:cNvCxnSpPr>
            <p:nvPr/>
          </p:nvCxnSpPr>
          <p:spPr bwMode="auto">
            <a:xfrm>
              <a:off x="7666037" y="4601638"/>
              <a:ext cx="82550" cy="1438329"/>
            </a:xfrm>
            <a:prstGeom prst="line">
              <a:avLst/>
            </a:prstGeom>
            <a:ln>
              <a:solidFill>
                <a:schemeClr val="bg1">
                  <a:lumMod val="75000"/>
                </a:schemeClr>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grpSp>
          <p:nvGrpSpPr>
            <p:cNvPr id="7215" name="그룹 8"/>
            <p:cNvGrpSpPr>
              <a:grpSpLocks/>
            </p:cNvGrpSpPr>
            <p:nvPr/>
          </p:nvGrpSpPr>
          <p:grpSpPr bwMode="auto">
            <a:xfrm>
              <a:off x="7262274" y="4208561"/>
              <a:ext cx="924463" cy="564124"/>
              <a:chOff x="6891337" y="4208561"/>
              <a:chExt cx="924463" cy="564124"/>
            </a:xfrm>
          </p:grpSpPr>
          <p:pic>
            <p:nvPicPr>
              <p:cNvPr id="7219" name="Picture 41" descr="C:\Users\seungk.park\AppData\Local\Microsoft\Windows\Temporary Internet Files\Content.IE5\JWT0Q7WV\MC900428991[1].wmf"/>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891337" y="4235647"/>
                <a:ext cx="744001" cy="53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직사각형 46"/>
              <p:cNvSpPr/>
              <p:nvPr/>
            </p:nvSpPr>
            <p:spPr bwMode="auto">
              <a:xfrm>
                <a:off x="7326850" y="4207923"/>
                <a:ext cx="488950" cy="431816"/>
              </a:xfrm>
              <a:prstGeom prst="rect">
                <a:avLst/>
              </a:prstGeom>
              <a:solidFill>
                <a:schemeClr val="bg1">
                  <a:lumMod val="75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GW</a:t>
                </a:r>
              </a:p>
            </p:txBody>
          </p:sp>
        </p:grpSp>
        <p:pic>
          <p:nvPicPr>
            <p:cNvPr id="7216" name="Picture 4" descr="C:\Users\seungk.park\AppData\Local\Microsoft\Windows\Temporary Internet Files\Content.IE5\BWVA5M9Q\MP900437189[1].jp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291941" y="5873750"/>
              <a:ext cx="742396" cy="494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17" name="TextBox 76"/>
            <p:cNvSpPr txBox="1">
              <a:spLocks noChangeArrowheads="1"/>
            </p:cNvSpPr>
            <p:nvPr/>
          </p:nvSpPr>
          <p:spPr bwMode="auto">
            <a:xfrm>
              <a:off x="6973397" y="6345018"/>
              <a:ext cx="1432584" cy="25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200" b="1">
                  <a:ea typeface="굴림" pitchFamily="50" charset="-127"/>
                </a:rPr>
                <a:t>Metering</a:t>
              </a:r>
              <a:endParaRPr lang="ko-KR" altLang="en-US" sz="1200" b="1">
                <a:ea typeface="굴림" pitchFamily="50" charset="-127"/>
              </a:endParaRPr>
            </a:p>
          </p:txBody>
        </p:sp>
        <p:sp>
          <p:nvSpPr>
            <p:cNvPr id="85" name="직사각형 84"/>
            <p:cNvSpPr/>
            <p:nvPr/>
          </p:nvSpPr>
          <p:spPr bwMode="auto">
            <a:xfrm>
              <a:off x="7148512" y="5701816"/>
              <a:ext cx="488950" cy="431816"/>
            </a:xfrm>
            <a:prstGeom prst="rect">
              <a:avLst/>
            </a:prstGeom>
            <a:solidFill>
              <a:schemeClr val="bg1">
                <a:lumMod val="75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Client</a:t>
              </a:r>
            </a:p>
          </p:txBody>
        </p:sp>
      </p:grpSp>
      <p:grpSp>
        <p:nvGrpSpPr>
          <p:cNvPr id="7199" name="그룹 3"/>
          <p:cNvGrpSpPr>
            <a:grpSpLocks/>
          </p:cNvGrpSpPr>
          <p:nvPr/>
        </p:nvGrpSpPr>
        <p:grpSpPr bwMode="auto">
          <a:xfrm>
            <a:off x="7289800" y="2813050"/>
            <a:ext cx="479425" cy="457200"/>
            <a:chOff x="7196137" y="2520950"/>
            <a:chExt cx="479425" cy="457866"/>
          </a:xfrm>
        </p:grpSpPr>
        <p:cxnSp>
          <p:nvCxnSpPr>
            <p:cNvPr id="61" name="직선 연결선 60"/>
            <p:cNvCxnSpPr/>
            <p:nvPr/>
          </p:nvCxnSpPr>
          <p:spPr bwMode="auto">
            <a:xfrm flipH="1" flipV="1">
              <a:off x="7196137" y="2520950"/>
              <a:ext cx="479425" cy="0"/>
            </a:xfrm>
            <a:prstGeom prst="line">
              <a:avLst/>
            </a:prstGeom>
            <a:ln>
              <a:solidFill>
                <a:srgbClr val="FFC000"/>
              </a:solidFill>
              <a:headEnd type="none" w="med" len="med"/>
              <a:tailEnd type="none" w="med" len="med"/>
            </a:ln>
          </p:spPr>
          <p:style>
            <a:lnRef idx="3">
              <a:schemeClr val="accent2"/>
            </a:lnRef>
            <a:fillRef idx="0">
              <a:schemeClr val="accent2"/>
            </a:fillRef>
            <a:effectRef idx="2">
              <a:schemeClr val="accent2"/>
            </a:effectRef>
            <a:fontRef idx="minor">
              <a:schemeClr val="tx1"/>
            </a:fontRef>
          </p:style>
        </p:cxnSp>
        <p:sp>
          <p:nvSpPr>
            <p:cNvPr id="63" name="직사각형 62"/>
            <p:cNvSpPr/>
            <p:nvPr/>
          </p:nvSpPr>
          <p:spPr bwMode="auto">
            <a:xfrm>
              <a:off x="7281862" y="2706959"/>
              <a:ext cx="307975" cy="271857"/>
            </a:xfrm>
            <a:prstGeom prst="rect">
              <a:avLst/>
            </a:prstGeom>
            <a:solidFill>
              <a:srgbClr val="FFC000"/>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endParaRPr lang="en-US" altLang="ko-KR" sz="1200" b="1" dirty="0">
                <a:solidFill>
                  <a:schemeClr val="tx1"/>
                </a:solidFill>
                <a:latin typeface="Arial" charset="0"/>
                <a:ea typeface="굴림" pitchFamily="50" charset="-127"/>
              </a:endParaRPr>
            </a:p>
          </p:txBody>
        </p:sp>
      </p:grpSp>
      <p:sp>
        <p:nvSpPr>
          <p:cNvPr id="7200" name="TextBox 2"/>
          <p:cNvSpPr txBox="1">
            <a:spLocks noChangeArrowheads="1"/>
          </p:cNvSpPr>
          <p:nvPr/>
        </p:nvSpPr>
        <p:spPr bwMode="auto">
          <a:xfrm>
            <a:off x="7899400" y="2801938"/>
            <a:ext cx="127952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r>
              <a:rPr lang="en-US" altLang="ko-KR" sz="1400">
                <a:ea typeface="굴림" pitchFamily="50" charset="-127"/>
              </a:rPr>
              <a:t>Scope of </a:t>
            </a:r>
          </a:p>
          <a:p>
            <a:r>
              <a:rPr lang="en-US" altLang="ko-KR" sz="1400">
                <a:ea typeface="굴림" pitchFamily="50" charset="-127"/>
              </a:rPr>
              <a:t>this work item</a:t>
            </a:r>
            <a:endParaRPr lang="ko-KR" altLang="en-US" sz="1400">
              <a:ea typeface="굴림" pitchFamily="50" charset="-127"/>
            </a:endParaRPr>
          </a:p>
        </p:txBody>
      </p:sp>
      <p:sp>
        <p:nvSpPr>
          <p:cNvPr id="5" name="직사각형 4"/>
          <p:cNvSpPr/>
          <p:nvPr/>
        </p:nvSpPr>
        <p:spPr bwMode="auto">
          <a:xfrm>
            <a:off x="7067550" y="2649538"/>
            <a:ext cx="2185988" cy="785812"/>
          </a:xfrm>
          <a:prstGeom prst="rect">
            <a:avLst/>
          </a:prstGeom>
          <a:noFill/>
          <a:ln w="12700" cap="flat" cmpd="sng" algn="ctr">
            <a:solidFill>
              <a:schemeClr val="bg1">
                <a:lumMod val="75000"/>
              </a:schemeClr>
            </a:solidFill>
            <a:prstDash val="dash"/>
            <a:round/>
            <a:headEnd type="none" w="med" len="med"/>
            <a:tailEnd type="none" w="med" len="med"/>
          </a:ln>
          <a:effectLst/>
        </p:spPr>
        <p:txBody>
          <a:bodyPr/>
          <a:lstStyle/>
          <a:p>
            <a:pPr>
              <a:defRPr/>
            </a:pPr>
            <a:endParaRPr lang="ko-KR" altLang="en-US">
              <a:ea typeface="굴림" pitchFamily="50" charset="-127"/>
            </a:endParaRPr>
          </a:p>
        </p:txBody>
      </p:sp>
      <p:cxnSp>
        <p:nvCxnSpPr>
          <p:cNvPr id="71" name="직선 연결선 70"/>
          <p:cNvCxnSpPr>
            <a:stCxn id="82" idx="3"/>
            <a:endCxn id="30" idx="1"/>
          </p:cNvCxnSpPr>
          <p:nvPr/>
        </p:nvCxnSpPr>
        <p:spPr bwMode="auto">
          <a:xfrm>
            <a:off x="4179888" y="2736850"/>
            <a:ext cx="273050" cy="0"/>
          </a:xfrm>
          <a:prstGeom prst="line">
            <a:avLst/>
          </a:prstGeom>
          <a:ln>
            <a:prstDash val="sysDot"/>
            <a:headEnd type="none" w="med" len="med"/>
            <a:tailEnd type="none" w="med" len="med"/>
          </a:ln>
        </p:spPr>
        <p:style>
          <a:lnRef idx="3">
            <a:schemeClr val="accent4"/>
          </a:lnRef>
          <a:fillRef idx="0">
            <a:schemeClr val="accent4"/>
          </a:fillRef>
          <a:effectRef idx="2">
            <a:schemeClr val="accent4"/>
          </a:effectRef>
          <a:fontRef idx="minor">
            <a:schemeClr val="tx1"/>
          </a:fontRef>
        </p:style>
      </p:cxnSp>
      <p:sp>
        <p:nvSpPr>
          <p:cNvPr id="7203" name="TextBox 2"/>
          <p:cNvSpPr txBox="1">
            <a:spLocks noChangeArrowheads="1"/>
          </p:cNvSpPr>
          <p:nvPr/>
        </p:nvSpPr>
        <p:spPr bwMode="auto">
          <a:xfrm>
            <a:off x="1785938" y="2312988"/>
            <a:ext cx="1498600"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r"/>
            <a:r>
              <a:rPr lang="en-US" altLang="ko-KR" sz="1400">
                <a:solidFill>
                  <a:srgbClr val="FF0000"/>
                </a:solidFill>
                <a:ea typeface="굴림" pitchFamily="50" charset="-127"/>
              </a:rPr>
              <a:t>M2M Application</a:t>
            </a:r>
          </a:p>
          <a:p>
            <a:pPr algn="r"/>
            <a:r>
              <a:rPr lang="en-US" altLang="ko-KR" sz="1400">
                <a:solidFill>
                  <a:srgbClr val="FF0000"/>
                </a:solidFill>
                <a:ea typeface="굴림" pitchFamily="50" charset="-127"/>
              </a:rPr>
              <a:t>Interface</a:t>
            </a:r>
            <a:endParaRPr lang="ko-KR" altLang="en-US" sz="1400">
              <a:solidFill>
                <a:srgbClr val="FF0000"/>
              </a:solidFill>
              <a:ea typeface="굴림" pitchFamily="50" charset="-127"/>
            </a:endParaRPr>
          </a:p>
        </p:txBody>
      </p:sp>
      <p:sp>
        <p:nvSpPr>
          <p:cNvPr id="7204" name="자유형 10"/>
          <p:cNvSpPr>
            <a:spLocks/>
          </p:cNvSpPr>
          <p:nvPr/>
        </p:nvSpPr>
        <p:spPr bwMode="auto">
          <a:xfrm>
            <a:off x="2757488" y="1997075"/>
            <a:ext cx="703262" cy="381000"/>
          </a:xfrm>
          <a:custGeom>
            <a:avLst/>
            <a:gdLst>
              <a:gd name="T0" fmla="*/ 0 w 703384"/>
              <a:gd name="T1" fmla="*/ 382176 h 379828"/>
              <a:gd name="T2" fmla="*/ 239068 w 703384"/>
              <a:gd name="T3" fmla="*/ 56619 h 379828"/>
              <a:gd name="T4" fmla="*/ 379695 w 703384"/>
              <a:gd name="T5" fmla="*/ 226475 h 379828"/>
              <a:gd name="T6" fmla="*/ 703140 w 703384"/>
              <a:gd name="T7" fmla="*/ 0 h 37982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03384" h="379828">
                <a:moveTo>
                  <a:pt x="0" y="379828"/>
                </a:moveTo>
                <a:cubicBezTo>
                  <a:pt x="87923" y="230945"/>
                  <a:pt x="175846" y="82062"/>
                  <a:pt x="239150" y="56271"/>
                </a:cubicBezTo>
                <a:cubicBezTo>
                  <a:pt x="302455" y="30480"/>
                  <a:pt x="302455" y="234461"/>
                  <a:pt x="379827" y="225083"/>
                </a:cubicBezTo>
                <a:cubicBezTo>
                  <a:pt x="457199" y="215705"/>
                  <a:pt x="580291" y="107852"/>
                  <a:pt x="703384" y="0"/>
                </a:cubicBezTo>
              </a:path>
            </a:pathLst>
          </a:custGeom>
          <a:noFill/>
          <a:ln w="12700" cap="flat" cmpd="sng" algn="ctr">
            <a:solidFill>
              <a:srgbClr val="FF0000"/>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a:lstStyle/>
          <a:p>
            <a:endParaRPr lang="ko-KR"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제목 1"/>
          <p:cNvSpPr>
            <a:spLocks noGrp="1"/>
          </p:cNvSpPr>
          <p:nvPr>
            <p:ph type="title"/>
          </p:nvPr>
        </p:nvSpPr>
        <p:spPr/>
        <p:txBody>
          <a:bodyPr/>
          <a:lstStyle/>
          <a:p>
            <a:r>
              <a:rPr lang="en-US" altLang="ko-KR" smtClean="0">
                <a:ea typeface="굴림" pitchFamily="50" charset="-127"/>
              </a:rPr>
              <a:t>Notes for M2M Application Interface</a:t>
            </a:r>
            <a:endParaRPr lang="ko-KR" altLang="en-US" smtClean="0">
              <a:ea typeface="굴림" pitchFamily="50" charset="-127"/>
            </a:endParaRPr>
          </a:p>
        </p:txBody>
      </p:sp>
      <p:sp>
        <p:nvSpPr>
          <p:cNvPr id="9219" name="내용 개체 틀 2"/>
          <p:cNvSpPr>
            <a:spLocks noGrp="1"/>
          </p:cNvSpPr>
          <p:nvPr>
            <p:ph idx="1"/>
          </p:nvPr>
        </p:nvSpPr>
        <p:spPr/>
        <p:txBody>
          <a:bodyPr/>
          <a:lstStyle/>
          <a:p>
            <a:r>
              <a:rPr lang="en-US" altLang="ko-KR" dirty="0" smtClean="0">
                <a:ea typeface="굴림" pitchFamily="50" charset="-127"/>
              </a:rPr>
              <a:t>OMA DM Protocol is NOT affected by M2M Application Interface</a:t>
            </a:r>
          </a:p>
          <a:p>
            <a:r>
              <a:rPr lang="en-US" altLang="ko-KR" dirty="0" smtClean="0">
                <a:ea typeface="굴림" pitchFamily="50" charset="-127"/>
              </a:rPr>
              <a:t>M2M Application Interface will be specified between M2M Application and M2M Server</a:t>
            </a:r>
          </a:p>
          <a:p>
            <a:r>
              <a:rPr lang="en-US" altLang="ko-KR" dirty="0" smtClean="0">
                <a:ea typeface="굴림" pitchFamily="50" charset="-127"/>
              </a:rPr>
              <a:t>M2M Application Interface </a:t>
            </a:r>
            <a:r>
              <a:rPr lang="en-US" altLang="ko-KR" i="1" dirty="0" smtClean="0">
                <a:ea typeface="굴림" pitchFamily="50" charset="-127"/>
              </a:rPr>
              <a:t>conceptually</a:t>
            </a:r>
            <a:r>
              <a:rPr lang="en-US" altLang="ko-KR" dirty="0" smtClean="0">
                <a:ea typeface="굴림" pitchFamily="50" charset="-127"/>
              </a:rPr>
              <a:t> reuses the data models defined by OMA DM</a:t>
            </a:r>
          </a:p>
          <a:p>
            <a:pPr lvl="1"/>
            <a:r>
              <a:rPr lang="en-US" altLang="ko-KR" dirty="0" smtClean="0">
                <a:ea typeface="굴림" pitchFamily="50" charset="-127"/>
              </a:rPr>
              <a:t>For example, MOID-based capability discovery, DDF to learn the MO structure, Generic Alerts for Client Events</a:t>
            </a:r>
          </a:p>
          <a:p>
            <a:r>
              <a:rPr lang="en-US" altLang="ko-KR" dirty="0" smtClean="0">
                <a:ea typeface="굴림" pitchFamily="50" charset="-127"/>
              </a:rPr>
              <a:t>The DM protocol (e.g., DM 1.x, DM 2.0) between the DM Server and the DM Client is transparent to the M2M Application Interface</a:t>
            </a:r>
          </a:p>
          <a:p>
            <a:pPr lvl="1"/>
            <a:r>
              <a:rPr lang="en-US" altLang="ko-KR" dirty="0" smtClean="0">
                <a:ea typeface="굴림" pitchFamily="50" charset="-127"/>
              </a:rPr>
              <a:t>It doesn’t matter whether DM 1.x or DM 2.0 is running between DM Server and DM Client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제목 1"/>
          <p:cNvSpPr>
            <a:spLocks noGrp="1"/>
          </p:cNvSpPr>
          <p:nvPr>
            <p:ph type="title"/>
          </p:nvPr>
        </p:nvSpPr>
        <p:spPr/>
        <p:txBody>
          <a:bodyPr/>
          <a:lstStyle/>
          <a:p>
            <a:r>
              <a:rPr lang="en-US" altLang="ko-KR" smtClean="0">
                <a:ea typeface="굴림" pitchFamily="50" charset="-127"/>
              </a:rPr>
              <a:t>Use Cases</a:t>
            </a:r>
            <a:endParaRPr lang="ko-KR" altLang="en-US" smtClean="0">
              <a:ea typeface="굴림" pitchFamily="50" charset="-127"/>
            </a:endParaRPr>
          </a:p>
        </p:txBody>
      </p:sp>
      <p:sp>
        <p:nvSpPr>
          <p:cNvPr id="10243" name="내용 개체 틀 2"/>
          <p:cNvSpPr>
            <a:spLocks noGrp="1"/>
          </p:cNvSpPr>
          <p:nvPr>
            <p:ph idx="1"/>
          </p:nvPr>
        </p:nvSpPr>
        <p:spPr/>
        <p:txBody>
          <a:bodyPr/>
          <a:lstStyle/>
          <a:p>
            <a:r>
              <a:rPr lang="en-US" altLang="ko-KR" dirty="0">
                <a:ea typeface="굴림" pitchFamily="50" charset="-127"/>
              </a:rPr>
              <a:t>M2M Application Interface can provide below use cases to the M2M Application (e.g., smart metering, smart home, smart car, etc</a:t>
            </a:r>
            <a:r>
              <a:rPr lang="en-US" altLang="ko-KR" dirty="0" smtClean="0">
                <a:ea typeface="굴림" pitchFamily="50" charset="-127"/>
              </a:rPr>
              <a:t>.)</a:t>
            </a:r>
          </a:p>
          <a:p>
            <a:pPr lvl="1"/>
            <a:r>
              <a:rPr lang="en-US" altLang="ko-KR" b="1" dirty="0" smtClean="0">
                <a:ea typeface="굴림" pitchFamily="50" charset="-127"/>
              </a:rPr>
              <a:t>Device Discovery </a:t>
            </a:r>
            <a:r>
              <a:rPr lang="en-US" altLang="ko-KR" dirty="0" smtClean="0">
                <a:ea typeface="굴림" pitchFamily="50" charset="-127"/>
              </a:rPr>
              <a:t>– Smart Grid M2M Application can discover its devices by using the device identifier (or by other means like a name)</a:t>
            </a:r>
          </a:p>
          <a:p>
            <a:pPr lvl="1"/>
            <a:r>
              <a:rPr lang="en-US" altLang="ko-KR" b="1" dirty="0" smtClean="0">
                <a:ea typeface="굴림" pitchFamily="50" charset="-127"/>
              </a:rPr>
              <a:t>Command Delivery </a:t>
            </a:r>
            <a:r>
              <a:rPr lang="en-US" altLang="ko-KR" dirty="0" smtClean="0">
                <a:ea typeface="굴림" pitchFamily="50" charset="-127"/>
              </a:rPr>
              <a:t>– Healthcare M2M Application can read the measurement values from the device, and write configurations to the device</a:t>
            </a:r>
            <a:endParaRPr lang="en-US" altLang="ko-KR" b="1" dirty="0" smtClean="0">
              <a:ea typeface="굴림" pitchFamily="50" charset="-127"/>
            </a:endParaRPr>
          </a:p>
          <a:p>
            <a:pPr lvl="1"/>
            <a:r>
              <a:rPr lang="en-US" altLang="ko-KR" b="1" dirty="0" smtClean="0">
                <a:ea typeface="굴림" pitchFamily="50" charset="-127"/>
              </a:rPr>
              <a:t>Subscription</a:t>
            </a:r>
            <a:r>
              <a:rPr lang="en-US" altLang="ko-KR" dirty="0" smtClean="0">
                <a:ea typeface="굴림" pitchFamily="50" charset="-127"/>
              </a:rPr>
              <a:t> – Smart Home M2M Application can subscribe to the wash completion of the washing machine, and can subscribe to the device attachment of new home appliances</a:t>
            </a:r>
          </a:p>
          <a:p>
            <a:pPr lvl="1"/>
            <a:r>
              <a:rPr lang="en-US" altLang="ko-KR" b="1" dirty="0" smtClean="0">
                <a:ea typeface="굴림" pitchFamily="50" charset="-127"/>
              </a:rPr>
              <a:t>Resource Group</a:t>
            </a:r>
            <a:r>
              <a:rPr lang="en-US" altLang="ko-KR" dirty="0" smtClean="0">
                <a:ea typeface="굴림" pitchFamily="50" charset="-127"/>
              </a:rPr>
              <a:t> – Smart Car M2M Application can create a resource group that represents the drive distance of hundreds of smart cars. Smart Car M2M Application can read all of measurement by sending one command (M2M Server can aggregate the results)</a:t>
            </a:r>
          </a:p>
          <a:p>
            <a:pPr lvl="1"/>
            <a:endParaRPr lang="en-US" altLang="ko-KR" dirty="0" smtClean="0">
              <a:ea typeface="굴림" pitchFamily="50" charset="-127"/>
            </a:endParaRPr>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D:\Data\OMA\OMA Template.pot</Template>
  <TotalTime>6789</TotalTime>
  <Pages>15</Pages>
  <Words>1487</Words>
  <Application>Microsoft Office PowerPoint</Application>
  <PresentationFormat>사용자 지정</PresentationFormat>
  <Paragraphs>265</Paragraphs>
  <Slides>17</Slides>
  <Notes>17</Notes>
  <HiddenSlides>0</HiddenSlides>
  <MMClips>0</MMClips>
  <ScaleCrop>false</ScaleCrop>
  <HeadingPairs>
    <vt:vector size="8" baseType="variant">
      <vt:variant>
        <vt:lpstr>사용한 글꼴</vt:lpstr>
      </vt:variant>
      <vt:variant>
        <vt:i4>7</vt:i4>
      </vt:variant>
      <vt:variant>
        <vt:lpstr>테마</vt:lpstr>
      </vt:variant>
      <vt:variant>
        <vt:i4>1</vt:i4>
      </vt:variant>
      <vt:variant>
        <vt:lpstr>포함된 OLE 서버</vt:lpstr>
      </vt:variant>
      <vt:variant>
        <vt:i4>1</vt:i4>
      </vt:variant>
      <vt:variant>
        <vt:lpstr>슬라이드 제목</vt:lpstr>
      </vt:variant>
      <vt:variant>
        <vt:i4>17</vt:i4>
      </vt:variant>
    </vt:vector>
  </HeadingPairs>
  <TitlesOfParts>
    <vt:vector size="26" baseType="lpstr">
      <vt:lpstr>굴림</vt:lpstr>
      <vt:lpstr>맑은 고딕</vt:lpstr>
      <vt:lpstr>Arial</vt:lpstr>
      <vt:lpstr>Arial Narrow</vt:lpstr>
      <vt:lpstr>Tahoma</vt:lpstr>
      <vt:lpstr>Times New Roman</vt:lpstr>
      <vt:lpstr>Wingdings</vt:lpstr>
      <vt:lpstr>OMA Template</vt:lpstr>
      <vt:lpstr>워크시트</vt:lpstr>
      <vt:lpstr>OMA-XX-2013-XXXX-INP_M2M_Application_Interface  Presentation of WID Information WID XXXX - M2M Application Interface</vt:lpstr>
      <vt:lpstr>General information about the Work Item</vt:lpstr>
      <vt:lpstr>Problem/Opportunity Statement 1</vt:lpstr>
      <vt:lpstr>Problem/Opportunity Statement 2</vt:lpstr>
      <vt:lpstr>OMA DM for M2M World</vt:lpstr>
      <vt:lpstr>OMA DM for M2M World</vt:lpstr>
      <vt:lpstr>M2M Application Interface (Evolving OMA DM for M2M Platform)</vt:lpstr>
      <vt:lpstr>Notes for M2M Application Interface</vt:lpstr>
      <vt:lpstr>Use Cases</vt:lpstr>
      <vt:lpstr>Gap Analysis with WSI</vt:lpstr>
      <vt:lpstr>Gap Analysis with WSI</vt:lpstr>
      <vt:lpstr>Gap Analysis with other M2M Solutions</vt:lpstr>
      <vt:lpstr>How OMA can help</vt:lpstr>
      <vt:lpstr>Impacts, relationships and dependencies</vt:lpstr>
      <vt:lpstr>Proposed Timeline</vt:lpstr>
      <vt:lpstr>Supporting Companies</vt:lpstr>
      <vt:lpstr>Proposed Resources</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LGER01</cp:lastModifiedBy>
  <cp:revision>398</cp:revision>
  <cp:lastPrinted>1999-04-27T06:51:51Z</cp:lastPrinted>
  <dcterms:created xsi:type="dcterms:W3CDTF">2002-03-19T14:05:12Z</dcterms:created>
  <dcterms:modified xsi:type="dcterms:W3CDTF">2013-02-13T07:08:12Z</dcterms:modified>
</cp:coreProperties>
</file>