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7"/>
  </p:notesMasterIdLst>
  <p:handoutMasterIdLst>
    <p:handoutMasterId r:id="rId18"/>
  </p:handoutMasterIdLst>
  <p:sldIdLst>
    <p:sldId id="293" r:id="rId2"/>
    <p:sldId id="353" r:id="rId3"/>
    <p:sldId id="318" r:id="rId4"/>
    <p:sldId id="320" r:id="rId5"/>
    <p:sldId id="328" r:id="rId6"/>
    <p:sldId id="333" r:id="rId7"/>
    <p:sldId id="339" r:id="rId8"/>
    <p:sldId id="357" r:id="rId9"/>
    <p:sldId id="322" r:id="rId10"/>
    <p:sldId id="324" r:id="rId11"/>
    <p:sldId id="356" r:id="rId12"/>
    <p:sldId id="335" r:id="rId13"/>
    <p:sldId id="336" r:id="rId14"/>
    <p:sldId id="337" r:id="rId15"/>
    <p:sldId id="338" r:id="rId16"/>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12" autoAdjust="0"/>
    <p:restoredTop sz="90929"/>
  </p:normalViewPr>
  <p:slideViewPr>
    <p:cSldViewPr>
      <p:cViewPr varScale="1">
        <p:scale>
          <a:sx n="68" d="100"/>
          <a:sy n="68" d="100"/>
        </p:scale>
        <p:origin x="-1242"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2" d="100"/>
          <a:sy n="52" d="100"/>
        </p:scale>
        <p:origin x="-2880" y="-102"/>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euille%20de%20calcul%20dans%20OMA-WID_0xxx-oneM2M_Interface_DMv2_phg"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roundedCorners val="1"/>
  <c:chart>
    <c:plotArea>
      <c:layout>
        <c:manualLayout>
          <c:layoutTarget val="inner"/>
          <c:xMode val="edge"/>
          <c:yMode val="edge"/>
          <c:x val="0.25441696113074358"/>
          <c:y val="4.5070484526964882E-2"/>
          <c:w val="0.67491166077738562"/>
          <c:h val="0.75774752110959886"/>
        </c:manualLayout>
      </c:layout>
      <c:barChart>
        <c:barDir val="bar"/>
        <c:grouping val="stacked"/>
        <c:ser>
          <c:idx val="0"/>
          <c:order val="0"/>
          <c:tx>
            <c:strRef>
              <c:f>'[Feuille de calcul dans OMA-WID_0xxx-oneM2M_Interface_DMv2_phg]Sheet2'!$B$44</c:f>
              <c:strCache>
                <c:ptCount val="1"/>
                <c:pt idx="0">
                  <c:v>Begin</c:v>
                </c:pt>
              </c:strCache>
            </c:strRef>
          </c:tx>
          <c:spPr>
            <a:noFill/>
            <a:ln w="25400">
              <a:noFill/>
            </a:ln>
          </c:spPr>
          <c:cat>
            <c:strRef>
              <c:f>'[Feuille de calcul dans OMA-WID_0xxx-oneM2M_Interface_DMv2_phg]Sheet2'!$A$45:$A$48</c:f>
              <c:strCache>
                <c:ptCount val="4"/>
                <c:pt idx="0">
                  <c:v>Development time to Candidate</c:v>
                </c:pt>
                <c:pt idx="1">
                  <c:v>TS</c:v>
                </c:pt>
                <c:pt idx="2">
                  <c:v>AD</c:v>
                </c:pt>
                <c:pt idx="3">
                  <c:v>RD</c:v>
                </c:pt>
              </c:strCache>
            </c:strRef>
          </c:cat>
          <c:val>
            <c:numRef>
              <c:f>'[Feuille de calcul dans OMA-WID_0xxx-oneM2M_Interface_DMv2_phg]Sheet2'!$B$45:$B$48</c:f>
              <c:numCache>
                <c:formatCode>yyyy\-mm\-dd;@</c:formatCode>
                <c:ptCount val="4"/>
                <c:pt idx="0">
                  <c:v>41550</c:v>
                </c:pt>
                <c:pt idx="1">
                  <c:v>0</c:v>
                </c:pt>
                <c:pt idx="2">
                  <c:v>0</c:v>
                </c:pt>
                <c:pt idx="3">
                  <c:v>41550</c:v>
                </c:pt>
              </c:numCache>
            </c:numRef>
          </c:val>
        </c:ser>
        <c:ser>
          <c:idx val="1"/>
          <c:order val="1"/>
          <c:tx>
            <c:strRef>
              <c:f>'[Feuille de calcul dans OMA-WID_0xxx-oneM2M_Interface_DMv2_phg]Sheet2'!$C$44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'[Feuille de calcul dans OMA-WID_0xxx-oneM2M_Interface_DMv2_phg]Sheet2'!$A$45:$A$48</c:f>
              <c:strCache>
                <c:ptCount val="4"/>
                <c:pt idx="0">
                  <c:v>Development time to Candidate</c:v>
                </c:pt>
                <c:pt idx="1">
                  <c:v>TS</c:v>
                </c:pt>
                <c:pt idx="2">
                  <c:v>AD</c:v>
                </c:pt>
                <c:pt idx="3">
                  <c:v>RD</c:v>
                </c:pt>
              </c:strCache>
            </c:strRef>
          </c:cat>
          <c:val>
            <c:numRef>
              <c:f>'[Feuille de calcul dans OMA-WID_0xxx-oneM2M_Interface_DMv2_phg]Sheet2'!$C$45:$C$48</c:f>
              <c:numCache>
                <c:formatCode>General</c:formatCode>
                <c:ptCount val="4"/>
                <c:pt idx="0">
                  <c:v>119</c:v>
                </c:pt>
                <c:pt idx="1">
                  <c:v>0</c:v>
                </c:pt>
                <c:pt idx="2">
                  <c:v>0</c:v>
                </c:pt>
                <c:pt idx="3">
                  <c:v>119</c:v>
                </c:pt>
              </c:numCache>
            </c:numRef>
          </c:val>
        </c:ser>
        <c:gapWidth val="80"/>
        <c:overlap val="80"/>
        <c:axId val="137718016"/>
        <c:axId val="155437696"/>
      </c:barChart>
      <c:catAx>
        <c:axId val="137718016"/>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155437696"/>
        <c:crosses val="autoZero"/>
        <c:auto val="1"/>
        <c:lblAlgn val="ctr"/>
        <c:lblOffset val="100"/>
        <c:tickLblSkip val="1"/>
        <c:tickMarkSkip val="1"/>
      </c:catAx>
      <c:valAx>
        <c:axId val="155437696"/>
        <c:scaling>
          <c:orientation val="minMax"/>
          <c:max val="42000"/>
          <c:min val="4135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t>Month / Year</a:t>
                </a:r>
              </a:p>
            </c:rich>
          </c:tx>
          <c:layout>
            <c:manualLayout>
              <c:xMode val="edge"/>
              <c:yMode val="edge"/>
              <c:x val="0.51766784452296688"/>
              <c:y val="0.8901420280211455"/>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137718016"/>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슬라이드 이미지 개체 틀 1"/>
          <p:cNvSpPr>
            <a:spLocks noGrp="1" noRot="1" noChangeAspect="1" noTextEdit="1"/>
          </p:cNvSpPr>
          <p:nvPr>
            <p:ph type="sldImg"/>
          </p:nvPr>
        </p:nvSpPr>
        <p:spPr>
          <a:ln/>
        </p:spPr>
      </p:sp>
      <p:sp>
        <p:nvSpPr>
          <p:cNvPr id="27651" name="슬라이드 노트 개체 틀 2"/>
          <p:cNvSpPr>
            <a:spLocks noGrp="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xmlns="" val="2266010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xmlns="" val="1126046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xmlns="" val="1940330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sv-SE" altLang="ko-KR" smtClean="0">
              <a:ea typeface="굴림" pitchFamily="50" charset="-127"/>
            </a:endParaRPr>
          </a:p>
        </p:txBody>
      </p:sp>
    </p:spTree>
    <p:extLst>
      <p:ext uri="{BB962C8B-B14F-4D97-AF65-F5344CB8AC3E}">
        <p14:creationId xmlns:p14="http://schemas.microsoft.com/office/powerpoint/2010/main" xmlns="" val="2264030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883791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US">
              <a:latin typeface="Arial" charset="0"/>
            </a:endParaRP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US">
              <a:latin typeface="Arial" charset="0"/>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US">
              <a:latin typeface="Arial" charset="0"/>
            </a:endParaRPr>
          </a:p>
        </p:txBody>
      </p:sp>
      <p:sp>
        <p:nvSpPr>
          <p:cNvPr id="186385" name="Rectangle 17"/>
          <p:cNvSpPr>
            <a:spLocks noChangeArrowheads="1"/>
          </p:cNvSpPr>
          <p:nvPr userDrawn="1"/>
        </p:nvSpPr>
        <p:spPr bwMode="auto">
          <a:xfrm>
            <a:off x="0" y="6629400"/>
            <a:ext cx="4800600" cy="352917"/>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latin typeface="Arial" charset="0"/>
                <a:cs typeface="Times New Roman" pitchFamily="18" charset="0"/>
              </a:rPr>
              <a:t>© </a:t>
            </a:r>
            <a:r>
              <a:rPr lang="en-GB" sz="1000" b="1" dirty="0" smtClean="0">
                <a:latin typeface="Arial" charset="0"/>
                <a:cs typeface="Times New Roman" pitchFamily="18" charset="0"/>
              </a:rPr>
              <a:t>2013 </a:t>
            </a:r>
            <a:r>
              <a:rPr lang="en-GB" sz="1000" b="1" dirty="0">
                <a:latin typeface="Arial" charset="0"/>
                <a:cs typeface="Times New Roman" pitchFamily="18" charset="0"/>
              </a:rPr>
              <a:t>Open Mobile Alliance Ltd.  All Rights Reserved.</a:t>
            </a:r>
            <a:endParaRPr lang="en-US" sz="1000" b="1" dirty="0">
              <a:latin typeface="Arial" charset="0"/>
            </a:endParaRPr>
          </a:p>
          <a:p>
            <a:pPr defTabSz="403225">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OMA-DM-2013-0089</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a:latin typeface="Arial Narrow" pitchFamily="34" charset="0"/>
              </a:rPr>
              <a:t>Slide #</a:t>
            </a:r>
            <a:fld id="{22E2DE6B-C199-4AE8-ACD7-9C4DC47F8673}" type="slidenum">
              <a:rPr lang="en-US" sz="1800" b="1">
                <a:latin typeface="Arial Narrow" pitchFamily="34" charset="0"/>
              </a:rPr>
              <a:pPr algn="r" defTabSz="403225">
                <a:tabLst>
                  <a:tab pos="5372100" algn="ctr"/>
                  <a:tab pos="9182100" algn="r"/>
                </a:tabLst>
                <a:defRPr/>
              </a:pPr>
              <a:t>‹N°›</a:t>
            </a:fld>
            <a:r>
              <a:rPr lang="en-US" sz="1800" b="1">
                <a:latin typeface="Arial Narrow" pitchFamily="34" charset="0"/>
              </a:rPr>
              <a:t/>
            </a:r>
            <a:br>
              <a:rPr lang="en-US" sz="1800" b="1">
                <a:latin typeface="Arial Narrow" pitchFamily="34" charset="0"/>
              </a:rPr>
            </a:br>
            <a:r>
              <a:rPr lang="en-US" sz="500">
                <a:solidFill>
                  <a:srgbClr val="999999"/>
                </a:solidFill>
                <a:latin typeface="Arial" charset="0"/>
              </a:rPr>
              <a:t>[OMA-Template-SlideDeck-20070101-I]</a:t>
            </a:r>
            <a:endParaRPr lang="en-US"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imothy.carey@alcatel-lucent.com" TargetMode="External"/><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ierre.gross@alcatel-lucent.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Worksheet1.xls"/></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566737" y="1981200"/>
            <a:ext cx="83058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a:t>
            </a:r>
            <a:r>
              <a:rPr lang="en-US" b="1" dirty="0" smtClean="0">
                <a:latin typeface="Tahoma" pitchFamily="34" charset="0"/>
              </a:rPr>
              <a:t>OMA DM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10 Sept 2013 </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a:t>
            </a:r>
            <a:r>
              <a:rPr lang="en-US" b="1" dirty="0" smtClean="0">
                <a:latin typeface="Tahoma" pitchFamily="34" charset="0"/>
              </a:rPr>
              <a:t> Public            </a:t>
            </a:r>
            <a:r>
              <a:rPr lang="en-US" b="1" dirty="0">
                <a:latin typeface="Tahoma" pitchFamily="34" charset="0"/>
              </a:rPr>
              <a:t>OMA Confidential</a:t>
            </a:r>
          </a:p>
          <a:p>
            <a:pPr defTabSz="762000">
              <a:lnSpc>
                <a:spcPct val="95000"/>
              </a:lnSpc>
              <a:spcAft>
                <a:spcPct val="35000"/>
              </a:spcAft>
              <a:tabLst>
                <a:tab pos="1827213" algn="r"/>
                <a:tab pos="1939925" algn="l"/>
              </a:tabLst>
            </a:pPr>
            <a:r>
              <a:rPr lang="en-US" b="1" dirty="0">
                <a:latin typeface="Tahoma" pitchFamily="34" charset="0"/>
              </a:rPr>
              <a:t>	Contact:	Tim Carey, </a:t>
            </a:r>
            <a:r>
              <a:rPr lang="en-US" b="1" dirty="0" smtClean="0">
                <a:latin typeface="Tahoma" pitchFamily="34" charset="0"/>
                <a:hlinkClick r:id="rId3"/>
              </a:rPr>
              <a:t>timothy.carey@alcatel-lucent.com</a:t>
            </a:r>
            <a:endParaRPr lang="en-US" b="1" dirty="0" smtClean="0">
              <a:latin typeface="Tahoma" pitchFamily="34" charset="0"/>
            </a:endParaRPr>
          </a:p>
          <a:p>
            <a:pPr defTabSz="762000">
              <a:lnSpc>
                <a:spcPct val="95000"/>
              </a:lnSpc>
              <a:spcAft>
                <a:spcPct val="35000"/>
              </a:spcAft>
              <a:tabLst>
                <a:tab pos="1827213" algn="r"/>
                <a:tab pos="1939925" algn="l"/>
              </a:tabLst>
            </a:pPr>
            <a:r>
              <a:rPr lang="fr-FR" b="1" dirty="0" smtClean="0">
                <a:latin typeface="Tahoma" pitchFamily="34" charset="0"/>
              </a:rPr>
              <a:t>		Pierre H Gross, </a:t>
            </a:r>
            <a:r>
              <a:rPr lang="fr-FR" b="1" dirty="0" smtClean="0">
                <a:latin typeface="Tahoma" pitchFamily="34" charset="0"/>
                <a:hlinkClick r:id="rId4"/>
              </a:rPr>
              <a:t>pierre.gross@alcatel-lucent.com</a:t>
            </a:r>
            <a:r>
              <a:rPr lang="fr-FR" b="1" dirty="0" smtClean="0">
                <a:latin typeface="Tahoma" pitchFamily="34" charset="0"/>
              </a:rPr>
              <a:t> </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Alcatel-Lucent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smtClean="0"/>
              <a:t>OMA-DM-2013-0089-INP_WID_Proposal_Management_Interface_for_M2M</a:t>
            </a:r>
            <a:br>
              <a:rPr lang="en-US" sz="2000" dirty="0" smtClean="0"/>
            </a:br>
            <a:r>
              <a:rPr lang="en-US" sz="1400" dirty="0" smtClean="0"/>
              <a:t/>
            </a:r>
            <a:br>
              <a:rPr lang="en-US" sz="1400" dirty="0" smtClean="0"/>
            </a:br>
            <a:r>
              <a:rPr lang="en-US" sz="2400" dirty="0" smtClean="0">
                <a:solidFill>
                  <a:srgbClr val="000000"/>
                </a:solidFill>
              </a:rPr>
              <a:t> Presentation of WID Information: </a:t>
            </a:r>
            <a:br>
              <a:rPr lang="en-US" sz="2400" dirty="0" smtClean="0">
                <a:solidFill>
                  <a:srgbClr val="000000"/>
                </a:solidFill>
              </a:rPr>
            </a:br>
            <a:r>
              <a:rPr lang="en-US" dirty="0" smtClean="0"/>
              <a:t>Management Interface for M2M 1.0</a:t>
            </a:r>
            <a:br>
              <a:rPr lang="en-US" dirty="0" smtClean="0"/>
            </a:br>
            <a:endParaRPr lang="en-US" sz="1800" dirty="0" smtClean="0"/>
          </a:p>
        </p:txBody>
      </p:sp>
      <p:sp>
        <p:nvSpPr>
          <p:cNvPr id="2053"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sz="1800" b="1">
                <a:solidFill>
                  <a:srgbClr val="800000"/>
                </a:solidFill>
                <a:latin typeface="Tahoma" pitchFamily="34" charset="0"/>
              </a:rPr>
              <a:t>X</a:t>
            </a:r>
          </a:p>
        </p:txBody>
      </p:sp>
      <p:sp>
        <p:nvSpPr>
          <p:cNvPr id="2054"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5"/>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5"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6" name="Text Box 29"/>
          <p:cNvSpPr txBox="1">
            <a:spLocks noChangeArrowheads="1"/>
          </p:cNvSpPr>
          <p:nvPr/>
        </p:nvSpPr>
        <p:spPr bwMode="auto">
          <a:xfrm>
            <a:off x="2776538" y="2749550"/>
            <a:ext cx="304800" cy="30480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US" sz="1800" b="1">
              <a:solidFill>
                <a:srgbClr val="800000"/>
              </a:solidFill>
              <a:latin typeface="Tahom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smtClean="0"/>
              <a:t>Potential Interface Requirements(cont1)</a:t>
            </a:r>
          </a:p>
        </p:txBody>
      </p:sp>
      <p:sp>
        <p:nvSpPr>
          <p:cNvPr id="9219" name="Content Placeholder 2"/>
          <p:cNvSpPr>
            <a:spLocks noGrp="1"/>
          </p:cNvSpPr>
          <p:nvPr>
            <p:ph idx="1"/>
          </p:nvPr>
        </p:nvSpPr>
        <p:spPr/>
        <p:txBody>
          <a:bodyPr/>
          <a:lstStyle/>
          <a:p>
            <a:pPr lvl="1"/>
            <a:r>
              <a:rPr lang="en-US" dirty="0" smtClean="0"/>
              <a:t>M2M Service Layer to DM/LWM2M Server Operations</a:t>
            </a:r>
          </a:p>
          <a:p>
            <a:pPr lvl="2"/>
            <a:r>
              <a:rPr lang="en-GB" dirty="0" smtClean="0"/>
              <a:t> Create, Retrieve, Update, Delete (CRUD) operation to the DM/LWM2M Server for resources within the DM/LWM2M Server</a:t>
            </a:r>
            <a:endParaRPr lang="en-US" dirty="0" smtClean="0"/>
          </a:p>
          <a:p>
            <a:pPr lvl="2"/>
            <a:r>
              <a:rPr lang="en-GB" dirty="0" smtClean="0"/>
              <a:t>Non-CRUD operation to the DM/LWM2M Server for resources within the DM/LWM2M Server</a:t>
            </a:r>
          </a:p>
          <a:p>
            <a:pPr lvl="2"/>
            <a:endParaRPr lang="en-GB" dirty="0" smtClean="0"/>
          </a:p>
          <a:p>
            <a:pPr lvl="1"/>
            <a:r>
              <a:rPr lang="en-GB" dirty="0" smtClean="0"/>
              <a:t>DM/LWM2M Server to </a:t>
            </a:r>
            <a:r>
              <a:rPr lang="en-US" dirty="0" smtClean="0"/>
              <a:t>M2M </a:t>
            </a:r>
            <a:r>
              <a:rPr lang="en-GB" dirty="0" smtClean="0"/>
              <a:t>Service Layer Notification</a:t>
            </a:r>
            <a:endParaRPr lang="en-US" dirty="0" smtClean="0"/>
          </a:p>
          <a:p>
            <a:pPr lvl="2"/>
            <a:r>
              <a:rPr lang="en-GB" dirty="0" smtClean="0"/>
              <a:t>Notification of changes between the DM/LWM2M Server and the M2M Service Layer for resources within the DM/LWM2M Server</a:t>
            </a:r>
          </a:p>
          <a:p>
            <a:pPr lvl="2"/>
            <a:endParaRPr lang="en-US" dirty="0" smtClean="0"/>
          </a:p>
          <a:p>
            <a:pPr lvl="1"/>
            <a:r>
              <a:rPr lang="en-GB" dirty="0" smtClean="0"/>
              <a:t>DM/LWM2M Server to </a:t>
            </a:r>
            <a:r>
              <a:rPr lang="en-US" dirty="0" smtClean="0"/>
              <a:t>M2M </a:t>
            </a:r>
            <a:r>
              <a:rPr lang="en-GB" dirty="0" smtClean="0"/>
              <a:t>Service Layer Bulk Data Transfer</a:t>
            </a:r>
            <a:endParaRPr lang="en-US" dirty="0" smtClean="0"/>
          </a:p>
          <a:p>
            <a:pPr lvl="2"/>
            <a:r>
              <a:rPr lang="en-GB" dirty="0" smtClean="0"/>
              <a:t>Transfer of a large number of resources between the DM/LWM2M Server and the M2M Service Layer for resources within the DM/LWM2M Server</a:t>
            </a:r>
          </a:p>
          <a:p>
            <a:pPr lvl="1"/>
            <a:endParaRPr lang="fr-FR"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How OMA can help</a:t>
            </a:r>
          </a:p>
        </p:txBody>
      </p:sp>
      <p:sp>
        <p:nvSpPr>
          <p:cNvPr id="8195" name="Rectangle 5"/>
          <p:cNvSpPr>
            <a:spLocks noGrp="1" noChangeArrowheads="1"/>
          </p:cNvSpPr>
          <p:nvPr>
            <p:ph type="body" idx="1"/>
          </p:nvPr>
        </p:nvSpPr>
        <p:spPr/>
        <p:txBody>
          <a:bodyPr/>
          <a:lstStyle/>
          <a:p>
            <a:r>
              <a:rPr lang="en-GB" dirty="0" smtClean="0"/>
              <a:t>OMA DM group has the expertise of the underlying enablers (OMA DM1.x, DM2.0, LWM2M) and is therefore the best place to provide requirements and specifications for the management interface to the M2M Service Layer (e.g. oneM2M). </a:t>
            </a:r>
          </a:p>
          <a:p>
            <a:r>
              <a:rPr lang="en-GB" dirty="0" smtClean="0"/>
              <a:t>OMA ARC group has a track record of successful delivery of Network API specifications for RESTful and SOAP bindings as well as guidelines and specifications for Authorization mechanisms (Autho4API 1.0).</a:t>
            </a:r>
          </a:p>
          <a:p>
            <a:endParaRPr lang="en-GB" dirty="0" smtClean="0"/>
          </a:p>
          <a:p>
            <a:endParaRPr lang="en-GB"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제목 1"/>
          <p:cNvSpPr>
            <a:spLocks noGrp="1"/>
          </p:cNvSpPr>
          <p:nvPr>
            <p:ph type="title"/>
          </p:nvPr>
        </p:nvSpPr>
        <p:spPr/>
        <p:txBody>
          <a:bodyPr/>
          <a:lstStyle/>
          <a:p>
            <a:r>
              <a:rPr lang="en-US" altLang="ko-KR" smtClean="0">
                <a:ea typeface="굴림" pitchFamily="50" charset="-127"/>
              </a:rPr>
              <a:t>Impacts, relationships and dependencies</a:t>
            </a:r>
            <a:endParaRPr lang="ko-KR" altLang="en-US" smtClean="0">
              <a:ea typeface="굴림" pitchFamily="50" charset="-127"/>
            </a:endParaRPr>
          </a:p>
        </p:txBody>
      </p:sp>
      <p:sp>
        <p:nvSpPr>
          <p:cNvPr id="12291" name="내용 개체 틀 2"/>
          <p:cNvSpPr>
            <a:spLocks noGrp="1"/>
          </p:cNvSpPr>
          <p:nvPr>
            <p:ph idx="1"/>
          </p:nvPr>
        </p:nvSpPr>
        <p:spPr/>
        <p:txBody>
          <a:bodyPr/>
          <a:lstStyle/>
          <a:p>
            <a:r>
              <a:rPr lang="en-US" altLang="ko-KR" dirty="0" smtClean="0">
                <a:ea typeface="굴림" pitchFamily="50" charset="-127"/>
              </a:rPr>
              <a:t>State (potentially) related</a:t>
            </a:r>
          </a:p>
          <a:p>
            <a:pPr lvl="1"/>
            <a:r>
              <a:rPr lang="en-US" altLang="ko-KR" dirty="0" smtClean="0">
                <a:ea typeface="굴림" pitchFamily="50" charset="-127"/>
              </a:rPr>
              <a:t>OMA DM 1.x, OMA DM 2.0, OMA DM Lightweight M2M, GwMO, DiagMon</a:t>
            </a:r>
          </a:p>
          <a:p>
            <a:r>
              <a:rPr lang="en-US" altLang="ko-KR" dirty="0" smtClean="0">
                <a:ea typeface="굴림" pitchFamily="50" charset="-127"/>
              </a:rPr>
              <a:t>State potential and identified dependencies</a:t>
            </a:r>
          </a:p>
          <a:p>
            <a:pPr lvl="1"/>
            <a:r>
              <a:rPr lang="en-US" altLang="ko-KR" dirty="0" smtClean="0">
                <a:ea typeface="굴림" pitchFamily="50" charset="-127"/>
              </a:rPr>
              <a:t>OMA DM 1.x, OMA DM </a:t>
            </a:r>
            <a:r>
              <a:rPr lang="en-US" altLang="ko-KR" dirty="0">
                <a:ea typeface="굴림" pitchFamily="50" charset="-127"/>
              </a:rPr>
              <a:t>2.0 , OMA DM Lightweight M2M</a:t>
            </a:r>
            <a:endParaRPr lang="en-US" altLang="ko-KR" dirty="0" smtClean="0">
              <a:ea typeface="굴림" pitchFamily="50" charset="-127"/>
            </a:endParaRPr>
          </a:p>
          <a:p>
            <a:r>
              <a:rPr lang="en-US" altLang="ko-KR" dirty="0" smtClean="0">
                <a:ea typeface="굴림" pitchFamily="50" charset="-127"/>
              </a:rPr>
              <a:t>Describe impacts on different system elements</a:t>
            </a:r>
          </a:p>
          <a:p>
            <a:pPr lvl="1"/>
            <a:r>
              <a:rPr lang="en-US" altLang="ko-KR" dirty="0" smtClean="0">
                <a:ea typeface="굴림" pitchFamily="50" charset="-127"/>
              </a:rPr>
              <a:t>No Impacts expected</a:t>
            </a:r>
          </a:p>
          <a:p>
            <a:endParaRPr lang="ko-KR" altLang="en-US" dirty="0" smtClean="0">
              <a:ea typeface="굴림" pitchFamily="50" charset="-127"/>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ltLang="ko-KR" smtClean="0">
                <a:ea typeface="굴림" pitchFamily="50" charset="-127"/>
              </a:rPr>
              <a:t>Proposed Timeline</a:t>
            </a:r>
          </a:p>
        </p:txBody>
      </p:sp>
      <p:graphicFrame>
        <p:nvGraphicFramePr>
          <p:cNvPr id="13315" name="Object 1755"/>
          <p:cNvGraphicFramePr>
            <a:graphicFrameLocks noChangeAspect="1"/>
          </p:cNvGraphicFramePr>
          <p:nvPr/>
        </p:nvGraphicFramePr>
        <p:xfrm>
          <a:off x="795338" y="0"/>
          <a:ext cx="914400" cy="714375"/>
        </p:xfrm>
        <a:graphic>
          <a:graphicData uri="http://schemas.openxmlformats.org/presentationml/2006/ole">
            <p:oleObj spid="_x0000_s24578" name="Worksheet" showAsIcon="1" r:id="rId4" imgW="914400" imgH="714240" progId="Excel.Sheet.8">
              <p:embed/>
            </p:oleObj>
          </a:graphicData>
        </a:graphic>
      </p:graphicFrame>
      <p:graphicFrame>
        <p:nvGraphicFramePr>
          <p:cNvPr id="10" name="Tableau 9"/>
          <p:cNvGraphicFramePr>
            <a:graphicFrameLocks noGrp="1"/>
          </p:cNvGraphicFramePr>
          <p:nvPr/>
        </p:nvGraphicFramePr>
        <p:xfrm>
          <a:off x="338137" y="1149350"/>
          <a:ext cx="4419598" cy="3428999"/>
        </p:xfrm>
        <a:graphic>
          <a:graphicData uri="http://schemas.openxmlformats.org/drawingml/2006/table">
            <a:tbl>
              <a:tblPr/>
              <a:tblGrid>
                <a:gridCol w="2194015"/>
                <a:gridCol w="1089115"/>
                <a:gridCol w="355146"/>
                <a:gridCol w="426176"/>
                <a:gridCol w="355146"/>
              </a:tblGrid>
              <a:tr h="274320">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3">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rowSpan="2" hMerge="1">
                  <a:txBody>
                    <a:bodyPr/>
                    <a:lstStyle/>
                    <a:p>
                      <a:endParaRPr lang="en-US"/>
                    </a:p>
                  </a:txBody>
                  <a:tcPr/>
                </a:tc>
              </a:tr>
              <a:tr h="563879">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3" vMerge="1">
                  <a:txBody>
                    <a:bodyPr/>
                    <a:lstStyle/>
                    <a:p>
                      <a:endParaRPr lang="en-US"/>
                    </a:p>
                  </a:txBody>
                  <a:tcPr/>
                </a:tc>
                <a:tc hMerge="1" vMerge="1">
                  <a:txBody>
                    <a:bodyPr/>
                    <a:lstStyle/>
                    <a:p>
                      <a:endParaRPr lang="en-US"/>
                    </a:p>
                  </a:txBody>
                  <a:tcPr/>
                </a:tc>
                <a:tc hMerge="1" vMerge="1">
                  <a:txBody>
                    <a:bodyPr/>
                    <a:lstStyle/>
                    <a:p>
                      <a:endParaRPr lang="en-US"/>
                    </a:p>
                  </a:txBody>
                  <a:tcPr/>
                </a:tc>
              </a:tr>
              <a:tr h="259080">
                <a:tc>
                  <a:txBody>
                    <a:bodyPr/>
                    <a:lstStyle/>
                    <a:p>
                      <a:pPr algn="l" fontAlgn="b"/>
                      <a:r>
                        <a:rPr lang="en-US" sz="1000" b="1" i="0" u="none" strike="noStrike">
                          <a:latin typeface="Arial"/>
                        </a:rPr>
                        <a:t>RD start</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2013-10-03</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59080">
                <a:tc>
                  <a:txBody>
                    <a:bodyPr/>
                    <a:lstStyle/>
                    <a:p>
                      <a:pPr algn="l" fontAlgn="b"/>
                      <a:r>
                        <a:rPr lang="en-US" sz="1000" b="1" i="0" u="none" strike="noStrike">
                          <a:latin typeface="Arial"/>
                        </a:rPr>
                        <a:t>New reqs deadline</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2013-12-06</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59080">
                <a:tc>
                  <a:txBody>
                    <a:bodyPr/>
                    <a:lstStyle/>
                    <a:p>
                      <a:pPr algn="l" fontAlgn="b"/>
                      <a:r>
                        <a:rPr lang="en-US" sz="1000" b="1" i="0" u="none" strike="noStrike">
                          <a:latin typeface="Arial"/>
                        </a:rPr>
                        <a:t>RD review start</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2013-12-13</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59080">
                <a:tc>
                  <a:txBody>
                    <a:bodyPr/>
                    <a:lstStyle/>
                    <a:p>
                      <a:pPr algn="l" fontAlgn="b"/>
                      <a:r>
                        <a:rPr lang="en-US" sz="1000" b="1" i="0" u="none" strike="noStrike">
                          <a:latin typeface="Arial"/>
                        </a:rPr>
                        <a:t>RD as Candidate</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2014-01-30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59080">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59080">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59080">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59080">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59080">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59080">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2014-01-30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11" name="Chart 6"/>
          <p:cNvGraphicFramePr>
            <a:graphicFrameLocks/>
          </p:cNvGraphicFramePr>
          <p:nvPr/>
        </p:nvGraphicFramePr>
        <p:xfrm>
          <a:off x="4986338" y="1149350"/>
          <a:ext cx="4114800" cy="34290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altLang="ko-KR" smtClean="0">
                <a:ea typeface="굴림" pitchFamily="50" charset="-127"/>
              </a:rPr>
              <a:t>Supporting Companies</a:t>
            </a:r>
          </a:p>
        </p:txBody>
      </p:sp>
      <p:sp>
        <p:nvSpPr>
          <p:cNvPr id="14339" name="Rectangle 3"/>
          <p:cNvSpPr>
            <a:spLocks noGrp="1" noChangeArrowheads="1"/>
          </p:cNvSpPr>
          <p:nvPr>
            <p:ph type="body" sz="half" idx="1"/>
          </p:nvPr>
        </p:nvSpPr>
        <p:spPr>
          <a:xfrm>
            <a:off x="292100" y="1169988"/>
            <a:ext cx="5608638" cy="512762"/>
          </a:xfrm>
        </p:spPr>
        <p:txBody>
          <a:bodyPr/>
          <a:lstStyle/>
          <a:p>
            <a:r>
              <a:rPr lang="en-GB" altLang="ko-KR" sz="2200" smtClean="0">
                <a:ea typeface="굴림" pitchFamily="50" charset="-127"/>
              </a:rPr>
              <a:t>The companies supporting this work item are:</a:t>
            </a:r>
          </a:p>
        </p:txBody>
      </p:sp>
      <p:graphicFrame>
        <p:nvGraphicFramePr>
          <p:cNvPr id="43044" name="Group 36"/>
          <p:cNvGraphicFramePr>
            <a:graphicFrameLocks noGrp="1"/>
          </p:cNvGraphicFramePr>
          <p:nvPr>
            <p:ph sz="half" idx="2"/>
            <p:extLst>
              <p:ext uri="{D42A27DB-BD31-4B8C-83A1-F6EECF244321}">
                <p14:modId xmlns:p14="http://schemas.microsoft.com/office/powerpoint/2010/main" xmlns="" val="856404917"/>
              </p:ext>
            </p:extLst>
          </p:nvPr>
        </p:nvGraphicFramePr>
        <p:xfrm>
          <a:off x="490538" y="16827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dirty="0" smtClean="0">
                          <a:ln>
                            <a:noFill/>
                          </a:ln>
                          <a:solidFill>
                            <a:srgbClr val="000066"/>
                          </a:solidFill>
                          <a:effectLst/>
                          <a:latin typeface="Arial Narrow" pitchFamily="34" charset="0"/>
                          <a:ea typeface="굴림" pitchFamily="50" charset="-127"/>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smtClean="0">
                          <a:ln>
                            <a:noFill/>
                          </a:ln>
                          <a:solidFill>
                            <a:srgbClr val="000066"/>
                          </a:solidFill>
                          <a:effectLst/>
                          <a:latin typeface="Arial Narrow" pitchFamily="34" charset="0"/>
                          <a:ea typeface="굴림" pitchFamily="50" charset="-127"/>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Alcatel-Lucent</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r>
              <a:rPr lang="en-GB" altLang="ko-KR" smtClean="0">
                <a:ea typeface="굴림" pitchFamily="50" charset="-127"/>
              </a:rPr>
              <a:t>Proposed Resources</a:t>
            </a:r>
          </a:p>
        </p:txBody>
      </p:sp>
      <p:sp>
        <p:nvSpPr>
          <p:cNvPr id="15363" name="Rectangle 3"/>
          <p:cNvSpPr>
            <a:spLocks noGrp="1" noChangeArrowheads="1"/>
          </p:cNvSpPr>
          <p:nvPr>
            <p:ph type="body" sz="half" idx="4294967295"/>
          </p:nvPr>
        </p:nvSpPr>
        <p:spPr>
          <a:xfrm>
            <a:off x="292100" y="996950"/>
            <a:ext cx="8732838" cy="512763"/>
          </a:xfrm>
        </p:spPr>
        <p:txBody>
          <a:bodyPr/>
          <a:lstStyle/>
          <a:p>
            <a:r>
              <a:rPr lang="en-GB" altLang="ko-KR" sz="2200" smtClean="0">
                <a:ea typeface="굴림" pitchFamily="50" charset="-127"/>
              </a:rPr>
              <a:t>The companies supporting this work item are proposing the following resources:</a:t>
            </a:r>
          </a:p>
        </p:txBody>
      </p:sp>
      <p:graphicFrame>
        <p:nvGraphicFramePr>
          <p:cNvPr id="43056" name="Group 48"/>
          <p:cNvGraphicFramePr>
            <a:graphicFrameLocks noGrp="1"/>
          </p:cNvGraphicFramePr>
          <p:nvPr>
            <p:ph sz="half" idx="4294967295"/>
            <p:extLst>
              <p:ext uri="{D42A27DB-BD31-4B8C-83A1-F6EECF244321}">
                <p14:modId xmlns:p14="http://schemas.microsoft.com/office/powerpoint/2010/main" xmlns="" val="4202478238"/>
              </p:ext>
            </p:extLst>
          </p:nvPr>
        </p:nvGraphicFramePr>
        <p:xfrm>
          <a:off x="749300" y="1468438"/>
          <a:ext cx="8047038" cy="5033961"/>
        </p:xfrm>
        <a:graphic>
          <a:graphicData uri="http://schemas.openxmlformats.org/drawingml/2006/table">
            <a:tbl>
              <a:tblPr/>
              <a:tblGrid>
                <a:gridCol w="4648200"/>
                <a:gridCol w="3398838"/>
              </a:tblGrid>
              <a:tr h="64008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dirty="0" smtClean="0">
                          <a:ln>
                            <a:noFill/>
                          </a:ln>
                          <a:solidFill>
                            <a:srgbClr val="000066"/>
                          </a:solidFill>
                          <a:effectLst/>
                          <a:latin typeface="Arial Narrow" pitchFamily="34" charset="0"/>
                          <a:ea typeface="굴림" pitchFamily="50" charset="-127"/>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dirty="0" smtClean="0">
                          <a:ln>
                            <a:noFill/>
                          </a:ln>
                          <a:solidFill>
                            <a:srgbClr val="000066"/>
                          </a:solidFill>
                          <a:effectLst/>
                          <a:latin typeface="Arial Narrow" pitchFamily="34" charset="0"/>
                          <a:ea typeface="굴림" pitchFamily="50" charset="-127"/>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N/A</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N/A</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N/A</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N/A</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N/A</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N/A</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N/A</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N/A</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smtClean="0"/>
              <a:t>General information about the Work Item</a:t>
            </a:r>
          </a:p>
        </p:txBody>
      </p:sp>
      <p:sp>
        <p:nvSpPr>
          <p:cNvPr id="4099" name="Rectangle 7"/>
          <p:cNvSpPr>
            <a:spLocks noGrp="1" noChangeArrowheads="1"/>
          </p:cNvSpPr>
          <p:nvPr>
            <p:ph type="body" idx="1"/>
          </p:nvPr>
        </p:nvSpPr>
        <p:spPr>
          <a:xfrm>
            <a:off x="0" y="996950"/>
            <a:ext cx="9363075" cy="5638800"/>
          </a:xfrm>
        </p:spPr>
        <p:txBody>
          <a:bodyPr/>
          <a:lstStyle/>
          <a:p>
            <a:pPr>
              <a:lnSpc>
                <a:spcPct val="90000"/>
              </a:lnSpc>
            </a:pPr>
            <a:r>
              <a:rPr lang="en-GB" dirty="0" smtClean="0"/>
              <a:t>WID Information</a:t>
            </a:r>
          </a:p>
          <a:p>
            <a:pPr lvl="1">
              <a:lnSpc>
                <a:spcPct val="90000"/>
              </a:lnSpc>
            </a:pPr>
            <a:r>
              <a:rPr lang="en-GB" dirty="0" smtClean="0"/>
              <a:t>WID 0xxx- MIM 1.0 (registered label) – Management Interface for M2M V1.0</a:t>
            </a:r>
          </a:p>
          <a:p>
            <a:pPr lvl="1">
              <a:lnSpc>
                <a:spcPct val="90000"/>
              </a:lnSpc>
            </a:pPr>
            <a:r>
              <a:rPr lang="en-GB" dirty="0" smtClean="0"/>
              <a:t>OMA-WID_xxx-OMA-V1_0-2013xxxx-D.zip</a:t>
            </a:r>
          </a:p>
          <a:p>
            <a:pPr>
              <a:lnSpc>
                <a:spcPct val="90000"/>
              </a:lnSpc>
            </a:pPr>
            <a:r>
              <a:rPr lang="en-GB" dirty="0" smtClean="0"/>
              <a:t>Short description</a:t>
            </a:r>
          </a:p>
          <a:p>
            <a:pPr lvl="1">
              <a:lnSpc>
                <a:spcPct val="90000"/>
              </a:lnSpc>
            </a:pPr>
            <a:r>
              <a:rPr lang="en-GB" dirty="0" smtClean="0"/>
              <a:t>This WI will focus on developing the requirements for an interface exposed by LWM2M 1.0, OMA DM 1.x, OMA DM 2.0 servers for the purpose of device management. </a:t>
            </a:r>
          </a:p>
          <a:p>
            <a:pPr lvl="1">
              <a:lnSpc>
                <a:spcPct val="90000"/>
              </a:lnSpc>
            </a:pPr>
            <a:r>
              <a:rPr lang="en-GB" dirty="0" smtClean="0"/>
              <a:t>The resulting requirements specification will be used to defined the scope for new API development in a subsequent WI.</a:t>
            </a:r>
          </a:p>
          <a:p>
            <a:pPr>
              <a:lnSpc>
                <a:spcPct val="90000"/>
              </a:lnSpc>
            </a:pPr>
            <a:r>
              <a:rPr lang="en-GB" dirty="0" smtClean="0"/>
              <a:t>WG Handling Proposal</a:t>
            </a:r>
          </a:p>
          <a:p>
            <a:pPr lvl="1">
              <a:lnSpc>
                <a:spcPct val="90000"/>
              </a:lnSpc>
            </a:pPr>
            <a:r>
              <a:rPr lang="en-GB" dirty="0" smtClean="0"/>
              <a:t>WID socialization with OMA DM</a:t>
            </a:r>
          </a:p>
          <a:p>
            <a:pPr lvl="1">
              <a:lnSpc>
                <a:spcPct val="90000"/>
              </a:lnSpc>
            </a:pPr>
            <a:r>
              <a:rPr lang="en-GB" dirty="0" smtClean="0"/>
              <a:t>Prosposed to DM WG , Reference Release with Informal RD review with REQ, followed by CONR for RD. Then RD and RRELD will be submitted for Candidate Approval.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dirty="0" smtClean="0"/>
              <a:t>Problem / Opportunity Statement  </a:t>
            </a:r>
          </a:p>
        </p:txBody>
      </p:sp>
      <p:sp>
        <p:nvSpPr>
          <p:cNvPr id="3075" name="Rectangle 5"/>
          <p:cNvSpPr>
            <a:spLocks noGrp="1" noChangeArrowheads="1"/>
          </p:cNvSpPr>
          <p:nvPr>
            <p:ph type="body" idx="1"/>
          </p:nvPr>
        </p:nvSpPr>
        <p:spPr/>
        <p:txBody>
          <a:bodyPr>
            <a:noAutofit/>
          </a:bodyPr>
          <a:lstStyle/>
          <a:p>
            <a:r>
              <a:rPr lang="en-GB" dirty="0" smtClean="0"/>
              <a:t>In June, 2013 the vote for  approval WID 0282 MAI 1.0 was rejected with comments that  additional clarifications regarding how this work item would be positioned with the activities from oneM2M. This contribution proposes a new work item that clarifies this positionning. </a:t>
            </a:r>
          </a:p>
          <a:p>
            <a:endParaRPr lang="en-GB" dirty="0" smtClean="0"/>
          </a:p>
          <a:p>
            <a:r>
              <a:rPr lang="en-GB" dirty="0" smtClean="0"/>
              <a:t>The new work item will focus on developing the requirements for an interface exposed by LWM2M 1.0, OMA DM 1.x, OMA DM 2.0 servers for the purpose of device management. </a:t>
            </a:r>
          </a:p>
          <a:p>
            <a:endParaRPr lang="en-GB" dirty="0" smtClean="0"/>
          </a:p>
          <a:p>
            <a:r>
              <a:rPr lang="en-GB" dirty="0" smtClean="0"/>
              <a:t>One of the drivers for this enabler is oneM2M. The requirements for the interface support the overall oneM2M management requirements and should be shared with oneM2M. </a:t>
            </a:r>
          </a:p>
          <a:p>
            <a:endParaRPr lang="en-GB" dirty="0" smtClean="0"/>
          </a:p>
          <a:p>
            <a:endParaRPr lang="en-GB"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z="2800" smtClean="0"/>
              <a:t>oneM2M Device Management Work To Date</a:t>
            </a:r>
          </a:p>
        </p:txBody>
      </p:sp>
      <p:sp>
        <p:nvSpPr>
          <p:cNvPr id="4099" name="Content Placeholder 2"/>
          <p:cNvSpPr>
            <a:spLocks noGrp="1"/>
          </p:cNvSpPr>
          <p:nvPr>
            <p:ph idx="1"/>
          </p:nvPr>
        </p:nvSpPr>
        <p:spPr/>
        <p:txBody>
          <a:bodyPr/>
          <a:lstStyle/>
          <a:p>
            <a:r>
              <a:rPr lang="en-US" dirty="0" smtClean="0"/>
              <a:t>Agreed to  17 management requirements to managing devices  using  technology specific device management protocols such as LWM2M and OMA-DM (TS-0002 Requirements) (Normative).</a:t>
            </a:r>
          </a:p>
          <a:p>
            <a:endParaRPr lang="en-US" dirty="0" smtClean="0"/>
          </a:p>
          <a:p>
            <a:r>
              <a:rPr lang="en-US" dirty="0" smtClean="0"/>
              <a:t>Agreed to  a series of Device Management deployment scenarios that currently are  existing as well as could potentially exist in a M2M environment (TR-0006 Study on Management Enablement) (Informative).</a:t>
            </a:r>
          </a:p>
          <a:p>
            <a:endParaRPr lang="en-US" dirty="0" smtClean="0"/>
          </a:p>
          <a:p>
            <a:r>
              <a:rPr lang="en-US" dirty="0" smtClean="0"/>
              <a:t>In the process of defining the Functional Architecture (Normative) that includes descriptions of procedural flows and resources to manage devices.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z="2800" dirty="0" smtClean="0"/>
              <a:t>Scope of work item in the context of oneM2M</a:t>
            </a:r>
          </a:p>
        </p:txBody>
      </p:sp>
      <p:sp>
        <p:nvSpPr>
          <p:cNvPr id="5125" name="Footer Placeholder 4"/>
          <p:cNvSpPr txBox="1">
            <a:spLocks/>
          </p:cNvSpPr>
          <p:nvPr/>
        </p:nvSpPr>
        <p:spPr bwMode="auto">
          <a:xfrm>
            <a:off x="3814763" y="6804025"/>
            <a:ext cx="1538287" cy="179388"/>
          </a:xfrm>
          <a:prstGeom prst="rect">
            <a:avLst/>
          </a:prstGeom>
          <a:noFill/>
          <a:ln w="9525">
            <a:noFill/>
            <a:miter lim="800000"/>
            <a:headEnd/>
            <a:tailEnd/>
          </a:ln>
        </p:spPr>
        <p:txBody>
          <a:bodyPr lIns="85785" tIns="42893" rIns="85785" bIns="42893"/>
          <a:lstStyle/>
          <a:p>
            <a:r>
              <a:rPr lang="en-US" sz="1000">
                <a:solidFill>
                  <a:schemeClr val="bg1"/>
                </a:solidFill>
              </a:rPr>
              <a:t>©Sensinode 2013</a:t>
            </a:r>
          </a:p>
        </p:txBody>
      </p:sp>
      <p:sp>
        <p:nvSpPr>
          <p:cNvPr id="13" name="Rectangle 12"/>
          <p:cNvSpPr/>
          <p:nvPr/>
        </p:nvSpPr>
        <p:spPr bwMode="auto">
          <a:xfrm>
            <a:off x="5367337" y="1301750"/>
            <a:ext cx="7620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fr-FR" sz="1050" b="0" i="0" u="none" strike="noStrike" cap="none" normalizeH="0" baseline="0" dirty="0" smtClean="0">
                <a:ln>
                  <a:noFill/>
                </a:ln>
                <a:solidFill>
                  <a:schemeClr val="tx1"/>
                </a:solidFill>
                <a:effectLst/>
                <a:latin typeface="Arial" charset="0"/>
              </a:rPr>
              <a:t>M2M </a:t>
            </a:r>
            <a:r>
              <a:rPr kumimoji="0" lang="fr-FR" sz="1050" b="0" i="0" u="none" strike="noStrike" cap="none" normalizeH="0" baseline="0" dirty="0" err="1" smtClean="0">
                <a:ln>
                  <a:noFill/>
                </a:ln>
                <a:solidFill>
                  <a:schemeClr val="tx1"/>
                </a:solidFill>
                <a:effectLst/>
                <a:latin typeface="Arial" charset="0"/>
              </a:rPr>
              <a:t>App</a:t>
            </a:r>
            <a:endParaRPr kumimoji="0" lang="en-US" sz="2000" b="0" i="0" u="none" strike="noStrike" cap="none" normalizeH="0" baseline="0" dirty="0" smtClean="0">
              <a:ln>
                <a:noFill/>
              </a:ln>
              <a:solidFill>
                <a:schemeClr val="tx1"/>
              </a:solidFill>
              <a:effectLst/>
              <a:latin typeface="Arial" charset="0"/>
            </a:endParaRPr>
          </a:p>
        </p:txBody>
      </p:sp>
      <p:sp>
        <p:nvSpPr>
          <p:cNvPr id="15" name="Rectangle 14"/>
          <p:cNvSpPr/>
          <p:nvPr/>
        </p:nvSpPr>
        <p:spPr bwMode="auto">
          <a:xfrm>
            <a:off x="6434137" y="1301750"/>
            <a:ext cx="7620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fr-FR" sz="1050" b="0" i="0" u="none" strike="noStrike" cap="none" normalizeH="0" baseline="0" dirty="0" smtClean="0">
                <a:ln>
                  <a:noFill/>
                </a:ln>
                <a:solidFill>
                  <a:schemeClr val="tx1"/>
                </a:solidFill>
                <a:effectLst/>
                <a:latin typeface="Arial" charset="0"/>
              </a:rPr>
              <a:t>M2M </a:t>
            </a:r>
            <a:r>
              <a:rPr kumimoji="0" lang="fr-FR" sz="1050" b="0" i="0" u="none" strike="noStrike" cap="none" normalizeH="0" baseline="0" dirty="0" err="1" smtClean="0">
                <a:ln>
                  <a:noFill/>
                </a:ln>
                <a:solidFill>
                  <a:schemeClr val="tx1"/>
                </a:solidFill>
                <a:effectLst/>
                <a:latin typeface="Arial" charset="0"/>
              </a:rPr>
              <a:t>App</a:t>
            </a:r>
            <a:endParaRPr kumimoji="0" lang="en-US" sz="2000" b="0" i="0" u="none" strike="noStrike" cap="none" normalizeH="0" baseline="0" dirty="0" smtClean="0">
              <a:ln>
                <a:noFill/>
              </a:ln>
              <a:solidFill>
                <a:schemeClr val="tx1"/>
              </a:solidFill>
              <a:effectLst/>
              <a:latin typeface="Arial" charset="0"/>
            </a:endParaRPr>
          </a:p>
        </p:txBody>
      </p:sp>
      <p:sp>
        <p:nvSpPr>
          <p:cNvPr id="19" name="Rectangle 18"/>
          <p:cNvSpPr/>
          <p:nvPr/>
        </p:nvSpPr>
        <p:spPr bwMode="auto">
          <a:xfrm>
            <a:off x="5138737" y="2139950"/>
            <a:ext cx="2667000" cy="9144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lang="fr-FR" sz="1050" dirty="0" smtClean="0">
                <a:solidFill>
                  <a:schemeClr val="tx1"/>
                </a:solidFill>
                <a:latin typeface="Arial" charset="0"/>
              </a:rPr>
              <a:t>M2M Service Layer </a:t>
            </a:r>
          </a:p>
          <a:p>
            <a:pPr marL="0" marR="0" indent="0" algn="ctr" defTabSz="914400" rtl="0" eaLnBrk="0" fontAlgn="base" latinLnBrk="0" hangingPunct="0">
              <a:lnSpc>
                <a:spcPct val="90000"/>
              </a:lnSpc>
              <a:spcBef>
                <a:spcPct val="0"/>
              </a:spcBef>
              <a:spcAft>
                <a:spcPct val="0"/>
              </a:spcAft>
              <a:buClrTx/>
              <a:buSzTx/>
              <a:buFontTx/>
              <a:buNone/>
              <a:tabLst/>
            </a:pPr>
            <a:r>
              <a:rPr lang="fr-FR" sz="1050" dirty="0" smtClean="0">
                <a:solidFill>
                  <a:schemeClr val="tx1"/>
                </a:solidFill>
                <a:latin typeface="Arial" charset="0"/>
              </a:rPr>
              <a:t>(</a:t>
            </a:r>
            <a:r>
              <a:rPr lang="fr-FR" sz="1050" dirty="0" err="1" smtClean="0">
                <a:solidFill>
                  <a:schemeClr val="tx1"/>
                </a:solidFill>
                <a:latin typeface="Arial" charset="0"/>
              </a:rPr>
              <a:t>E.g</a:t>
            </a:r>
            <a:r>
              <a:rPr lang="fr-FR" sz="1050" dirty="0" smtClean="0">
                <a:solidFill>
                  <a:schemeClr val="tx1"/>
                </a:solidFill>
                <a:latin typeface="Arial" charset="0"/>
              </a:rPr>
              <a:t>. oneM2M)</a:t>
            </a:r>
            <a:endParaRPr kumimoji="0" lang="en-US" sz="2000" b="0" i="0" u="none" strike="noStrike" cap="none" normalizeH="0" baseline="0" dirty="0" smtClean="0">
              <a:ln>
                <a:noFill/>
              </a:ln>
              <a:solidFill>
                <a:schemeClr val="tx1"/>
              </a:solidFill>
              <a:effectLst/>
              <a:latin typeface="Arial" charset="0"/>
            </a:endParaRPr>
          </a:p>
        </p:txBody>
      </p:sp>
      <p:sp>
        <p:nvSpPr>
          <p:cNvPr id="20" name="Rectangle 19"/>
          <p:cNvSpPr/>
          <p:nvPr/>
        </p:nvSpPr>
        <p:spPr bwMode="auto">
          <a:xfrm>
            <a:off x="5138737" y="3435350"/>
            <a:ext cx="2667000" cy="9144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lang="fr-FR" sz="1050" dirty="0" err="1" smtClean="0">
                <a:solidFill>
                  <a:schemeClr val="tx1"/>
                </a:solidFill>
                <a:latin typeface="Arial" charset="0"/>
              </a:rPr>
              <a:t>Device</a:t>
            </a:r>
            <a:r>
              <a:rPr lang="fr-FR" sz="1050" dirty="0" smtClean="0">
                <a:solidFill>
                  <a:schemeClr val="tx1"/>
                </a:solidFill>
                <a:latin typeface="Arial" charset="0"/>
              </a:rPr>
              <a:t> Management Layer</a:t>
            </a:r>
          </a:p>
          <a:p>
            <a:pPr marL="0" marR="0" indent="0" algn="ctr" defTabSz="914400" rtl="0" eaLnBrk="0" fontAlgn="base" latinLnBrk="0" hangingPunct="0">
              <a:lnSpc>
                <a:spcPct val="90000"/>
              </a:lnSpc>
              <a:spcBef>
                <a:spcPct val="0"/>
              </a:spcBef>
              <a:spcAft>
                <a:spcPct val="0"/>
              </a:spcAft>
              <a:buClrTx/>
              <a:buSzTx/>
              <a:buFontTx/>
              <a:buNone/>
              <a:tabLst/>
            </a:pPr>
            <a:endParaRPr kumimoji="0" lang="fr-FR" sz="1050" b="0" i="0" u="none" strike="noStrike" cap="none" normalizeH="0" baseline="0" dirty="0" smtClean="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
        <p:nvSpPr>
          <p:cNvPr id="21" name="Rectangle 20"/>
          <p:cNvSpPr/>
          <p:nvPr/>
        </p:nvSpPr>
        <p:spPr bwMode="auto">
          <a:xfrm>
            <a:off x="5900737" y="3892550"/>
            <a:ext cx="7620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fr-FR" sz="1050" b="0" i="0" u="none" strike="noStrike" cap="none" normalizeH="0" baseline="0" dirty="0" smtClean="0">
                <a:ln>
                  <a:noFill/>
                </a:ln>
                <a:solidFill>
                  <a:schemeClr val="tx1"/>
                </a:solidFill>
                <a:effectLst/>
                <a:latin typeface="Arial" charset="0"/>
              </a:rPr>
              <a:t>DM server</a:t>
            </a:r>
            <a:endParaRPr kumimoji="0" lang="en-US" sz="2000" b="0" i="0" u="none" strike="noStrike" cap="none" normalizeH="0" baseline="0" dirty="0" smtClean="0">
              <a:ln>
                <a:noFill/>
              </a:ln>
              <a:solidFill>
                <a:schemeClr val="tx1"/>
              </a:solidFill>
              <a:effectLst/>
              <a:latin typeface="Arial" charset="0"/>
            </a:endParaRPr>
          </a:p>
        </p:txBody>
      </p:sp>
      <p:sp>
        <p:nvSpPr>
          <p:cNvPr id="22" name="Rectangle 21"/>
          <p:cNvSpPr/>
          <p:nvPr/>
        </p:nvSpPr>
        <p:spPr bwMode="auto">
          <a:xfrm>
            <a:off x="4757737" y="5492750"/>
            <a:ext cx="7620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fontScale="85000" lnSpcReduction="20000"/>
          </a:bodyPr>
          <a:lstStyle/>
          <a:p>
            <a:pPr marL="0" marR="0" indent="0" algn="ctr" defTabSz="914400" rtl="0" eaLnBrk="0" fontAlgn="base" latinLnBrk="0" hangingPunct="0">
              <a:lnSpc>
                <a:spcPct val="90000"/>
              </a:lnSpc>
              <a:spcBef>
                <a:spcPct val="0"/>
              </a:spcBef>
              <a:spcAft>
                <a:spcPct val="0"/>
              </a:spcAft>
              <a:buClrTx/>
              <a:buSzTx/>
              <a:buFontTx/>
              <a:buNone/>
              <a:tabLst/>
            </a:pPr>
            <a:r>
              <a:rPr lang="fr-FR" sz="1050" dirty="0" smtClean="0">
                <a:solidFill>
                  <a:schemeClr val="tx1"/>
                </a:solidFill>
                <a:latin typeface="Arial" charset="0"/>
              </a:rPr>
              <a:t>Gateway / M2M </a:t>
            </a:r>
            <a:r>
              <a:rPr lang="fr-FR" sz="1050" dirty="0" err="1" smtClean="0">
                <a:solidFill>
                  <a:schemeClr val="tx1"/>
                </a:solidFill>
                <a:latin typeface="Arial" charset="0"/>
              </a:rPr>
              <a:t>Device</a:t>
            </a:r>
            <a:endParaRPr kumimoji="0" lang="en-US" sz="2000" b="0" i="0" u="none" strike="noStrike" cap="none" normalizeH="0" baseline="0" dirty="0" smtClean="0">
              <a:ln>
                <a:noFill/>
              </a:ln>
              <a:solidFill>
                <a:schemeClr val="tx1"/>
              </a:solidFill>
              <a:effectLst/>
              <a:latin typeface="Arial" charset="0"/>
            </a:endParaRPr>
          </a:p>
        </p:txBody>
      </p:sp>
      <p:sp>
        <p:nvSpPr>
          <p:cNvPr id="24" name="Rectangle 23"/>
          <p:cNvSpPr/>
          <p:nvPr/>
        </p:nvSpPr>
        <p:spPr bwMode="auto">
          <a:xfrm>
            <a:off x="5824537" y="5492750"/>
            <a:ext cx="7620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fontScale="85000" lnSpcReduction="20000"/>
          </a:bodyPr>
          <a:lstStyle/>
          <a:p>
            <a:pPr marL="0" marR="0" indent="0" algn="ctr" defTabSz="914400" rtl="0" eaLnBrk="0" fontAlgn="base" latinLnBrk="0" hangingPunct="0">
              <a:lnSpc>
                <a:spcPct val="90000"/>
              </a:lnSpc>
              <a:spcBef>
                <a:spcPct val="0"/>
              </a:spcBef>
              <a:spcAft>
                <a:spcPct val="0"/>
              </a:spcAft>
              <a:buClrTx/>
              <a:buSzTx/>
              <a:buFontTx/>
              <a:buNone/>
              <a:tabLst/>
            </a:pPr>
            <a:r>
              <a:rPr lang="fr-FR" sz="1050" dirty="0" smtClean="0">
                <a:solidFill>
                  <a:schemeClr val="tx1"/>
                </a:solidFill>
                <a:latin typeface="Arial" charset="0"/>
              </a:rPr>
              <a:t>Gateway / M2M </a:t>
            </a:r>
            <a:r>
              <a:rPr lang="fr-FR" sz="1050" dirty="0" err="1" smtClean="0">
                <a:solidFill>
                  <a:schemeClr val="tx1"/>
                </a:solidFill>
                <a:latin typeface="Arial" charset="0"/>
              </a:rPr>
              <a:t>Device</a:t>
            </a:r>
            <a:endParaRPr kumimoji="0" lang="en-US" sz="2000" b="0" i="0" u="none" strike="noStrike" cap="none" normalizeH="0" baseline="0" dirty="0" smtClean="0">
              <a:ln>
                <a:noFill/>
              </a:ln>
              <a:solidFill>
                <a:schemeClr val="tx1"/>
              </a:solidFill>
              <a:effectLst/>
              <a:latin typeface="Arial" charset="0"/>
            </a:endParaRPr>
          </a:p>
        </p:txBody>
      </p:sp>
      <p:sp>
        <p:nvSpPr>
          <p:cNvPr id="25" name="Rectangle 24"/>
          <p:cNvSpPr/>
          <p:nvPr/>
        </p:nvSpPr>
        <p:spPr bwMode="auto">
          <a:xfrm>
            <a:off x="7348537" y="5492750"/>
            <a:ext cx="8382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fontScale="85000" lnSpcReduction="10000"/>
          </a:bodyPr>
          <a:lstStyle/>
          <a:p>
            <a:pPr marL="0" marR="0" indent="0" algn="ctr" defTabSz="914400" rtl="0" eaLnBrk="0" fontAlgn="base" latinLnBrk="0" hangingPunct="0">
              <a:lnSpc>
                <a:spcPct val="90000"/>
              </a:lnSpc>
              <a:spcBef>
                <a:spcPct val="0"/>
              </a:spcBef>
              <a:spcAft>
                <a:spcPct val="0"/>
              </a:spcAft>
              <a:buClrTx/>
              <a:buSzTx/>
              <a:buFontTx/>
              <a:buNone/>
              <a:tabLst/>
            </a:pPr>
            <a:r>
              <a:rPr lang="fr-FR" sz="1050" dirty="0" err="1" smtClean="0">
                <a:solidFill>
                  <a:schemeClr val="tx1"/>
                </a:solidFill>
                <a:latin typeface="Arial" charset="0"/>
              </a:rPr>
              <a:t>Constrained</a:t>
            </a:r>
            <a:r>
              <a:rPr lang="fr-FR" sz="1050" dirty="0" smtClean="0">
                <a:solidFill>
                  <a:schemeClr val="tx1"/>
                </a:solidFill>
                <a:latin typeface="Arial" charset="0"/>
              </a:rPr>
              <a:t>  M2M </a:t>
            </a:r>
            <a:r>
              <a:rPr lang="fr-FR" sz="1050" dirty="0" err="1" smtClean="0">
                <a:solidFill>
                  <a:schemeClr val="tx1"/>
                </a:solidFill>
                <a:latin typeface="Arial" charset="0"/>
              </a:rPr>
              <a:t>Device</a:t>
            </a:r>
            <a:endParaRPr kumimoji="0" lang="en-US" sz="2000" b="0" i="0" u="none" strike="noStrike" cap="none" normalizeH="0" baseline="0" dirty="0" smtClean="0">
              <a:ln>
                <a:noFill/>
              </a:ln>
              <a:solidFill>
                <a:schemeClr val="tx1"/>
              </a:solidFill>
              <a:effectLst/>
              <a:latin typeface="Arial" charset="0"/>
            </a:endParaRPr>
          </a:p>
        </p:txBody>
      </p:sp>
      <p:cxnSp>
        <p:nvCxnSpPr>
          <p:cNvPr id="27" name="Connecteur droit avec flèche 26"/>
          <p:cNvCxnSpPr>
            <a:stCxn id="13" idx="2"/>
            <a:endCxn id="19" idx="0"/>
          </p:cNvCxnSpPr>
          <p:nvPr/>
        </p:nvCxnSpPr>
        <p:spPr bwMode="auto">
          <a:xfrm>
            <a:off x="5748337" y="1682750"/>
            <a:ext cx="723900" cy="45720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29" name="Connecteur droit avec flèche 28"/>
          <p:cNvCxnSpPr>
            <a:stCxn id="15" idx="2"/>
            <a:endCxn id="19" idx="0"/>
          </p:cNvCxnSpPr>
          <p:nvPr/>
        </p:nvCxnSpPr>
        <p:spPr bwMode="auto">
          <a:xfrm flipH="1">
            <a:off x="6472237" y="1682750"/>
            <a:ext cx="342900" cy="45720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35" name="Connecteur droit avec flèche 34"/>
          <p:cNvCxnSpPr>
            <a:stCxn id="21" idx="2"/>
            <a:endCxn id="22" idx="0"/>
          </p:cNvCxnSpPr>
          <p:nvPr/>
        </p:nvCxnSpPr>
        <p:spPr bwMode="auto">
          <a:xfrm flipH="1">
            <a:off x="5138737" y="4273550"/>
            <a:ext cx="1143000" cy="121920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38" name="Connecteur droit avec flèche 37"/>
          <p:cNvCxnSpPr>
            <a:stCxn id="21" idx="2"/>
            <a:endCxn id="24" idx="0"/>
          </p:cNvCxnSpPr>
          <p:nvPr/>
        </p:nvCxnSpPr>
        <p:spPr bwMode="auto">
          <a:xfrm flipH="1">
            <a:off x="6205537" y="4273550"/>
            <a:ext cx="76200" cy="121920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41" name="Connecteur droit avec flèche 40"/>
          <p:cNvCxnSpPr>
            <a:stCxn id="31" idx="2"/>
            <a:endCxn id="25" idx="0"/>
          </p:cNvCxnSpPr>
          <p:nvPr/>
        </p:nvCxnSpPr>
        <p:spPr bwMode="auto">
          <a:xfrm>
            <a:off x="7119937" y="4273550"/>
            <a:ext cx="647700" cy="121920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4" name="ZoneTexte 43"/>
          <p:cNvSpPr txBox="1"/>
          <p:nvPr/>
        </p:nvSpPr>
        <p:spPr>
          <a:xfrm>
            <a:off x="4986337" y="4806950"/>
            <a:ext cx="679994" cy="258532"/>
          </a:xfrm>
          <a:prstGeom prst="rect">
            <a:avLst/>
          </a:prstGeom>
          <a:noFill/>
          <a:ln>
            <a:solidFill>
              <a:schemeClr val="tx1"/>
            </a:solidFill>
            <a:prstDash val="dash"/>
          </a:ln>
        </p:spPr>
        <p:txBody>
          <a:bodyPr wrap="none" rtlCol="0">
            <a:spAutoFit/>
          </a:bodyPr>
          <a:lstStyle/>
          <a:p>
            <a:r>
              <a:rPr lang="fr-FR" sz="1200" b="1" dirty="0" smtClean="0"/>
              <a:t>DM 1.x</a:t>
            </a:r>
            <a:endParaRPr lang="en-US" sz="1200" b="1" dirty="0"/>
          </a:p>
        </p:txBody>
      </p:sp>
      <p:sp>
        <p:nvSpPr>
          <p:cNvPr id="45" name="ZoneTexte 44"/>
          <p:cNvSpPr txBox="1"/>
          <p:nvPr/>
        </p:nvSpPr>
        <p:spPr>
          <a:xfrm>
            <a:off x="5824537" y="4806950"/>
            <a:ext cx="679994" cy="258532"/>
          </a:xfrm>
          <a:prstGeom prst="rect">
            <a:avLst/>
          </a:prstGeom>
          <a:noFill/>
          <a:ln>
            <a:solidFill>
              <a:schemeClr val="tx1"/>
            </a:solidFill>
            <a:prstDash val="dash"/>
          </a:ln>
        </p:spPr>
        <p:txBody>
          <a:bodyPr wrap="none" rtlCol="0">
            <a:spAutoFit/>
          </a:bodyPr>
          <a:lstStyle/>
          <a:p>
            <a:r>
              <a:rPr lang="fr-FR" sz="1200" b="1" dirty="0" smtClean="0"/>
              <a:t>DM 2.0</a:t>
            </a:r>
            <a:endParaRPr lang="en-US" sz="1200" b="1" dirty="0"/>
          </a:p>
        </p:txBody>
      </p:sp>
      <p:sp>
        <p:nvSpPr>
          <p:cNvPr id="46" name="ZoneTexte 45"/>
          <p:cNvSpPr txBox="1"/>
          <p:nvPr/>
        </p:nvSpPr>
        <p:spPr>
          <a:xfrm>
            <a:off x="7043737" y="4806950"/>
            <a:ext cx="1014573" cy="258532"/>
          </a:xfrm>
          <a:prstGeom prst="rect">
            <a:avLst/>
          </a:prstGeom>
          <a:noFill/>
          <a:ln>
            <a:solidFill>
              <a:schemeClr val="tx1"/>
            </a:solidFill>
            <a:prstDash val="dash"/>
          </a:ln>
        </p:spPr>
        <p:txBody>
          <a:bodyPr wrap="none" rtlCol="0">
            <a:spAutoFit/>
          </a:bodyPr>
          <a:lstStyle/>
          <a:p>
            <a:r>
              <a:rPr lang="fr-FR" sz="1200" b="1" dirty="0" smtClean="0"/>
              <a:t>LWM2M 1.0</a:t>
            </a:r>
            <a:endParaRPr lang="en-US" sz="1200" b="1" dirty="0"/>
          </a:p>
        </p:txBody>
      </p:sp>
      <p:sp>
        <p:nvSpPr>
          <p:cNvPr id="47" name="Oval 5"/>
          <p:cNvSpPr>
            <a:spLocks noChangeArrowheads="1"/>
          </p:cNvSpPr>
          <p:nvPr/>
        </p:nvSpPr>
        <p:spPr bwMode="auto">
          <a:xfrm>
            <a:off x="6205537" y="3130550"/>
            <a:ext cx="838200" cy="228600"/>
          </a:xfrm>
          <a:prstGeom prst="ellipse">
            <a:avLst/>
          </a:prstGeom>
          <a:noFill/>
          <a:ln w="25400">
            <a:solidFill>
              <a:srgbClr val="FF0000"/>
            </a:solidFill>
            <a:round/>
            <a:headEnd/>
            <a:tailEnd/>
          </a:ln>
        </p:spPr>
        <p:txBody>
          <a:bodyPr lIns="65837" tIns="32918" rIns="65837" bIns="32918"/>
          <a:lstStyle/>
          <a:p>
            <a:endParaRPr lang="en-US"/>
          </a:p>
        </p:txBody>
      </p:sp>
      <p:sp>
        <p:nvSpPr>
          <p:cNvPr id="31" name="Rectangle 30"/>
          <p:cNvSpPr/>
          <p:nvPr/>
        </p:nvSpPr>
        <p:spPr bwMode="auto">
          <a:xfrm>
            <a:off x="6738937" y="3892550"/>
            <a:ext cx="7620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fr-FR" sz="1050" b="0" i="0" u="none" strike="noStrike" cap="none" normalizeH="0" baseline="0" dirty="0" smtClean="0">
                <a:ln>
                  <a:noFill/>
                </a:ln>
                <a:solidFill>
                  <a:schemeClr val="tx1"/>
                </a:solidFill>
                <a:effectLst/>
                <a:latin typeface="Arial" charset="0"/>
              </a:rPr>
              <a:t>LWM2M</a:t>
            </a:r>
          </a:p>
          <a:p>
            <a:pPr marL="0" marR="0" indent="0" algn="ctr" defTabSz="914400" rtl="0" eaLnBrk="0" fontAlgn="base" latinLnBrk="0" hangingPunct="0">
              <a:lnSpc>
                <a:spcPct val="90000"/>
              </a:lnSpc>
              <a:spcBef>
                <a:spcPct val="0"/>
              </a:spcBef>
              <a:spcAft>
                <a:spcPct val="0"/>
              </a:spcAft>
              <a:buClrTx/>
              <a:buSzTx/>
              <a:buFontTx/>
              <a:buNone/>
              <a:tabLst/>
            </a:pPr>
            <a:r>
              <a:rPr kumimoji="0" lang="fr-FR" sz="1050" b="0" i="0" u="none" strike="noStrike" cap="none" normalizeH="0" baseline="0" dirty="0" smtClean="0">
                <a:ln>
                  <a:noFill/>
                </a:ln>
                <a:solidFill>
                  <a:schemeClr val="tx1"/>
                </a:solidFill>
                <a:effectLst/>
                <a:latin typeface="Arial" charset="0"/>
              </a:rPr>
              <a:t>server</a:t>
            </a:r>
            <a:endParaRPr kumimoji="0" lang="en-US" sz="2000" b="0" i="0" u="none" strike="noStrike" cap="none" normalizeH="0" baseline="0" dirty="0" smtClean="0">
              <a:ln>
                <a:noFill/>
              </a:ln>
              <a:solidFill>
                <a:schemeClr val="tx1"/>
              </a:solidFill>
              <a:effectLst/>
              <a:latin typeface="Arial" charset="0"/>
            </a:endParaRPr>
          </a:p>
        </p:txBody>
      </p:sp>
      <p:cxnSp>
        <p:nvCxnSpPr>
          <p:cNvPr id="55" name="Connecteur droit avec flèche 31"/>
          <p:cNvCxnSpPr/>
          <p:nvPr/>
        </p:nvCxnSpPr>
        <p:spPr bwMode="auto">
          <a:xfrm>
            <a:off x="6586537" y="3054350"/>
            <a:ext cx="0" cy="381000"/>
          </a:xfrm>
          <a:prstGeom prst="straightConnector1">
            <a:avLst/>
          </a:prstGeom>
          <a:solidFill>
            <a:schemeClr val="accent1"/>
          </a:solidFill>
          <a:ln w="28575" cap="flat" cmpd="sng" algn="ctr">
            <a:solidFill>
              <a:schemeClr val="tx1"/>
            </a:solidFill>
            <a:prstDash val="solid"/>
            <a:round/>
            <a:headEnd type="triangle" w="med" len="med"/>
            <a:tailEnd type="triangle" w="med" len="med"/>
          </a:ln>
          <a:effectLst/>
        </p:spPr>
      </p:cxnSp>
      <p:sp>
        <p:nvSpPr>
          <p:cNvPr id="60" name="Line Callout 1 59"/>
          <p:cNvSpPr/>
          <p:nvPr/>
        </p:nvSpPr>
        <p:spPr bwMode="auto">
          <a:xfrm>
            <a:off x="947737" y="2673350"/>
            <a:ext cx="3124200" cy="1447800"/>
          </a:xfrm>
          <a:prstGeom prst="borderCallout1">
            <a:avLst>
              <a:gd name="adj1" fmla="val 33605"/>
              <a:gd name="adj2" fmla="val 100774"/>
              <a:gd name="adj3" fmla="val 39176"/>
              <a:gd name="adj4" fmla="val 167821"/>
            </a:avLst>
          </a:prstGeom>
          <a:noFill/>
          <a:ln w="254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a:defRPr/>
            </a:pPr>
            <a:r>
              <a:rPr lang="en-US" sz="1800" dirty="0" smtClean="0">
                <a:latin typeface="Arial" charset="0"/>
              </a:rPr>
              <a:t>Northbound Interface between the DM/LWM2M Server and the M2M Service Layer for Device Management</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Work Item Scope</a:t>
            </a:r>
          </a:p>
        </p:txBody>
      </p:sp>
      <p:sp>
        <p:nvSpPr>
          <p:cNvPr id="7171" name="Content Placeholder 2"/>
          <p:cNvSpPr>
            <a:spLocks noGrp="1"/>
          </p:cNvSpPr>
          <p:nvPr>
            <p:ph idx="1"/>
          </p:nvPr>
        </p:nvSpPr>
        <p:spPr/>
        <p:txBody>
          <a:bodyPr>
            <a:normAutofit/>
          </a:bodyPr>
          <a:lstStyle/>
          <a:p>
            <a:r>
              <a:rPr lang="en-US" dirty="0" smtClean="0"/>
              <a:t>Develop Requirements for the management server interface</a:t>
            </a:r>
          </a:p>
          <a:p>
            <a:r>
              <a:rPr lang="en-US" dirty="0" smtClean="0"/>
              <a:t>Objectives</a:t>
            </a:r>
          </a:p>
          <a:p>
            <a:pPr lvl="1"/>
            <a:r>
              <a:rPr lang="en-US" dirty="0" smtClean="0"/>
              <a:t>Develop similar if not the same interface for all OMA DM protocols</a:t>
            </a:r>
          </a:p>
          <a:p>
            <a:pPr lvl="1"/>
            <a:r>
              <a:rPr lang="en-US" dirty="0" smtClean="0"/>
              <a:t>Minimize the number of times Objects are translated</a:t>
            </a:r>
          </a:p>
          <a:p>
            <a:pPr lvl="2"/>
            <a:r>
              <a:rPr lang="en-US" dirty="0" smtClean="0"/>
              <a:t>Device Management Layer exposes the objects in DM protocol format (OMA-DM 1.x, OMA-DM 2.0, LWM2M 1.0). </a:t>
            </a:r>
          </a:p>
          <a:p>
            <a:pPr lvl="2"/>
            <a:r>
              <a:rPr lang="en-US" dirty="0" smtClean="0"/>
              <a:t>Translation of the objects from the M2M Service Layer resources to the OMA Objects (Possibly the responsibility of M2M Service Layer)</a:t>
            </a:r>
          </a:p>
          <a:p>
            <a:pPr lvl="1"/>
            <a:r>
              <a:rPr lang="en-US" dirty="0" smtClean="0"/>
              <a:t>Support M2M Service Layer Role Based Security mechanisms for Objects exposed by the interface</a:t>
            </a:r>
          </a:p>
          <a:p>
            <a:pPr lvl="2"/>
            <a:r>
              <a:rPr lang="fr-FR" dirty="0" err="1" smtClean="0"/>
              <a:t>Enables</a:t>
            </a:r>
            <a:r>
              <a:rPr lang="fr-FR" dirty="0" smtClean="0"/>
              <a:t> Use Cases </a:t>
            </a:r>
            <a:r>
              <a:rPr lang="fr-FR" dirty="0" err="1" smtClean="0"/>
              <a:t>like</a:t>
            </a:r>
            <a:r>
              <a:rPr lang="fr-FR" dirty="0" smtClean="0"/>
              <a:t> </a:t>
            </a:r>
            <a:r>
              <a:rPr lang="fr-FR" dirty="0" err="1" smtClean="0"/>
              <a:t>Shared</a:t>
            </a:r>
            <a:r>
              <a:rPr lang="fr-FR" dirty="0" smtClean="0"/>
              <a:t> </a:t>
            </a:r>
            <a:r>
              <a:rPr lang="fr-FR" dirty="0" err="1" smtClean="0"/>
              <a:t>Device</a:t>
            </a:r>
            <a:r>
              <a:rPr lang="fr-FR" dirty="0" smtClean="0"/>
              <a:t> Control </a:t>
            </a:r>
            <a:r>
              <a:rPr lang="fr-FR" dirty="0" err="1" smtClean="0"/>
              <a:t>between</a:t>
            </a:r>
            <a:r>
              <a:rPr lang="fr-FR" smtClean="0"/>
              <a:t> the Network </a:t>
            </a:r>
            <a:r>
              <a:rPr lang="fr-FR" dirty="0" err="1" smtClean="0"/>
              <a:t>Operator</a:t>
            </a:r>
            <a:r>
              <a:rPr lang="fr-FR" dirty="0" smtClean="0"/>
              <a:t> and M2M Service provider.</a:t>
            </a:r>
          </a:p>
          <a:p>
            <a:pPr lvl="2"/>
            <a:r>
              <a:rPr lang="fr-FR" dirty="0" err="1" smtClean="0"/>
              <a:t>Needs</a:t>
            </a:r>
            <a:r>
              <a:rPr lang="fr-FR" dirty="0" smtClean="0"/>
              <a:t> to </a:t>
            </a:r>
            <a:r>
              <a:rPr lang="fr-FR" dirty="0" err="1" smtClean="0"/>
              <a:t>ultimately</a:t>
            </a:r>
            <a:r>
              <a:rPr lang="fr-FR" dirty="0" smtClean="0"/>
              <a:t> </a:t>
            </a:r>
            <a:r>
              <a:rPr lang="fr-FR" dirty="0" err="1" smtClean="0"/>
              <a:t>map</a:t>
            </a:r>
            <a:r>
              <a:rPr lang="fr-FR" dirty="0" smtClean="0"/>
              <a:t> to the OMA DM / LWM2M </a:t>
            </a:r>
            <a:r>
              <a:rPr lang="fr-FR" dirty="0" err="1" smtClean="0"/>
              <a:t>device</a:t>
            </a:r>
            <a:r>
              <a:rPr lang="fr-FR" dirty="0" smtClean="0"/>
              <a:t> ACL concepts but </a:t>
            </a:r>
            <a:r>
              <a:rPr lang="fr-FR" dirty="0" err="1" smtClean="0"/>
              <a:t>may</a:t>
            </a:r>
            <a:r>
              <a:rPr lang="fr-FR" dirty="0" smtClean="0"/>
              <a:t> </a:t>
            </a:r>
            <a:r>
              <a:rPr lang="fr-FR" dirty="0" err="1" smtClean="0"/>
              <a:t>require</a:t>
            </a:r>
            <a:r>
              <a:rPr lang="fr-FR" dirty="0" smtClean="0"/>
              <a:t> </a:t>
            </a:r>
            <a:r>
              <a:rPr lang="fr-FR" dirty="0" err="1" smtClean="0"/>
              <a:t>security</a:t>
            </a:r>
            <a:r>
              <a:rPr lang="fr-FR" dirty="0" smtClean="0"/>
              <a:t> </a:t>
            </a:r>
            <a:r>
              <a:rPr lang="fr-FR" dirty="0" err="1" smtClean="0"/>
              <a:t>mechanisms</a:t>
            </a:r>
            <a:r>
              <a:rPr lang="fr-FR" dirty="0" smtClean="0"/>
              <a:t> in the DM Server.</a:t>
            </a:r>
            <a:endParaRPr lang="en-US" dirty="0" smtClean="0"/>
          </a:p>
          <a:p>
            <a:pPr lvl="1"/>
            <a:endParaRPr lang="en-GB" dirty="0" smtClean="0"/>
          </a:p>
          <a:p>
            <a:pPr lvl="2"/>
            <a:endParaRPr lang="en-US" dirty="0" smtClean="0"/>
          </a:p>
          <a:p>
            <a:pPr lvl="2"/>
            <a:endParaRPr 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fr-FR" dirty="0" smtClean="0"/>
              <a:t>Use Case: </a:t>
            </a:r>
            <a:r>
              <a:rPr lang="fr-FR" dirty="0" err="1" smtClean="0"/>
              <a:t>Shared</a:t>
            </a:r>
            <a:r>
              <a:rPr lang="fr-FR" dirty="0" smtClean="0"/>
              <a:t> </a:t>
            </a:r>
            <a:r>
              <a:rPr lang="fr-FR" dirty="0" err="1" smtClean="0"/>
              <a:t>Device</a:t>
            </a:r>
            <a:r>
              <a:rPr lang="fr-FR" dirty="0" smtClean="0"/>
              <a:t> Control</a:t>
            </a:r>
            <a:endParaRPr lang="en-US" dirty="0" smtClean="0"/>
          </a:p>
        </p:txBody>
      </p:sp>
      <p:sp>
        <p:nvSpPr>
          <p:cNvPr id="7171" name="Content Placeholder 2"/>
          <p:cNvSpPr>
            <a:spLocks noGrp="1"/>
          </p:cNvSpPr>
          <p:nvPr>
            <p:ph idx="1"/>
          </p:nvPr>
        </p:nvSpPr>
        <p:spPr>
          <a:xfrm>
            <a:off x="292100" y="1169988"/>
            <a:ext cx="4465637" cy="5383212"/>
          </a:xfrm>
        </p:spPr>
        <p:txBody>
          <a:bodyPr>
            <a:normAutofit fontScale="85000" lnSpcReduction="20000"/>
          </a:bodyPr>
          <a:lstStyle/>
          <a:p>
            <a:r>
              <a:rPr lang="en-GB" dirty="0" smtClean="0"/>
              <a:t>The underlying network operator and the M2M Service Provider share control of the device by utilizing the underlying network operator’s management server. </a:t>
            </a:r>
          </a:p>
          <a:p>
            <a:r>
              <a:rPr lang="en-GB" dirty="0" smtClean="0"/>
              <a:t>The underlying network operator restricts which resources the M2M Service Provider can control.</a:t>
            </a:r>
          </a:p>
          <a:p>
            <a:r>
              <a:rPr lang="en-GB" dirty="0" smtClean="0"/>
              <a:t>Typically this is performed by providing the M2M Service Provider an account, with appropriate access control to the resources, within the underlying network operators management server.</a:t>
            </a:r>
          </a:p>
          <a:p>
            <a:pPr>
              <a:buNone/>
            </a:pPr>
            <a:r>
              <a:rPr lang="en-GB" dirty="0" smtClean="0"/>
              <a:t>(Source oneM2M TR-0006 section 7.3.1)</a:t>
            </a:r>
            <a:endParaRPr lang="en-US" dirty="0" smtClean="0"/>
          </a:p>
          <a:p>
            <a:endParaRPr lang="en-GB" dirty="0" smtClean="0"/>
          </a:p>
          <a:p>
            <a:r>
              <a:rPr lang="en-GB" dirty="0" smtClean="0"/>
              <a:t>Example of ressource split: </a:t>
            </a:r>
          </a:p>
          <a:p>
            <a:pPr lvl="1"/>
            <a:r>
              <a:rPr lang="en-GB" dirty="0" smtClean="0"/>
              <a:t>Network operator: FUMO, ConnMO, Diagmon</a:t>
            </a:r>
          </a:p>
          <a:p>
            <a:pPr lvl="1"/>
            <a:r>
              <a:rPr lang="en-GB" dirty="0" smtClean="0"/>
              <a:t>M2M SP: SCOMO, Diagmon</a:t>
            </a:r>
          </a:p>
        </p:txBody>
      </p:sp>
      <p:sp>
        <p:nvSpPr>
          <p:cNvPr id="4" name="Rectangle 3"/>
          <p:cNvSpPr/>
          <p:nvPr/>
        </p:nvSpPr>
        <p:spPr bwMode="auto">
          <a:xfrm>
            <a:off x="5367337" y="1301750"/>
            <a:ext cx="7620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fr-FR" sz="1050" b="0" i="0" u="none" strike="noStrike" cap="none" normalizeH="0" baseline="0" dirty="0" smtClean="0">
                <a:ln>
                  <a:noFill/>
                </a:ln>
                <a:solidFill>
                  <a:schemeClr val="tx1"/>
                </a:solidFill>
                <a:effectLst/>
                <a:latin typeface="Arial" charset="0"/>
              </a:rPr>
              <a:t>M2M </a:t>
            </a:r>
            <a:r>
              <a:rPr kumimoji="0" lang="fr-FR" sz="1050" b="0" i="0" u="none" strike="noStrike" cap="none" normalizeH="0" baseline="0" dirty="0" err="1" smtClean="0">
                <a:ln>
                  <a:noFill/>
                </a:ln>
                <a:solidFill>
                  <a:schemeClr val="tx1"/>
                </a:solidFill>
                <a:effectLst/>
                <a:latin typeface="Arial" charset="0"/>
              </a:rPr>
              <a:t>App</a:t>
            </a:r>
            <a:endParaRPr kumimoji="0" lang="en-US" sz="2000" b="0" i="0" u="none" strike="noStrike" cap="none" normalizeH="0" baseline="0" dirty="0" smtClean="0">
              <a:ln>
                <a:noFill/>
              </a:ln>
              <a:solidFill>
                <a:schemeClr val="tx1"/>
              </a:solidFill>
              <a:effectLst/>
              <a:latin typeface="Arial" charset="0"/>
            </a:endParaRPr>
          </a:p>
        </p:txBody>
      </p:sp>
      <p:sp>
        <p:nvSpPr>
          <p:cNvPr id="5" name="Rectangle 4"/>
          <p:cNvSpPr/>
          <p:nvPr/>
        </p:nvSpPr>
        <p:spPr bwMode="auto">
          <a:xfrm>
            <a:off x="6434137" y="1301750"/>
            <a:ext cx="7620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fr-FR" sz="1050" b="0" i="0" u="none" strike="noStrike" cap="none" normalizeH="0" baseline="0" dirty="0" smtClean="0">
                <a:ln>
                  <a:noFill/>
                </a:ln>
                <a:solidFill>
                  <a:schemeClr val="tx1"/>
                </a:solidFill>
                <a:effectLst/>
                <a:latin typeface="Arial" charset="0"/>
              </a:rPr>
              <a:t>M2M </a:t>
            </a:r>
            <a:r>
              <a:rPr kumimoji="0" lang="fr-FR" sz="1050" b="0" i="0" u="none" strike="noStrike" cap="none" normalizeH="0" baseline="0" dirty="0" err="1" smtClean="0">
                <a:ln>
                  <a:noFill/>
                </a:ln>
                <a:solidFill>
                  <a:schemeClr val="tx1"/>
                </a:solidFill>
                <a:effectLst/>
                <a:latin typeface="Arial" charset="0"/>
              </a:rPr>
              <a:t>App</a:t>
            </a:r>
            <a:endParaRPr kumimoji="0" lang="en-US" sz="2000" b="0" i="0" u="none" strike="noStrike" cap="none" normalizeH="0" baseline="0" dirty="0" smtClean="0">
              <a:ln>
                <a:noFill/>
              </a:ln>
              <a:solidFill>
                <a:schemeClr val="tx1"/>
              </a:solidFill>
              <a:effectLst/>
              <a:latin typeface="Arial" charset="0"/>
            </a:endParaRPr>
          </a:p>
        </p:txBody>
      </p:sp>
      <p:sp>
        <p:nvSpPr>
          <p:cNvPr id="6" name="Rectangle 5"/>
          <p:cNvSpPr/>
          <p:nvPr/>
        </p:nvSpPr>
        <p:spPr bwMode="auto">
          <a:xfrm>
            <a:off x="5291137" y="2139950"/>
            <a:ext cx="3352800" cy="9144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lang="fr-FR" sz="1050" dirty="0" smtClean="0">
                <a:solidFill>
                  <a:schemeClr val="tx1"/>
                </a:solidFill>
                <a:latin typeface="Arial" charset="0"/>
              </a:rPr>
              <a:t>M2M Service Layer</a:t>
            </a:r>
          </a:p>
          <a:p>
            <a:pPr marL="0" marR="0" indent="0" algn="ctr" defTabSz="914400" rtl="0" eaLnBrk="0" fontAlgn="base" latinLnBrk="0" hangingPunct="0">
              <a:lnSpc>
                <a:spcPct val="90000"/>
              </a:lnSpc>
              <a:spcBef>
                <a:spcPct val="0"/>
              </a:spcBef>
              <a:spcAft>
                <a:spcPct val="0"/>
              </a:spcAft>
              <a:buClrTx/>
              <a:buSzTx/>
              <a:buFontTx/>
              <a:buNone/>
              <a:tabLst/>
            </a:pPr>
            <a:endParaRPr lang="fr-FR" sz="1050" dirty="0" smtClean="0">
              <a:solidFill>
                <a:schemeClr val="tx1"/>
              </a:solidFill>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endParaRPr lang="fr-FR" sz="1050" dirty="0" smtClean="0">
              <a:solidFill>
                <a:schemeClr val="tx1"/>
              </a:solidFill>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endParaRPr lang="fr-FR" sz="1050" dirty="0" smtClean="0">
              <a:solidFill>
                <a:schemeClr val="tx1"/>
              </a:solidFill>
              <a:latin typeface="Arial" charset="0"/>
            </a:endParaRPr>
          </a:p>
        </p:txBody>
      </p:sp>
      <p:sp>
        <p:nvSpPr>
          <p:cNvPr id="7" name="Rectangle 6"/>
          <p:cNvSpPr/>
          <p:nvPr/>
        </p:nvSpPr>
        <p:spPr bwMode="auto">
          <a:xfrm>
            <a:off x="5824537" y="3511550"/>
            <a:ext cx="1295400" cy="4572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lang="fr-FR" sz="1050" dirty="0" smtClean="0">
                <a:solidFill>
                  <a:schemeClr val="tx1"/>
                </a:solidFill>
                <a:latin typeface="Arial" charset="0"/>
              </a:rPr>
              <a:t>Network </a:t>
            </a:r>
            <a:r>
              <a:rPr lang="fr-FR" sz="1050" dirty="0" err="1" smtClean="0">
                <a:solidFill>
                  <a:schemeClr val="tx1"/>
                </a:solidFill>
                <a:latin typeface="Arial" charset="0"/>
              </a:rPr>
              <a:t>Operator</a:t>
            </a:r>
            <a:r>
              <a:rPr lang="fr-FR" sz="1050" dirty="0" smtClean="0">
                <a:solidFill>
                  <a:schemeClr val="tx1"/>
                </a:solidFill>
                <a:latin typeface="Arial" charset="0"/>
              </a:rPr>
              <a:t> OSS</a:t>
            </a:r>
            <a:endParaRPr kumimoji="0" lang="en-US" sz="20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6357937" y="4425950"/>
            <a:ext cx="17526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fr-FR" sz="1050" b="0" i="0" u="none" strike="noStrike" cap="none" normalizeH="0" baseline="0" dirty="0" smtClean="0">
                <a:ln>
                  <a:noFill/>
                </a:ln>
                <a:solidFill>
                  <a:schemeClr val="tx1"/>
                </a:solidFill>
                <a:effectLst/>
                <a:latin typeface="Arial" charset="0"/>
              </a:rPr>
              <a:t>DM server</a:t>
            </a:r>
            <a:endParaRPr kumimoji="0" lang="en-US" sz="2000" b="0" i="0" u="none" strike="noStrike" cap="none" normalizeH="0" baseline="0" dirty="0" smtClean="0">
              <a:ln>
                <a:noFill/>
              </a:ln>
              <a:solidFill>
                <a:schemeClr val="tx1"/>
              </a:solidFill>
              <a:effectLst/>
              <a:latin typeface="Arial" charset="0"/>
            </a:endParaRPr>
          </a:p>
        </p:txBody>
      </p:sp>
      <p:sp>
        <p:nvSpPr>
          <p:cNvPr id="10" name="Rectangle 9"/>
          <p:cNvSpPr/>
          <p:nvPr/>
        </p:nvSpPr>
        <p:spPr bwMode="auto">
          <a:xfrm>
            <a:off x="6357937" y="5492750"/>
            <a:ext cx="1752600" cy="6858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lang="fr-FR" sz="1050" dirty="0" err="1" smtClean="0">
                <a:solidFill>
                  <a:schemeClr val="tx1"/>
                </a:solidFill>
                <a:latin typeface="Arial" charset="0"/>
              </a:rPr>
              <a:t>Device</a:t>
            </a:r>
            <a:endParaRPr kumimoji="0" lang="en-US" sz="2000" b="0" i="0" u="none" strike="noStrike" cap="none" normalizeH="0" baseline="0" dirty="0" smtClean="0">
              <a:ln>
                <a:noFill/>
              </a:ln>
              <a:solidFill>
                <a:schemeClr val="tx1"/>
              </a:solidFill>
              <a:effectLst/>
              <a:latin typeface="Arial" charset="0"/>
            </a:endParaRPr>
          </a:p>
        </p:txBody>
      </p:sp>
      <p:cxnSp>
        <p:nvCxnSpPr>
          <p:cNvPr id="12" name="Connecteur droit avec flèche 11"/>
          <p:cNvCxnSpPr>
            <a:stCxn id="4" idx="2"/>
            <a:endCxn id="6" idx="0"/>
          </p:cNvCxnSpPr>
          <p:nvPr/>
        </p:nvCxnSpPr>
        <p:spPr bwMode="auto">
          <a:xfrm>
            <a:off x="5748337" y="1682750"/>
            <a:ext cx="1219200" cy="45720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3" name="Connecteur droit avec flèche 12"/>
          <p:cNvCxnSpPr>
            <a:stCxn id="5" idx="2"/>
            <a:endCxn id="6" idx="0"/>
          </p:cNvCxnSpPr>
          <p:nvPr/>
        </p:nvCxnSpPr>
        <p:spPr bwMode="auto">
          <a:xfrm>
            <a:off x="6815137" y="1682750"/>
            <a:ext cx="152400" cy="45720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5" name="Connecteur droit avec flèche 14"/>
          <p:cNvCxnSpPr>
            <a:stCxn id="8" idx="2"/>
            <a:endCxn id="10" idx="0"/>
          </p:cNvCxnSpPr>
          <p:nvPr/>
        </p:nvCxnSpPr>
        <p:spPr bwMode="auto">
          <a:xfrm>
            <a:off x="7234237" y="4806950"/>
            <a:ext cx="0" cy="68580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22" name="Connecteur droit avec flèche 31"/>
          <p:cNvCxnSpPr>
            <a:endCxn id="8" idx="0"/>
          </p:cNvCxnSpPr>
          <p:nvPr/>
        </p:nvCxnSpPr>
        <p:spPr bwMode="auto">
          <a:xfrm flipH="1">
            <a:off x="7234237" y="3054350"/>
            <a:ext cx="38100" cy="1371600"/>
          </a:xfrm>
          <a:prstGeom prst="straightConnector1">
            <a:avLst/>
          </a:prstGeom>
          <a:solidFill>
            <a:schemeClr val="accent1"/>
          </a:solidFill>
          <a:ln w="28575" cap="flat" cmpd="sng" algn="ctr">
            <a:solidFill>
              <a:schemeClr val="tx1"/>
            </a:solidFill>
            <a:prstDash val="solid"/>
            <a:round/>
            <a:headEnd type="triangle" w="med" len="med"/>
            <a:tailEnd type="triangle" w="med" len="med"/>
          </a:ln>
          <a:effectLst/>
        </p:spPr>
      </p:cxnSp>
      <p:cxnSp>
        <p:nvCxnSpPr>
          <p:cNvPr id="32" name="Connecteur droit 31"/>
          <p:cNvCxnSpPr/>
          <p:nvPr/>
        </p:nvCxnSpPr>
        <p:spPr bwMode="auto">
          <a:xfrm>
            <a:off x="5138737" y="3359150"/>
            <a:ext cx="4224338" cy="0"/>
          </a:xfrm>
          <a:prstGeom prst="line">
            <a:avLst/>
          </a:prstGeom>
          <a:solidFill>
            <a:schemeClr val="accent1"/>
          </a:solidFill>
          <a:ln w="28575" cap="flat" cmpd="sng" algn="ctr">
            <a:solidFill>
              <a:schemeClr val="tx1"/>
            </a:solidFill>
            <a:prstDash val="dash"/>
            <a:round/>
            <a:headEnd type="none" w="med" len="med"/>
            <a:tailEnd type="none" w="med" len="med"/>
          </a:ln>
          <a:effectLst/>
        </p:spPr>
      </p:cxnSp>
      <p:sp>
        <p:nvSpPr>
          <p:cNvPr id="37" name="ZoneTexte 36"/>
          <p:cNvSpPr txBox="1"/>
          <p:nvPr/>
        </p:nvSpPr>
        <p:spPr>
          <a:xfrm>
            <a:off x="7424737" y="3054350"/>
            <a:ext cx="1651414" cy="258532"/>
          </a:xfrm>
          <a:prstGeom prst="rect">
            <a:avLst/>
          </a:prstGeom>
          <a:noFill/>
        </p:spPr>
        <p:txBody>
          <a:bodyPr wrap="none" rtlCol="0">
            <a:spAutoFit/>
          </a:bodyPr>
          <a:lstStyle/>
          <a:p>
            <a:r>
              <a:rPr lang="fr-FR" sz="1200" dirty="0" smtClean="0"/>
              <a:t>M2M Service Domain</a:t>
            </a:r>
            <a:endParaRPr lang="en-US" sz="1200" dirty="0"/>
          </a:p>
        </p:txBody>
      </p:sp>
      <p:sp>
        <p:nvSpPr>
          <p:cNvPr id="41" name="ZoneTexte 40"/>
          <p:cNvSpPr txBox="1"/>
          <p:nvPr/>
        </p:nvSpPr>
        <p:spPr>
          <a:xfrm>
            <a:off x="7478347" y="3359150"/>
            <a:ext cx="1317990" cy="258532"/>
          </a:xfrm>
          <a:prstGeom prst="rect">
            <a:avLst/>
          </a:prstGeom>
          <a:noFill/>
        </p:spPr>
        <p:txBody>
          <a:bodyPr wrap="none" rtlCol="0">
            <a:spAutoFit/>
          </a:bodyPr>
          <a:lstStyle/>
          <a:p>
            <a:r>
              <a:rPr lang="fr-FR" sz="1200" dirty="0" smtClean="0"/>
              <a:t>Network Domain</a:t>
            </a:r>
            <a:endParaRPr lang="en-US" sz="1200" dirty="0"/>
          </a:p>
        </p:txBody>
      </p:sp>
      <p:sp>
        <p:nvSpPr>
          <p:cNvPr id="42" name="Rectangle 41"/>
          <p:cNvSpPr/>
          <p:nvPr/>
        </p:nvSpPr>
        <p:spPr bwMode="auto">
          <a:xfrm>
            <a:off x="7500937" y="1301750"/>
            <a:ext cx="1219200" cy="381000"/>
          </a:xfrm>
          <a:prstGeom prst="rect">
            <a:avLst/>
          </a:prstGeom>
          <a:ln>
            <a:prstDash val="dash"/>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fr-FR" sz="1050" b="0" i="0" u="none" strike="noStrike" cap="none" normalizeH="0" baseline="0" dirty="0" smtClean="0">
                <a:ln>
                  <a:noFill/>
                </a:ln>
                <a:solidFill>
                  <a:schemeClr val="tx1"/>
                </a:solidFill>
                <a:effectLst/>
                <a:latin typeface="Arial" charset="0"/>
              </a:rPr>
              <a:t>Service Provider OSS</a:t>
            </a:r>
            <a:endParaRPr kumimoji="0" lang="en-US" sz="2000" b="0" i="0" u="none" strike="noStrike" cap="none" normalizeH="0" baseline="0" dirty="0" smtClean="0">
              <a:ln>
                <a:noFill/>
              </a:ln>
              <a:solidFill>
                <a:schemeClr val="tx1"/>
              </a:solidFill>
              <a:effectLst/>
              <a:latin typeface="Arial" charset="0"/>
            </a:endParaRPr>
          </a:p>
        </p:txBody>
      </p:sp>
      <p:cxnSp>
        <p:nvCxnSpPr>
          <p:cNvPr id="60" name="Connecteur droit avec flèche 31"/>
          <p:cNvCxnSpPr/>
          <p:nvPr/>
        </p:nvCxnSpPr>
        <p:spPr bwMode="auto">
          <a:xfrm>
            <a:off x="6815137" y="3968750"/>
            <a:ext cx="0" cy="457200"/>
          </a:xfrm>
          <a:prstGeom prst="straightConnector1">
            <a:avLst/>
          </a:prstGeom>
          <a:solidFill>
            <a:schemeClr val="accent1"/>
          </a:solidFill>
          <a:ln w="28575" cap="flat" cmpd="sng" algn="ctr">
            <a:solidFill>
              <a:schemeClr val="tx1"/>
            </a:solidFill>
            <a:prstDash val="solid"/>
            <a:round/>
            <a:headEnd type="triangle" w="med" len="med"/>
            <a:tailEnd type="triangle" w="med" len="med"/>
          </a:ln>
          <a:effectLst/>
        </p:spPr>
      </p:cxnSp>
      <p:sp>
        <p:nvSpPr>
          <p:cNvPr id="70" name="Oval 5"/>
          <p:cNvSpPr>
            <a:spLocks noChangeArrowheads="1"/>
          </p:cNvSpPr>
          <p:nvPr/>
        </p:nvSpPr>
        <p:spPr bwMode="auto">
          <a:xfrm>
            <a:off x="6662737" y="4044950"/>
            <a:ext cx="914400" cy="304800"/>
          </a:xfrm>
          <a:prstGeom prst="ellipse">
            <a:avLst/>
          </a:prstGeom>
          <a:noFill/>
          <a:ln w="25400">
            <a:solidFill>
              <a:srgbClr val="FF0000"/>
            </a:solidFill>
            <a:round/>
            <a:headEnd/>
            <a:tailEnd/>
          </a:ln>
        </p:spPr>
        <p:txBody>
          <a:bodyPr lIns="65837" tIns="32918" rIns="65837" bIns="32918"/>
          <a:lstStyle/>
          <a:p>
            <a:endParaRPr lang="en-US"/>
          </a:p>
        </p:txBody>
      </p:sp>
      <p:cxnSp>
        <p:nvCxnSpPr>
          <p:cNvPr id="21" name="Connecteur droit avec flèche 20"/>
          <p:cNvCxnSpPr>
            <a:stCxn id="42" idx="2"/>
            <a:endCxn id="6" idx="0"/>
          </p:cNvCxnSpPr>
          <p:nvPr/>
        </p:nvCxnSpPr>
        <p:spPr bwMode="auto">
          <a:xfrm flipH="1">
            <a:off x="6967537" y="1682750"/>
            <a:ext cx="1143000" cy="45720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fr-FR" dirty="0" smtClean="0"/>
              <a:t>Use Cases: </a:t>
            </a:r>
            <a:r>
              <a:rPr lang="fr-FR" dirty="0" err="1" smtClean="0"/>
              <a:t>Device</a:t>
            </a:r>
            <a:r>
              <a:rPr lang="fr-FR" dirty="0" smtClean="0"/>
              <a:t> Management</a:t>
            </a:r>
            <a:endParaRPr lang="en-US" dirty="0" smtClean="0"/>
          </a:p>
        </p:txBody>
      </p:sp>
      <p:sp>
        <p:nvSpPr>
          <p:cNvPr id="7171" name="Content Placeholder 2"/>
          <p:cNvSpPr>
            <a:spLocks noGrp="1"/>
          </p:cNvSpPr>
          <p:nvPr>
            <p:ph idx="1"/>
          </p:nvPr>
        </p:nvSpPr>
        <p:spPr/>
        <p:txBody>
          <a:bodyPr>
            <a:normAutofit/>
          </a:bodyPr>
          <a:lstStyle/>
          <a:p>
            <a:r>
              <a:rPr lang="fr-FR" dirty="0" err="1" smtClean="0"/>
              <a:t>Device</a:t>
            </a:r>
            <a:r>
              <a:rPr lang="fr-FR" dirty="0" smtClean="0"/>
              <a:t> Management Use Cases. For </a:t>
            </a:r>
            <a:r>
              <a:rPr lang="fr-FR" dirty="0" err="1" smtClean="0"/>
              <a:t>example</a:t>
            </a:r>
            <a:r>
              <a:rPr lang="fr-FR" dirty="0" smtClean="0"/>
              <a:t>: </a:t>
            </a:r>
          </a:p>
          <a:p>
            <a:pPr lvl="1"/>
            <a:r>
              <a:rPr lang="en-GB" dirty="0" smtClean="0"/>
              <a:t>Firmware update operation for one or more devices</a:t>
            </a:r>
          </a:p>
          <a:p>
            <a:pPr lvl="1"/>
            <a:r>
              <a:rPr lang="en-GB" dirty="0" smtClean="0"/>
              <a:t>Application update operations (download, install, activate, deactivate, remove) procedure for one or more devices</a:t>
            </a:r>
          </a:p>
          <a:p>
            <a:pPr lvl="1"/>
            <a:r>
              <a:rPr lang="en-GB" dirty="0" smtClean="0"/>
              <a:t>Diagnostics</a:t>
            </a:r>
          </a:p>
          <a:p>
            <a:pPr lvl="1"/>
            <a:r>
              <a:rPr lang="en-GB" dirty="0" smtClean="0"/>
              <a:t>Configuration</a:t>
            </a:r>
          </a:p>
          <a:p>
            <a:r>
              <a:rPr lang="en-GB" dirty="0" smtClean="0"/>
              <a:t>Note: M2M Service Use Cases are not the focus of this version of the enabler.</a:t>
            </a:r>
          </a:p>
          <a:p>
            <a:pPr lvl="2"/>
            <a:endParaRPr lang="en-US" dirty="0" smtClean="0"/>
          </a:p>
          <a:p>
            <a:pPr lvl="2"/>
            <a:endParaRPr 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Potential Interface Requirements</a:t>
            </a:r>
          </a:p>
        </p:txBody>
      </p:sp>
      <p:sp>
        <p:nvSpPr>
          <p:cNvPr id="8195" name="Content Placeholder 2"/>
          <p:cNvSpPr>
            <a:spLocks noGrp="1"/>
          </p:cNvSpPr>
          <p:nvPr>
            <p:ph idx="1"/>
          </p:nvPr>
        </p:nvSpPr>
        <p:spPr/>
        <p:txBody>
          <a:bodyPr>
            <a:normAutofit lnSpcReduction="10000"/>
          </a:bodyPr>
          <a:lstStyle/>
          <a:p>
            <a:pPr lvl="1"/>
            <a:r>
              <a:rPr lang="en-US" dirty="0" smtClean="0"/>
              <a:t>M2M Service Layer to DM/LWM2M Server association establishment</a:t>
            </a:r>
          </a:p>
          <a:p>
            <a:pPr lvl="2"/>
            <a:r>
              <a:rPr lang="en-GB" dirty="0" smtClean="0"/>
              <a:t>Establishment and maintenance of an association to a DM/LWM2M server (e.g., credentials, accounts, roles)</a:t>
            </a:r>
            <a:endParaRPr lang="en-US" dirty="0" smtClean="0"/>
          </a:p>
          <a:p>
            <a:pPr lvl="2"/>
            <a:endParaRPr lang="en-US" dirty="0" smtClean="0"/>
          </a:p>
          <a:p>
            <a:pPr lvl="1"/>
            <a:r>
              <a:rPr lang="en-US" dirty="0" smtClean="0"/>
              <a:t>M2M Service Layer to DM/LWM2M Server Event Maintenance</a:t>
            </a:r>
          </a:p>
          <a:p>
            <a:pPr lvl="2"/>
            <a:r>
              <a:rPr lang="en-GB" dirty="0" smtClean="0"/>
              <a:t>Maintaining pending or scheduled events (e.g., operations, notifications, bulk data transfers, firmware updates, application updates) between the M2M Service Layer and the DM/LWM2M Server</a:t>
            </a:r>
            <a:endParaRPr lang="en-US" dirty="0" smtClean="0"/>
          </a:p>
          <a:p>
            <a:pPr lvl="2"/>
            <a:endParaRPr lang="en-US" dirty="0" smtClean="0"/>
          </a:p>
          <a:p>
            <a:pPr lvl="1"/>
            <a:r>
              <a:rPr lang="en-US" dirty="0" smtClean="0"/>
              <a:t>M2M Service Layer to DM/LWM2M Server Security Translations</a:t>
            </a:r>
          </a:p>
          <a:p>
            <a:pPr lvl="2"/>
            <a:r>
              <a:rPr lang="en-US" dirty="0" smtClean="0"/>
              <a:t>Define the mechanism to be used to support the Service Layer role based security for DM/LWM2M objects and commands exposed by the management interface</a:t>
            </a:r>
          </a:p>
          <a:p>
            <a:pPr lvl="2"/>
            <a:endParaRPr lang="en-US" dirty="0" smtClean="0"/>
          </a:p>
          <a:p>
            <a:pPr lvl="1"/>
            <a:r>
              <a:rPr lang="en-US" dirty="0" smtClean="0"/>
              <a:t>M2M Service Layer to DM/LWM2M Server Resource (Object) Discovery</a:t>
            </a:r>
          </a:p>
          <a:p>
            <a:pPr lvl="2"/>
            <a:r>
              <a:rPr lang="en-GB" dirty="0" smtClean="0"/>
              <a:t>Discovery operation to the DM/LWM2M Server for device resources within the DM/LWM2M Server</a:t>
            </a:r>
          </a:p>
          <a:p>
            <a:pPr lvl="1"/>
            <a:endParaRPr lang="en-US"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8830</TotalTime>
  <Pages>15</Pages>
  <Words>1386</Words>
  <Application>Microsoft Office PowerPoint</Application>
  <PresentationFormat>Personnalisé</PresentationFormat>
  <Paragraphs>211</Paragraphs>
  <Slides>15</Slides>
  <Notes>6</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15</vt:i4>
      </vt:variant>
    </vt:vector>
  </HeadingPairs>
  <TitlesOfParts>
    <vt:vector size="17" baseType="lpstr">
      <vt:lpstr>OMA Template</vt:lpstr>
      <vt:lpstr>Worksheet</vt:lpstr>
      <vt:lpstr>OMA-DM-2013-0089-INP_WID_Proposal_Management_Interface_for_M2M   Presentation of WID Information:  Management Interface for M2M 1.0 </vt:lpstr>
      <vt:lpstr>General information about the Work Item</vt:lpstr>
      <vt:lpstr>Problem / Opportunity Statement  </vt:lpstr>
      <vt:lpstr>oneM2M Device Management Work To Date</vt:lpstr>
      <vt:lpstr>Scope of work item in the context of oneM2M</vt:lpstr>
      <vt:lpstr>Work Item Scope</vt:lpstr>
      <vt:lpstr>Use Case: Shared Device Control</vt:lpstr>
      <vt:lpstr>Use Cases: Device Management</vt:lpstr>
      <vt:lpstr>Potential Interface Requirements</vt:lpstr>
      <vt:lpstr>Potential Interface Requirements(cont1)</vt:lpstr>
      <vt:lpstr>How OMA can help</vt:lpstr>
      <vt:lpstr>Impacts, relationships and dependencies</vt:lpstr>
      <vt:lpstr>Proposed Timeline</vt:lpstr>
      <vt:lpstr>Supporting Companies</vt:lpstr>
      <vt:lpstr>Proposed Resources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 oneM2M Collaboration</dc:title>
  <dc:subject>M2M</dc:subject>
  <dc:creator>Timothy Carey (ALU)</dc:creator>
  <cp:lastModifiedBy>PHG</cp:lastModifiedBy>
  <cp:revision>526</cp:revision>
  <cp:lastPrinted>1999-04-27T06:51:51Z</cp:lastPrinted>
  <dcterms:created xsi:type="dcterms:W3CDTF">2002-03-19T14:05:12Z</dcterms:created>
  <dcterms:modified xsi:type="dcterms:W3CDTF">2013-09-10T05:08:32Z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782090221</vt:i4>
  </property>
  <property fmtid="{D5CDD505-2E9C-101B-9397-08002B2CF9AE}" pid="3" name="_NewReviewCycle">
    <vt:lpwstr/>
  </property>
  <property fmtid="{D5CDD505-2E9C-101B-9397-08002B2CF9AE}" pid="4" name="_EmailSubject">
    <vt:lpwstr>OMA-DM-2013-0089R01-INP_WID_Proposal_Management_Interface_for_M2M.pptx</vt:lpwstr>
  </property>
  <property fmtid="{D5CDD505-2E9C-101B-9397-08002B2CF9AE}" pid="5" name="_AuthorEmail">
    <vt:lpwstr>timothy.carey@alcatel-lucent.com</vt:lpwstr>
  </property>
  <property fmtid="{D5CDD505-2E9C-101B-9397-08002B2CF9AE}" pid="6" name="_AuthorEmailDisplayName">
    <vt:lpwstr>Carey, Timothy (Timothy)</vt:lpwstr>
  </property>
  <property fmtid="{D5CDD505-2E9C-101B-9397-08002B2CF9AE}" pid="7" name="_PreviousAdHocReviewCycleID">
    <vt:i4>-893974317</vt:i4>
  </property>
</Properties>
</file>