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4" r:id="rId1"/>
  </p:sldMasterIdLst>
  <p:notesMasterIdLst>
    <p:notesMasterId r:id="rId21"/>
  </p:notesMasterIdLst>
  <p:handoutMasterIdLst>
    <p:handoutMasterId r:id="rId22"/>
  </p:handoutMasterIdLst>
  <p:sldIdLst>
    <p:sldId id="383" r:id="rId2"/>
    <p:sldId id="823" r:id="rId3"/>
    <p:sldId id="789" r:id="rId4"/>
    <p:sldId id="832" r:id="rId5"/>
    <p:sldId id="833" r:id="rId6"/>
    <p:sldId id="850" r:id="rId7"/>
    <p:sldId id="847" r:id="rId8"/>
    <p:sldId id="848" r:id="rId9"/>
    <p:sldId id="825" r:id="rId10"/>
    <p:sldId id="835" r:id="rId11"/>
    <p:sldId id="849" r:id="rId12"/>
    <p:sldId id="839" r:id="rId13"/>
    <p:sldId id="840" r:id="rId14"/>
    <p:sldId id="841" r:id="rId15"/>
    <p:sldId id="842" r:id="rId16"/>
    <p:sldId id="846" r:id="rId17"/>
    <p:sldId id="844" r:id="rId18"/>
    <p:sldId id="843" r:id="rId19"/>
    <p:sldId id="456" r:id="rId20"/>
  </p:sldIdLst>
  <p:sldSz cx="9144000" cy="6858000" type="screen4x3"/>
  <p:notesSz cx="6797675" cy="9874250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FFCC"/>
    <a:srgbClr val="FFFF99"/>
    <a:srgbClr val="FFFF00"/>
    <a:srgbClr val="FF6600"/>
    <a:srgbClr val="990000"/>
    <a:srgbClr val="CC6600"/>
    <a:srgbClr val="FF9900"/>
    <a:srgbClr val="085F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85BE263C-DBD7-4A20-BB59-AAB30ACAA65A}" styleName="보통 스타일 3 - 강조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49" autoAdjust="0"/>
    <p:restoredTop sz="88925" autoAdjust="0"/>
  </p:normalViewPr>
  <p:slideViewPr>
    <p:cSldViewPr>
      <p:cViewPr varScale="1">
        <p:scale>
          <a:sx n="71" d="100"/>
          <a:sy n="71" d="100"/>
        </p:scale>
        <p:origin x="-16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21810"/>
    </p:cViewPr>
  </p:sorterViewPr>
  <p:notesViewPr>
    <p:cSldViewPr>
      <p:cViewPr varScale="1">
        <p:scale>
          <a:sx n="81" d="100"/>
          <a:sy n="81" d="100"/>
        </p:scale>
        <p:origin x="-2202" y="-10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475038" y="188913"/>
            <a:ext cx="2641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63331" eaLnBrk="0" latinLnBrk="0" hangingPunct="0">
              <a:defRPr kumimoji="0" sz="1400" b="1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ko-KR" altLang="en-US"/>
              <a:t>doc.: IEEE 802.15-&lt;doc#&gt;</a:t>
            </a:r>
            <a:endParaRPr lang="en-US" altLang="ko-K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681038" y="188913"/>
            <a:ext cx="226536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963331" eaLnBrk="0" latinLnBrk="0" hangingPunct="0">
              <a:defRPr kumimoji="0" sz="1400" b="1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ko-KR" altLang="en-US"/>
              <a:t>&lt;month year&gt;</a:t>
            </a:r>
            <a:endParaRPr lang="en-US" altLang="ko-KR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078288" y="9556750"/>
            <a:ext cx="21145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963331" eaLnBrk="0" latinLnBrk="0" hangingPunct="0">
              <a:defRPr kumimoji="0" sz="110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ko-KR" altLang="en-US"/>
              <a:t>&lt;author&gt;, &lt;company&gt;</a:t>
            </a:r>
            <a:endParaRPr lang="en-US" altLang="ko-K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2643188" y="9556750"/>
            <a:ext cx="1360487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defTabSz="963331" eaLnBrk="0" latinLnBrk="0" hangingPunct="0">
              <a:defRPr kumimoji="0" sz="110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en-US" altLang="ko-KR"/>
              <a:t>Page </a:t>
            </a:r>
            <a:fld id="{8F0E1C8B-BBF5-4F0E-8D18-77A0202FA82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63494" name="Line 6"/>
          <p:cNvSpPr>
            <a:spLocks noChangeShapeType="1"/>
          </p:cNvSpPr>
          <p:nvPr/>
        </p:nvSpPr>
        <p:spPr bwMode="auto">
          <a:xfrm>
            <a:off x="679450" y="412750"/>
            <a:ext cx="54387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4367" tIns="47184" rIns="94367" bIns="47184" anchor="ctr"/>
          <a:lstStyle/>
          <a:p>
            <a:endParaRPr lang="ko-KR" altLang="en-US"/>
          </a:p>
        </p:txBody>
      </p:sp>
      <p:sp>
        <p:nvSpPr>
          <p:cNvPr id="63495" name="Rectangle 7"/>
          <p:cNvSpPr>
            <a:spLocks noChangeArrowheads="1"/>
          </p:cNvSpPr>
          <p:nvPr/>
        </p:nvSpPr>
        <p:spPr bwMode="auto">
          <a:xfrm>
            <a:off x="679450" y="9556750"/>
            <a:ext cx="698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62025" eaLnBrk="0" latinLnBrk="0" hangingPunct="0"/>
            <a:r>
              <a:rPr kumimoji="0" lang="en-US" altLang="ko-KR" sz="1200">
                <a:latin typeface="Times New Roman" pitchFamily="18" charset="0"/>
              </a:rPr>
              <a:t>Submission</a:t>
            </a:r>
          </a:p>
        </p:txBody>
      </p:sp>
      <p:sp>
        <p:nvSpPr>
          <p:cNvPr id="63496" name="Line 8"/>
          <p:cNvSpPr>
            <a:spLocks noChangeShapeType="1"/>
          </p:cNvSpPr>
          <p:nvPr/>
        </p:nvSpPr>
        <p:spPr bwMode="auto">
          <a:xfrm>
            <a:off x="679450" y="9545638"/>
            <a:ext cx="55895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4367" tIns="47184" rIns="94367" bIns="47184" anchor="ctr"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4612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398838" y="104775"/>
            <a:ext cx="276066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63331" eaLnBrk="0" latinLnBrk="0" hangingPunct="0">
              <a:defRPr kumimoji="0" sz="1400" b="1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ko-KR" altLang="en-US"/>
              <a:t>doc.: IEEE 802.15-&lt;doc#&gt;</a:t>
            </a:r>
            <a:endParaRPr lang="en-US" altLang="ko-KR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39763" y="104775"/>
            <a:ext cx="268446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963331" eaLnBrk="0" latinLnBrk="0" hangingPunct="0">
              <a:defRPr kumimoji="0" sz="1400" b="1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ko-KR" altLang="en-US"/>
              <a:t>&lt;month year&gt;</a:t>
            </a:r>
            <a:endParaRPr lang="en-US" altLang="ko-KR"/>
          </a:p>
        </p:txBody>
      </p:sp>
      <p:sp>
        <p:nvSpPr>
          <p:cNvPr id="573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1388" y="747713"/>
            <a:ext cx="4916487" cy="36893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0" tIns="47512" rIns="96660" bIns="475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noProof="0" smtClean="0"/>
              <a:t>Click to edit Master text styles</a:t>
            </a:r>
          </a:p>
          <a:p>
            <a:pPr lvl="1"/>
            <a:r>
              <a:rPr lang="en-US" altLang="ko-KR" noProof="0" smtClean="0"/>
              <a:t>Second level</a:t>
            </a:r>
          </a:p>
          <a:p>
            <a:pPr lvl="2"/>
            <a:r>
              <a:rPr lang="en-US" altLang="ko-KR" noProof="0" smtClean="0"/>
              <a:t>Third level</a:t>
            </a:r>
          </a:p>
          <a:p>
            <a:pPr lvl="3"/>
            <a:r>
              <a:rPr lang="en-US" altLang="ko-KR" noProof="0" smtClean="0"/>
              <a:t>Fourth level</a:t>
            </a:r>
          </a:p>
          <a:p>
            <a:pPr lvl="4"/>
            <a:r>
              <a:rPr lang="en-US" altLang="ko-KR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698875" y="9559925"/>
            <a:ext cx="2460625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5pPr marL="471836" lvl="4" algn="r" defTabSz="963331" eaLnBrk="0" latinLnBrk="0" hangingPunct="0">
              <a:defRPr kumimoji="0" sz="1200">
                <a:latin typeface="Times New Roman" pitchFamily="18" charset="0"/>
                <a:ea typeface="굴림" pitchFamily="50" charset="-127"/>
              </a:defRPr>
            </a:lvl5pPr>
          </a:lstStyle>
          <a:p>
            <a:pPr lvl="4">
              <a:defRPr/>
            </a:pPr>
            <a:r>
              <a:rPr lang="ko-KR" altLang="en-US"/>
              <a:t>&lt;author&gt;, &lt;company&gt;</a:t>
            </a:r>
            <a:endParaRPr lang="en-US" altLang="ko-KR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2876550" y="955992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963331" eaLnBrk="0" latinLnBrk="0" hangingPunct="0">
              <a:defRPr kumimoji="0" sz="120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r>
              <a:rPr lang="en-US" altLang="ko-KR"/>
              <a:t>Page </a:t>
            </a:r>
            <a:fld id="{4D05945C-1A72-45FD-9E07-8B680E3354B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709613" y="9559925"/>
            <a:ext cx="696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latinLnBrk="0" hangingPunct="0"/>
            <a:r>
              <a:rPr kumimoji="0" lang="en-US" altLang="ko-KR" sz="1200">
                <a:latin typeface="Times New Roman" pitchFamily="18" charset="0"/>
              </a:rPr>
              <a:t>Submission</a:t>
            </a:r>
          </a:p>
        </p:txBody>
      </p:sp>
      <p:sp>
        <p:nvSpPr>
          <p:cNvPr id="57353" name="Line 9"/>
          <p:cNvSpPr>
            <a:spLocks noChangeShapeType="1"/>
          </p:cNvSpPr>
          <p:nvPr/>
        </p:nvSpPr>
        <p:spPr bwMode="auto">
          <a:xfrm>
            <a:off x="709613" y="9558338"/>
            <a:ext cx="53784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4367" tIns="47184" rIns="94367" bIns="47184" anchor="ctr"/>
          <a:lstStyle/>
          <a:p>
            <a:endParaRPr lang="ko-KR" altLang="en-US"/>
          </a:p>
        </p:txBody>
      </p:sp>
      <p:sp>
        <p:nvSpPr>
          <p:cNvPr id="57354" name="Line 10"/>
          <p:cNvSpPr>
            <a:spLocks noChangeShapeType="1"/>
          </p:cNvSpPr>
          <p:nvPr/>
        </p:nvSpPr>
        <p:spPr bwMode="auto">
          <a:xfrm>
            <a:off x="635000" y="315913"/>
            <a:ext cx="55276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4367" tIns="47184" rIns="94367" bIns="47184" anchor="ctr"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938516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1143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2286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3429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4572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smtClean="0"/>
          </a:p>
        </p:txBody>
      </p:sp>
      <p:sp>
        <p:nvSpPr>
          <p:cNvPr id="58372" name="머리글 개체 틀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r>
              <a:rPr kumimoji="0" lang="ko-KR" altLang="en-US" smtClean="0">
                <a:latin typeface="Times New Roman" pitchFamily="18" charset="0"/>
              </a:rPr>
              <a:t>doc.: IEEE 802.15-&lt;doc#&gt;</a:t>
            </a:r>
            <a:endParaRPr kumimoji="0" lang="en-US" altLang="ko-KR" smtClean="0">
              <a:latin typeface="Times New Roman" pitchFamily="18" charset="0"/>
            </a:endParaRPr>
          </a:p>
        </p:txBody>
      </p:sp>
      <p:sp>
        <p:nvSpPr>
          <p:cNvPr id="58373" name="날짜 개체 틀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r>
              <a:rPr kumimoji="0" lang="ko-KR" altLang="en-US" smtClean="0">
                <a:latin typeface="Times New Roman" pitchFamily="18" charset="0"/>
              </a:rPr>
              <a:t>&lt;month year&gt;</a:t>
            </a:r>
            <a:endParaRPr kumimoji="0" lang="en-US" altLang="ko-KR" smtClean="0">
              <a:latin typeface="Times New Roman" pitchFamily="18" charset="0"/>
            </a:endParaRPr>
          </a:p>
        </p:txBody>
      </p:sp>
      <p:sp>
        <p:nvSpPr>
          <p:cNvPr id="58374" name="바닥글 개체 틀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471488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928688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1385888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1843088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2300288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pPr lvl="4"/>
            <a:r>
              <a:rPr kumimoji="0" lang="ko-KR" altLang="en-US" smtClean="0">
                <a:latin typeface="Times New Roman" pitchFamily="18" charset="0"/>
              </a:rPr>
              <a:t>&lt;author&gt;, &lt;company&gt;</a:t>
            </a:r>
            <a:endParaRPr kumimoji="0" lang="en-US" altLang="ko-KR" smtClean="0">
              <a:latin typeface="Times New Roman" pitchFamily="18" charset="0"/>
            </a:endParaRPr>
          </a:p>
        </p:txBody>
      </p:sp>
      <p:sp>
        <p:nvSpPr>
          <p:cNvPr id="58375" name="슬라이드 번호 개체 틀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1pPr>
            <a:lvl2pPr marL="742950" indent="-28575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2pPr>
            <a:lvl3pPr marL="1143000" indent="-2286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3pPr>
            <a:lvl4pPr marL="1600200" indent="-2286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4pPr>
            <a:lvl5pPr marL="2057400" indent="-228600" defTabSz="962025" eaLnBrk="0" hangingPunct="0"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5pPr>
            <a:lvl6pPr marL="25146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6pPr>
            <a:lvl7pPr marL="29718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7pPr>
            <a:lvl8pPr marL="34290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8pPr>
            <a:lvl9pPr marL="3886200" indent="-228600" defTabSz="96202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charset="-127"/>
              </a:defRPr>
            </a:lvl9pPr>
          </a:lstStyle>
          <a:p>
            <a:r>
              <a:rPr kumimoji="0" lang="en-US" altLang="ko-KR" smtClean="0">
                <a:latin typeface="Times New Roman" pitchFamily="18" charset="0"/>
              </a:rPr>
              <a:t>Page </a:t>
            </a:r>
            <a:fld id="{98D47CA6-A09D-4F67-A59A-E539DB397E66}" type="slidenum">
              <a:rPr kumimoji="0" lang="en-US" altLang="ko-KR" smtClean="0">
                <a:latin typeface="Times New Roman" pitchFamily="18" charset="0"/>
              </a:rPr>
              <a:pPr/>
              <a:t>1</a:t>
            </a:fld>
            <a:endParaRPr kumimoji="0" lang="en-US" altLang="ko-KR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212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675506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BC72-D207-4251-B399-9789165C3F3F}" type="datetime1">
              <a:rPr lang="ko-KR" altLang="en-US" smtClean="0"/>
              <a:t>2016-05-02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ko-KR" dirty="0" smtClean="0"/>
              <a:t>Slide </a:t>
            </a:r>
            <a:fld id="{133E4E5F-59DC-48D2-A6ED-657B8446D0C8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  <p:sp>
        <p:nvSpPr>
          <p:cNvPr id="7" name="직사각형 6"/>
          <p:cNvSpPr/>
          <p:nvPr userDrawn="1"/>
        </p:nvSpPr>
        <p:spPr bwMode="auto">
          <a:xfrm>
            <a:off x="251520" y="3717032"/>
            <a:ext cx="7776864" cy="7200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0" latinLnBrk="0" hangingPunct="0">
              <a:defRPr/>
            </a:pPr>
            <a:endParaRPr kumimoji="0" lang="ko-KR" altLang="en-US">
              <a:latin typeface="+mn-lt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8114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F9AA1-EA2F-48A9-A923-CBA689C61AF6}" type="datetime1">
              <a:rPr lang="ko-KR" altLang="en-US" smtClean="0"/>
              <a:t>2016-05-02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Slide </a:t>
            </a:r>
            <a:fld id="{65A2508E-3F61-4E6F-81AE-BE1B2C352393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33061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E6BCB-3D05-4918-971F-FFECCB86D434}" type="datetime1">
              <a:rPr lang="ko-KR" altLang="en-US" smtClean="0"/>
              <a:t>2016-05-02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Slide </a:t>
            </a:r>
            <a:fld id="{307C7698-8A4F-4041-8B7E-BD28801E564A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50874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04056"/>
          </a:xfrm>
        </p:spPr>
        <p:txBody>
          <a:bodyPr>
            <a:noAutofit/>
          </a:bodyPr>
          <a:lstStyle>
            <a:lvl1pPr algn="l">
              <a:defRPr sz="240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56584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spcBef>
                <a:spcPts val="0"/>
              </a:spcBef>
              <a:defRPr sz="2000"/>
            </a:lvl1pPr>
            <a:lvl2pPr>
              <a:lnSpc>
                <a:spcPct val="120000"/>
              </a:lnSpc>
              <a:spcBef>
                <a:spcPts val="0"/>
              </a:spcBef>
              <a:defRPr sz="1800"/>
            </a:lvl2pPr>
            <a:lvl3pPr>
              <a:lnSpc>
                <a:spcPct val="120000"/>
              </a:lnSpc>
              <a:spcBef>
                <a:spcPts val="0"/>
              </a:spcBef>
              <a:defRPr sz="1600"/>
            </a:lvl3pPr>
            <a:lvl4pPr>
              <a:lnSpc>
                <a:spcPct val="120000"/>
              </a:lnSpc>
              <a:spcBef>
                <a:spcPts val="0"/>
              </a:spcBef>
              <a:defRPr sz="1400"/>
            </a:lvl4pPr>
            <a:lvl5pPr>
              <a:lnSpc>
                <a:spcPct val="120000"/>
              </a:lnSpc>
              <a:spcBef>
                <a:spcPts val="0"/>
              </a:spcBef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1750-9E41-4248-AAD5-1DE531A96990}" type="datetime1">
              <a:rPr lang="ko-KR" altLang="en-US" smtClean="0"/>
              <a:t>2016-05-02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 bwMode="auto">
          <a:xfrm>
            <a:off x="683568" y="908720"/>
            <a:ext cx="7776864" cy="7200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eaLnBrk="0" latinLnBrk="0" hangingPunct="0">
              <a:defRPr/>
            </a:pPr>
            <a:endParaRPr kumimoji="0" lang="ko-KR" altLang="en-US">
              <a:latin typeface="+mn-lt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6558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11BB6-B921-454C-A3FF-41694DF3AA95}" type="datetime1">
              <a:rPr lang="ko-KR" altLang="en-US" smtClean="0"/>
              <a:t>2016-05-02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Slide </a:t>
            </a:r>
            <a:fld id="{E58D4C0A-2713-4066-B2BD-15D0222F803D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07578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416B-80BB-426F-9404-BCF8EE8EA9DE}" type="datetime1">
              <a:rPr lang="ko-KR" altLang="en-US" smtClean="0"/>
              <a:t>2016-05-02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Slide </a:t>
            </a:r>
            <a:fld id="{75BA4A3E-EB66-4D11-8C77-75F643E6075C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01033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0B0B3-5365-4591-91C0-7795A61E3C0B}" type="datetime1">
              <a:rPr lang="ko-KR" altLang="en-US" smtClean="0"/>
              <a:t>2016-05-02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Slide </a:t>
            </a:r>
            <a:fld id="{FD507754-2D7E-4ACD-A076-4006232A482E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00017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2048-F327-4ED3-A337-2D27EFD56A9A}" type="datetime1">
              <a:rPr lang="ko-KR" altLang="en-US" smtClean="0"/>
              <a:t>2016-05-02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Slide </a:t>
            </a:r>
            <a:fld id="{A8C48AFB-F74B-481E-9F97-F06BD75A01AC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83573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7E5D1-73FB-4F84-ADB7-A94F8C58CD77}" type="datetime1">
              <a:rPr lang="ko-KR" altLang="en-US" smtClean="0"/>
              <a:t>2016-05-02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Slide </a:t>
            </a:r>
            <a:fld id="{0AB43268-1345-447C-8034-9E19B6CBE505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85236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50D2-30CE-4AE8-8B42-DD053CEE8C1F}" type="datetime1">
              <a:rPr lang="ko-KR" altLang="en-US" smtClean="0"/>
              <a:t>2016-05-02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Slide </a:t>
            </a:r>
            <a:fld id="{E3BF7030-729C-4B36-83E8-E8189DC7A7B4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14246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D662-58B2-4F06-945A-83D94C4C503D}" type="datetime1">
              <a:rPr lang="ko-KR" altLang="en-US" smtClean="0"/>
              <a:t>2016-05-02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Slide </a:t>
            </a:r>
            <a:fld id="{ABC46D6B-6F2B-4AA5-9C13-A53F2B3E24B8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27661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8229600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73F19-1720-4DFB-8D85-07896FBBC72F}" type="datetime1">
              <a:rPr lang="ko-KR" altLang="en-US" smtClean="0"/>
              <a:t>2016-05-02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732240" y="6461571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CA6EA4C-70D4-4880-9D2E-54F88706B66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3358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tiff"/><Relationship Id="rId7" Type="http://schemas.openxmlformats.org/officeDocument/2006/relationships/image" Target="../media/image9.png"/><Relationship Id="rId12" Type="http://schemas.openxmlformats.org/officeDocument/2006/relationships/image" Target="../media/image14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11" Type="http://schemas.openxmlformats.org/officeDocument/2006/relationships/image" Target="../media/image13.png"/><Relationship Id="rId5" Type="http://schemas.openxmlformats.org/officeDocument/2006/relationships/image" Target="../media/image7.tiff"/><Relationship Id="rId10" Type="http://schemas.openxmlformats.org/officeDocument/2006/relationships/image" Target="../media/image12.png"/><Relationship Id="rId4" Type="http://schemas.openxmlformats.org/officeDocument/2006/relationships/image" Target="../media/image6.tiff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4"/>
          <p:cNvSpPr>
            <a:spLocks noGrp="1"/>
          </p:cNvSpPr>
          <p:nvPr>
            <p:ph type="ctrTitle"/>
          </p:nvPr>
        </p:nvSpPr>
        <p:spPr>
          <a:xfrm>
            <a:off x="395536" y="2780928"/>
            <a:ext cx="7632848" cy="820862"/>
          </a:xfrm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altLang="ko-KR" sz="2200" dirty="0">
                <a:ea typeface="문체부 제목 돋음체" pitchFamily="49" charset="-127"/>
              </a:rPr>
              <a:t>Research on Unified Data Model and Framework to Support Interoperability between IoT </a:t>
            </a:r>
            <a:r>
              <a:rPr lang="en-US" altLang="ko-KR" sz="2200" dirty="0" smtClean="0">
                <a:ea typeface="문체부 제목 돋음체" pitchFamily="49" charset="-127"/>
              </a:rPr>
              <a:t>Applications</a:t>
            </a:r>
            <a:br>
              <a:rPr lang="en-US" altLang="ko-KR" sz="2200" dirty="0" smtClean="0">
                <a:ea typeface="문체부 제목 돋음체" pitchFamily="49" charset="-127"/>
              </a:rPr>
            </a:br>
            <a:r>
              <a:rPr lang="en-US" altLang="ko-KR" sz="2200" dirty="0" smtClean="0">
                <a:ea typeface="문체부 제목 돋음체" pitchFamily="49" charset="-127"/>
              </a:rPr>
              <a:t>(Presentation at OMA meeting)</a:t>
            </a:r>
            <a:endParaRPr lang="ko-KR" altLang="en-US" sz="2200" dirty="0" smtClean="0">
              <a:ea typeface="문체부 제목 돋음체" pitchFamily="49" charset="-127"/>
            </a:endParaRPr>
          </a:p>
        </p:txBody>
      </p:sp>
      <p:sp>
        <p:nvSpPr>
          <p:cNvPr id="4099" name="부제목 7"/>
          <p:cNvSpPr>
            <a:spLocks noGrp="1"/>
          </p:cNvSpPr>
          <p:nvPr>
            <p:ph type="subTitle" idx="1"/>
          </p:nvPr>
        </p:nvSpPr>
        <p:spPr>
          <a:xfrm>
            <a:off x="1259632" y="4149080"/>
            <a:ext cx="6624736" cy="1008112"/>
          </a:xfr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en-US" altLang="ko-KR" sz="2000" dirty="0" smtClean="0">
                <a:solidFill>
                  <a:schemeClr val="tx1"/>
                </a:solidFill>
                <a:ea typeface="문체부 제목 돋음체" panose="020B0609000101010101" pitchFamily="49" charset="-127"/>
              </a:rPr>
              <a:t>Yong-Geun Hong, </a:t>
            </a:r>
            <a:r>
              <a:rPr lang="en-US" altLang="ko-KR" sz="2000" dirty="0" err="1" smtClean="0">
                <a:solidFill>
                  <a:schemeClr val="tx1"/>
                </a:solidFill>
                <a:ea typeface="문체부 제목 돋음체" panose="020B0609000101010101" pitchFamily="49" charset="-127"/>
              </a:rPr>
              <a:t>Dongmyung</a:t>
            </a:r>
            <a:r>
              <a:rPr lang="en-US" altLang="ko-KR" sz="2000" dirty="0" smtClean="0">
                <a:solidFill>
                  <a:schemeClr val="tx1"/>
                </a:solidFill>
                <a:ea typeface="문체부 제목 돋음체" panose="020B0609000101010101" pitchFamily="49" charset="-127"/>
              </a:rPr>
              <a:t> Kim, Yunchul Choi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n-US" altLang="ko-KR" sz="2000" dirty="0" smtClean="0">
                <a:solidFill>
                  <a:schemeClr val="tx1"/>
                </a:solidFill>
                <a:ea typeface="문체부 제목 돋음체" panose="020B0609000101010101" pitchFamily="49" charset="-127"/>
              </a:rPr>
              <a:t>ETRI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YANG </a:t>
            </a:r>
            <a:r>
              <a:rPr lang="en-US" altLang="ko-KR" dirty="0" smtClean="0"/>
              <a:t>for IoT (2/3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10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5309208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altLang="ko-KR" sz="1800" dirty="0" smtClean="0"/>
              <a:t>Key </a:t>
            </a:r>
            <a:r>
              <a:rPr kumimoji="0" lang="en-AU" altLang="ko-KR" sz="1800" dirty="0" smtClean="0"/>
              <a:t>capabilities of YANG 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sz="1600" dirty="0"/>
              <a:t>Human readable, easy to learn representation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sz="1600" b="1" u="sng" dirty="0">
                <a:solidFill>
                  <a:srgbClr val="0000FF"/>
                </a:solidFill>
              </a:rPr>
              <a:t>Hierarchical configuration data models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sz="1600" dirty="0"/>
              <a:t>Reusable types &amp;</a:t>
            </a:r>
            <a:r>
              <a:rPr kumimoji="0" lang="en-US" altLang="ko-KR" sz="1600" dirty="0" smtClean="0"/>
              <a:t> </a:t>
            </a:r>
            <a:r>
              <a:rPr kumimoji="0" lang="en-US" altLang="ko-KR" sz="1600" dirty="0"/>
              <a:t>groupings (structured types)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sz="1600" dirty="0"/>
              <a:t>Extensibility through augmentation </a:t>
            </a:r>
            <a:r>
              <a:rPr kumimoji="0" lang="en-US" altLang="ko-KR" sz="1600" dirty="0" smtClean="0"/>
              <a:t>mechanism</a:t>
            </a:r>
            <a:endParaRPr kumimoji="0" lang="en-US" altLang="ko-KR" sz="1600" dirty="0"/>
          </a:p>
          <a:p>
            <a:pPr lvl="1" fontAlgn="auto">
              <a:spcAft>
                <a:spcPts val="0"/>
              </a:spcAft>
            </a:pPr>
            <a:r>
              <a:rPr kumimoji="0" lang="en-US" altLang="ko-KR" sz="1600" b="1" u="sng" dirty="0">
                <a:solidFill>
                  <a:srgbClr val="0000FF"/>
                </a:solidFill>
              </a:rPr>
              <a:t>Supports the definition of operations (RPCs)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sz="1600" dirty="0"/>
              <a:t>Formal constraints for configuration validation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sz="1600" dirty="0"/>
              <a:t>Data modularity </a:t>
            </a:r>
            <a:r>
              <a:rPr kumimoji="0" lang="en-US" altLang="ko-KR" sz="1600" dirty="0" smtClean="0"/>
              <a:t>via modules/</a:t>
            </a:r>
            <a:r>
              <a:rPr kumimoji="0" lang="en-US" altLang="ko-KR" sz="1600" dirty="0" err="1" smtClean="0"/>
              <a:t>submodules</a:t>
            </a:r>
            <a:endParaRPr kumimoji="0" lang="en-US" altLang="ko-KR" sz="1600" dirty="0"/>
          </a:p>
          <a:p>
            <a:pPr lvl="1" fontAlgn="auto">
              <a:spcAft>
                <a:spcPts val="0"/>
              </a:spcAft>
            </a:pPr>
            <a:r>
              <a:rPr kumimoji="0" lang="en-US" altLang="ko-KR" sz="1600" dirty="0"/>
              <a:t>Versioning rules and development </a:t>
            </a:r>
            <a:r>
              <a:rPr kumimoji="0" lang="en-US" altLang="ko-KR" sz="1600" dirty="0" smtClean="0"/>
              <a:t>support</a:t>
            </a:r>
          </a:p>
          <a:p>
            <a:pPr lvl="1" fontAlgn="auto">
              <a:spcAft>
                <a:spcPts val="0"/>
              </a:spcAft>
            </a:pPr>
            <a:endParaRPr kumimoji="0" lang="en-US" altLang="ko-KR" sz="1600" dirty="0"/>
          </a:p>
          <a:p>
            <a:pPr fontAlgn="auto">
              <a:spcAft>
                <a:spcPts val="0"/>
              </a:spcAft>
            </a:pPr>
            <a:r>
              <a:rPr kumimoji="0" lang="en-US" altLang="ko-KR" sz="1800" dirty="0" smtClean="0"/>
              <a:t>YANG can model</a:t>
            </a:r>
            <a:endParaRPr kumimoji="0" lang="en-US" altLang="ko-KR" sz="1800" dirty="0"/>
          </a:p>
          <a:p>
            <a:pPr lvl="1" fontAlgn="auto">
              <a:spcAft>
                <a:spcPts val="0"/>
              </a:spcAft>
            </a:pPr>
            <a:r>
              <a:rPr kumimoji="0" lang="en-AU" altLang="ko-KR" sz="1600" b="1" u="sng" dirty="0" smtClean="0">
                <a:solidFill>
                  <a:srgbClr val="0000FF"/>
                </a:solidFill>
              </a:rPr>
              <a:t>Configuration/State data</a:t>
            </a:r>
            <a:endParaRPr kumimoji="0" lang="en-AU" altLang="ko-KR" sz="1600" b="1" u="sng" dirty="0">
              <a:solidFill>
                <a:srgbClr val="0000FF"/>
              </a:solidFill>
            </a:endParaRPr>
          </a:p>
          <a:p>
            <a:pPr lvl="1" fontAlgn="auto">
              <a:spcAft>
                <a:spcPts val="0"/>
              </a:spcAft>
            </a:pPr>
            <a:r>
              <a:rPr kumimoji="0" lang="en-AU" altLang="ko-KR" sz="1600" b="1" u="sng" dirty="0" err="1" smtClean="0">
                <a:solidFill>
                  <a:srgbClr val="0000FF"/>
                </a:solidFill>
              </a:rPr>
              <a:t>Opeations</a:t>
            </a:r>
            <a:r>
              <a:rPr kumimoji="0" lang="en-AU" altLang="ko-KR" sz="1600" b="1" u="sng" dirty="0" smtClean="0">
                <a:solidFill>
                  <a:srgbClr val="0000FF"/>
                </a:solidFill>
              </a:rPr>
              <a:t>(RPCs)</a:t>
            </a:r>
            <a:endParaRPr kumimoji="0" lang="en-AU" altLang="ko-KR" sz="1600" b="1" u="sng" dirty="0">
              <a:solidFill>
                <a:srgbClr val="0000FF"/>
              </a:solidFill>
            </a:endParaRPr>
          </a:p>
          <a:p>
            <a:pPr lvl="1" fontAlgn="auto">
              <a:spcAft>
                <a:spcPts val="0"/>
              </a:spcAft>
            </a:pPr>
            <a:r>
              <a:rPr kumimoji="0" lang="en-AU" altLang="ko-KR" sz="1600" dirty="0"/>
              <a:t>Notifications</a:t>
            </a:r>
          </a:p>
          <a:p>
            <a:pPr lvl="1" fontAlgn="auto">
              <a:spcAft>
                <a:spcPts val="0"/>
              </a:spcAft>
            </a:pPr>
            <a:r>
              <a:rPr kumimoji="0" lang="en-AU" altLang="ko-KR" sz="1600" dirty="0"/>
              <a:t>Text base</a:t>
            </a:r>
          </a:p>
          <a:p>
            <a:pPr lvl="1" fontAlgn="auto">
              <a:spcAft>
                <a:spcPts val="0"/>
              </a:spcAft>
            </a:pPr>
            <a:r>
              <a:rPr kumimoji="0" lang="en-AU" altLang="ko-KR" sz="1600" dirty="0"/>
              <a:t>Simple Compact </a:t>
            </a:r>
          </a:p>
          <a:p>
            <a:pPr lvl="1" fontAlgn="auto">
              <a:spcAft>
                <a:spcPts val="0"/>
              </a:spcAft>
            </a:pPr>
            <a:endParaRPr kumimoji="0" lang="en-AU" altLang="ko-KR" dirty="0" smtClean="0"/>
          </a:p>
          <a:p>
            <a:pPr marL="0" indent="0" fontAlgn="auto">
              <a:spcAft>
                <a:spcPts val="0"/>
              </a:spcAft>
              <a:buNone/>
            </a:pPr>
            <a:endParaRPr kumimoji="0" lang="en-AU" altLang="ko-KR" dirty="0" smtClean="0"/>
          </a:p>
        </p:txBody>
      </p:sp>
      <p:sp>
        <p:nvSpPr>
          <p:cNvPr id="35" name="TextBox 34"/>
          <p:cNvSpPr txBox="1"/>
          <p:nvPr/>
        </p:nvSpPr>
        <p:spPr>
          <a:xfrm>
            <a:off x="5267634" y="6428988"/>
            <a:ext cx="2929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 YANG concept&gt;</a:t>
            </a:r>
            <a:endParaRPr lang="ko-KR" altLang="en-US" sz="1200" b="1" dirty="0"/>
          </a:p>
        </p:txBody>
      </p:sp>
      <p:grpSp>
        <p:nvGrpSpPr>
          <p:cNvPr id="40" name="Group 4"/>
          <p:cNvGrpSpPr/>
          <p:nvPr/>
        </p:nvGrpSpPr>
        <p:grpSpPr>
          <a:xfrm>
            <a:off x="4896036" y="3977649"/>
            <a:ext cx="3672408" cy="2440212"/>
            <a:chOff x="1387887" y="2308014"/>
            <a:chExt cx="6476238" cy="4289338"/>
          </a:xfrm>
        </p:grpSpPr>
        <p:sp>
          <p:nvSpPr>
            <p:cNvPr id="42" name="직사각형 4"/>
            <p:cNvSpPr/>
            <p:nvPr/>
          </p:nvSpPr>
          <p:spPr>
            <a:xfrm>
              <a:off x="2411760" y="2308014"/>
              <a:ext cx="1800200" cy="5040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800" dirty="0" smtClean="0">
                  <a:solidFill>
                    <a:schemeClr val="tx1"/>
                  </a:solidFill>
                </a:rPr>
                <a:t>Standard</a:t>
              </a:r>
            </a:p>
            <a:p>
              <a:pPr algn="ctr"/>
              <a:r>
                <a:rPr lang="en-US" altLang="ko-KR" sz="800" dirty="0" smtClean="0">
                  <a:solidFill>
                    <a:schemeClr val="tx1"/>
                  </a:solidFill>
                </a:rPr>
                <a:t>Models</a:t>
              </a:r>
              <a:endParaRPr lang="ko-KR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43" name="직사각형 4"/>
            <p:cNvSpPr/>
            <p:nvPr/>
          </p:nvSpPr>
          <p:spPr>
            <a:xfrm>
              <a:off x="4824028" y="2308014"/>
              <a:ext cx="1800200" cy="5040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800" dirty="0" smtClean="0">
                  <a:solidFill>
                    <a:schemeClr val="tx1"/>
                  </a:solidFill>
                </a:rPr>
                <a:t>Proprietary</a:t>
              </a:r>
            </a:p>
            <a:p>
              <a:pPr algn="ctr"/>
              <a:r>
                <a:rPr lang="en-US" altLang="ko-KR" sz="800" dirty="0" smtClean="0">
                  <a:solidFill>
                    <a:schemeClr val="tx1"/>
                  </a:solidFill>
                </a:rPr>
                <a:t>Models</a:t>
              </a:r>
              <a:endParaRPr lang="ko-KR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44" name="직사각형 4"/>
            <p:cNvSpPr/>
            <p:nvPr/>
          </p:nvSpPr>
          <p:spPr>
            <a:xfrm>
              <a:off x="1387887" y="3491284"/>
              <a:ext cx="1800200" cy="40090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800" dirty="0" err="1" smtClean="0">
                  <a:solidFill>
                    <a:schemeClr val="tx1"/>
                  </a:solidFill>
                </a:rPr>
                <a:t>Config</a:t>
              </a:r>
              <a:r>
                <a:rPr lang="en-US" altLang="ko-KR" sz="800" dirty="0" smtClean="0">
                  <a:solidFill>
                    <a:schemeClr val="tx1"/>
                  </a:solidFill>
                </a:rPr>
                <a:t> data</a:t>
              </a:r>
              <a:endParaRPr lang="ko-KR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45" name="직사각형 4"/>
            <p:cNvSpPr/>
            <p:nvPr/>
          </p:nvSpPr>
          <p:spPr>
            <a:xfrm>
              <a:off x="3725906" y="3491284"/>
              <a:ext cx="1800200" cy="40090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800" dirty="0" smtClean="0">
                  <a:solidFill>
                    <a:schemeClr val="tx1"/>
                  </a:solidFill>
                </a:rPr>
                <a:t>RPCs</a:t>
              </a:r>
              <a:endParaRPr lang="ko-KR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46" name="직사각형 4"/>
            <p:cNvSpPr/>
            <p:nvPr/>
          </p:nvSpPr>
          <p:spPr>
            <a:xfrm>
              <a:off x="6063925" y="3491284"/>
              <a:ext cx="1800200" cy="40090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800" dirty="0" smtClean="0">
                  <a:solidFill>
                    <a:schemeClr val="tx1"/>
                  </a:solidFill>
                </a:rPr>
                <a:t>notifications</a:t>
              </a:r>
              <a:endParaRPr lang="ko-KR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47" name="직사각형 4"/>
            <p:cNvSpPr/>
            <p:nvPr/>
          </p:nvSpPr>
          <p:spPr>
            <a:xfrm>
              <a:off x="3725906" y="5294726"/>
              <a:ext cx="1800200" cy="40090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800" dirty="0" smtClean="0">
                  <a:solidFill>
                    <a:schemeClr val="tx1"/>
                  </a:solidFill>
                </a:rPr>
                <a:t>leafs</a:t>
              </a:r>
              <a:endParaRPr lang="ko-KR" alt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48" name="직사각형 4"/>
            <p:cNvSpPr/>
            <p:nvPr/>
          </p:nvSpPr>
          <p:spPr>
            <a:xfrm>
              <a:off x="3725906" y="6196446"/>
              <a:ext cx="1800200" cy="40090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800" dirty="0" smtClean="0">
                  <a:solidFill>
                    <a:schemeClr val="tx1"/>
                  </a:solidFill>
                </a:rPr>
                <a:t>types</a:t>
              </a:r>
              <a:endParaRPr lang="ko-KR" altLang="en-US" sz="800" dirty="0">
                <a:solidFill>
                  <a:schemeClr val="tx1"/>
                </a:solidFill>
              </a:endParaRPr>
            </a:p>
          </p:txBody>
        </p:sp>
        <p:cxnSp>
          <p:nvCxnSpPr>
            <p:cNvPr id="49" name="Straight Arrow Connector 12"/>
            <p:cNvCxnSpPr>
              <a:stCxn id="45" idx="2"/>
              <a:endCxn id="47" idx="0"/>
            </p:cNvCxnSpPr>
            <p:nvPr/>
          </p:nvCxnSpPr>
          <p:spPr>
            <a:xfrm flipH="1">
              <a:off x="2287987" y="2812070"/>
              <a:ext cx="1023873" cy="6792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13"/>
            <p:cNvCxnSpPr>
              <a:stCxn id="45" idx="2"/>
              <a:endCxn id="48" idx="0"/>
            </p:cNvCxnSpPr>
            <p:nvPr/>
          </p:nvCxnSpPr>
          <p:spPr>
            <a:xfrm>
              <a:off x="3311860" y="2812070"/>
              <a:ext cx="1314146" cy="6792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14"/>
            <p:cNvCxnSpPr>
              <a:stCxn id="45" idx="2"/>
              <a:endCxn id="49" idx="0"/>
            </p:cNvCxnSpPr>
            <p:nvPr/>
          </p:nvCxnSpPr>
          <p:spPr>
            <a:xfrm>
              <a:off x="3311860" y="2812070"/>
              <a:ext cx="3652165" cy="6792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15"/>
            <p:cNvCxnSpPr>
              <a:stCxn id="46" idx="2"/>
              <a:endCxn id="49" idx="0"/>
            </p:cNvCxnSpPr>
            <p:nvPr/>
          </p:nvCxnSpPr>
          <p:spPr>
            <a:xfrm>
              <a:off x="5724128" y="2812070"/>
              <a:ext cx="1239897" cy="6792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16"/>
            <p:cNvCxnSpPr>
              <a:stCxn id="46" idx="2"/>
              <a:endCxn id="48" idx="0"/>
            </p:cNvCxnSpPr>
            <p:nvPr/>
          </p:nvCxnSpPr>
          <p:spPr>
            <a:xfrm flipH="1">
              <a:off x="4626006" y="2812070"/>
              <a:ext cx="1098122" cy="6792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17"/>
            <p:cNvCxnSpPr>
              <a:stCxn id="46" idx="2"/>
              <a:endCxn id="47" idx="0"/>
            </p:cNvCxnSpPr>
            <p:nvPr/>
          </p:nvCxnSpPr>
          <p:spPr>
            <a:xfrm flipH="1">
              <a:off x="2287987" y="2812070"/>
              <a:ext cx="3436141" cy="6792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18"/>
            <p:cNvCxnSpPr>
              <a:stCxn id="47" idx="2"/>
              <a:endCxn id="50" idx="0"/>
            </p:cNvCxnSpPr>
            <p:nvPr/>
          </p:nvCxnSpPr>
          <p:spPr>
            <a:xfrm>
              <a:off x="2287987" y="3892190"/>
              <a:ext cx="2338019" cy="50081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19"/>
            <p:cNvCxnSpPr>
              <a:stCxn id="47" idx="2"/>
              <a:endCxn id="51" idx="1"/>
            </p:cNvCxnSpPr>
            <p:nvPr/>
          </p:nvCxnSpPr>
          <p:spPr>
            <a:xfrm>
              <a:off x="2287987" y="3892190"/>
              <a:ext cx="1437919" cy="160298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20"/>
            <p:cNvCxnSpPr>
              <a:stCxn id="51" idx="2"/>
              <a:endCxn id="52" idx="0"/>
            </p:cNvCxnSpPr>
            <p:nvPr/>
          </p:nvCxnSpPr>
          <p:spPr>
            <a:xfrm>
              <a:off x="4626006" y="5695632"/>
              <a:ext cx="0" cy="5008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21"/>
            <p:cNvCxnSpPr>
              <a:stCxn id="49" idx="2"/>
              <a:endCxn id="51" idx="3"/>
            </p:cNvCxnSpPr>
            <p:nvPr/>
          </p:nvCxnSpPr>
          <p:spPr>
            <a:xfrm flipH="1">
              <a:off x="5526106" y="3892190"/>
              <a:ext cx="1437919" cy="160298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22"/>
            <p:cNvCxnSpPr>
              <a:stCxn id="49" idx="2"/>
              <a:endCxn id="50" idx="0"/>
            </p:cNvCxnSpPr>
            <p:nvPr/>
          </p:nvCxnSpPr>
          <p:spPr>
            <a:xfrm flipH="1">
              <a:off x="4626006" y="3892190"/>
              <a:ext cx="2338019" cy="50081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23"/>
            <p:cNvCxnSpPr>
              <a:stCxn id="48" idx="2"/>
              <a:endCxn id="51" idx="0"/>
            </p:cNvCxnSpPr>
            <p:nvPr/>
          </p:nvCxnSpPr>
          <p:spPr>
            <a:xfrm>
              <a:off x="4626006" y="3892190"/>
              <a:ext cx="0" cy="140253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24"/>
            <p:cNvCxnSpPr>
              <a:stCxn id="48" idx="2"/>
              <a:endCxn id="50" idx="0"/>
            </p:cNvCxnSpPr>
            <p:nvPr/>
          </p:nvCxnSpPr>
          <p:spPr>
            <a:xfrm>
              <a:off x="4626006" y="3892190"/>
              <a:ext cx="0" cy="50081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직사각형 4"/>
            <p:cNvSpPr/>
            <p:nvPr/>
          </p:nvSpPr>
          <p:spPr>
            <a:xfrm>
              <a:off x="3725906" y="4393005"/>
              <a:ext cx="1800200" cy="40090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ko-KR" sz="800" dirty="0" smtClean="0">
                  <a:solidFill>
                    <a:schemeClr val="tx1"/>
                  </a:solidFill>
                </a:rPr>
                <a:t>containers</a:t>
              </a:r>
              <a:endParaRPr lang="ko-KR" altLang="en-US" sz="8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04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YANG </a:t>
            </a:r>
            <a:r>
              <a:rPr lang="en-US" altLang="ko-KR" dirty="0" smtClean="0"/>
              <a:t>for IoT (3/3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11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579296" cy="52565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AU" altLang="ko-KR" dirty="0" smtClean="0"/>
              <a:t>YANG to achieve interoperable IoT services</a:t>
            </a:r>
          </a:p>
          <a:p>
            <a:pPr lvl="1" fontAlgn="auto">
              <a:spcAft>
                <a:spcPts val="0"/>
              </a:spcAft>
            </a:pPr>
            <a:r>
              <a:rPr kumimoji="0" lang="en-AU" altLang="ko-KR" b="1" u="sng" dirty="0" smtClean="0">
                <a:solidFill>
                  <a:srgbClr val="0000FF"/>
                </a:solidFill>
              </a:rPr>
              <a:t>High flexibility and extensibility</a:t>
            </a:r>
            <a:r>
              <a:rPr kumimoji="0" lang="en-AU" altLang="ko-KR" dirty="0" smtClean="0"/>
              <a:t> to accommodate various data models</a:t>
            </a:r>
          </a:p>
          <a:p>
            <a:pPr marL="457200" lvl="1" indent="0" fontAlgn="auto">
              <a:spcAft>
                <a:spcPts val="0"/>
              </a:spcAft>
              <a:buNone/>
            </a:pPr>
            <a:r>
              <a:rPr kumimoji="0" lang="en-AU" altLang="ko-KR" dirty="0"/>
              <a:t> </a:t>
            </a:r>
            <a:r>
              <a:rPr kumimoji="0" lang="en-AU" altLang="ko-KR" dirty="0" smtClean="0"/>
              <a:t>   : IoT data models </a:t>
            </a:r>
            <a:r>
              <a:rPr kumimoji="0" lang="en-AU" altLang="ko-KR" dirty="0" smtClean="0">
                <a:sym typeface="Wingdings" panose="05000000000000000000" pitchFamily="2" charset="2"/>
              </a:rPr>
              <a:t></a:t>
            </a:r>
            <a:r>
              <a:rPr kumimoji="0" lang="en-AU" altLang="ko-KR" dirty="0" smtClean="0"/>
              <a:t> YANG without loss of information</a:t>
            </a:r>
          </a:p>
          <a:p>
            <a:pPr lvl="1" fontAlgn="auto">
              <a:spcAft>
                <a:spcPts val="0"/>
              </a:spcAft>
            </a:pPr>
            <a:endParaRPr kumimoji="0" lang="en-AU" altLang="ko-KR" sz="1000" dirty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r>
              <a:rPr kumimoji="0" lang="en-AU" altLang="ko-KR" b="1" u="sng" dirty="0">
                <a:solidFill>
                  <a:srgbClr val="0000FF"/>
                </a:solidFill>
                <a:sym typeface="Wingdings" panose="05000000000000000000" pitchFamily="2" charset="2"/>
              </a:rPr>
              <a:t>H</a:t>
            </a:r>
            <a:r>
              <a:rPr kumimoji="0" lang="en-AU" altLang="ko-KR" b="1" u="sng" dirty="0" smtClean="0">
                <a:solidFill>
                  <a:srgbClr val="0000FF"/>
                </a:solidFill>
                <a:sym typeface="Wingdings" panose="05000000000000000000" pitchFamily="2" charset="2"/>
              </a:rPr>
              <a:t>uman readable and machine readable</a:t>
            </a:r>
            <a:r>
              <a:rPr kumimoji="0" lang="en-AU" altLang="ko-KR" dirty="0" smtClean="0">
                <a:sym typeface="Wingdings" panose="05000000000000000000" pitchFamily="2" charset="2"/>
              </a:rPr>
              <a:t> statements including program script</a:t>
            </a:r>
          </a:p>
          <a:p>
            <a:pPr marL="457200" lvl="1" indent="0" fontAlgn="auto">
              <a:spcAft>
                <a:spcPts val="0"/>
              </a:spcAft>
              <a:buNone/>
            </a:pPr>
            <a:r>
              <a:rPr kumimoji="0" lang="en-AU" altLang="ko-KR" dirty="0">
                <a:sym typeface="Wingdings" panose="05000000000000000000" pitchFamily="2" charset="2"/>
              </a:rPr>
              <a:t> </a:t>
            </a:r>
            <a:r>
              <a:rPr kumimoji="0" lang="en-AU" altLang="ko-KR" dirty="0" smtClean="0">
                <a:sym typeface="Wingdings" panose="05000000000000000000" pitchFamily="2" charset="2"/>
              </a:rPr>
              <a:t>   : Easy to implement automation</a:t>
            </a:r>
          </a:p>
          <a:p>
            <a:pPr lvl="1" fontAlgn="auto">
              <a:spcAft>
                <a:spcPts val="0"/>
              </a:spcAft>
            </a:pPr>
            <a:endParaRPr kumimoji="0" lang="en-AU" altLang="ko-KR" sz="1000" dirty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r>
              <a:rPr kumimoji="0" lang="en-AU" altLang="ko-KR" b="1" u="sng" dirty="0" smtClean="0">
                <a:solidFill>
                  <a:srgbClr val="0000FF"/>
                </a:solidFill>
                <a:sym typeface="Wingdings" panose="05000000000000000000" pitchFamily="2" charset="2"/>
              </a:rPr>
              <a:t>Easy to translate into various encoding languages formats</a:t>
            </a:r>
            <a:r>
              <a:rPr kumimoji="0" lang="en-AU" altLang="ko-KR" dirty="0" smtClean="0">
                <a:sym typeface="Wingdings" panose="05000000000000000000" pitchFamily="2" charset="2"/>
              </a:rPr>
              <a:t> (XML, JSON, CBOR…)</a:t>
            </a:r>
          </a:p>
          <a:p>
            <a:pPr marL="457200" lvl="1" indent="0" fontAlgn="auto">
              <a:spcAft>
                <a:spcPts val="0"/>
              </a:spcAft>
              <a:buNone/>
            </a:pPr>
            <a:r>
              <a:rPr kumimoji="0" lang="en-AU" altLang="ko-KR" dirty="0" smtClean="0">
                <a:sym typeface="Wingdings" panose="05000000000000000000" pitchFamily="2" charset="2"/>
              </a:rPr>
              <a:t>    : Easy to accommodate various IoT standards</a:t>
            </a:r>
          </a:p>
          <a:p>
            <a:pPr lvl="1" fontAlgn="auto">
              <a:spcAft>
                <a:spcPts val="0"/>
              </a:spcAft>
            </a:pPr>
            <a:endParaRPr kumimoji="0" lang="en-AU" altLang="ko-KR" sz="1000" dirty="0" smtClean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r>
              <a:rPr kumimoji="0" lang="en-AU" altLang="ko-KR" b="1" u="sng" dirty="0" smtClean="0">
                <a:solidFill>
                  <a:srgbClr val="0000FF"/>
                </a:solidFill>
                <a:sym typeface="Wingdings" panose="05000000000000000000" pitchFamily="2" charset="2"/>
              </a:rPr>
              <a:t>Standardized and managed by IETF</a:t>
            </a:r>
            <a:r>
              <a:rPr kumimoji="0" lang="en-AU" altLang="ko-KR" dirty="0" smtClean="0">
                <a:sym typeface="Wingdings" panose="05000000000000000000" pitchFamily="2" charset="2"/>
              </a:rPr>
              <a:t> which is not biased to a specific industry or companies</a:t>
            </a:r>
            <a:endParaRPr kumimoji="0" lang="en-AU" altLang="ko-KR" dirty="0">
              <a:sym typeface="Wingdings" panose="05000000000000000000" pitchFamily="2" charset="2"/>
            </a:endParaRPr>
          </a:p>
          <a:p>
            <a:pPr marL="457200" lvl="1" indent="0" fontAlgn="auto">
              <a:spcAft>
                <a:spcPts val="0"/>
              </a:spcAft>
              <a:buNone/>
            </a:pPr>
            <a:r>
              <a:rPr kumimoji="0" lang="en-AU" altLang="ko-KR" dirty="0">
                <a:sym typeface="Wingdings" panose="05000000000000000000" pitchFamily="2" charset="2"/>
              </a:rPr>
              <a:t> </a:t>
            </a:r>
            <a:r>
              <a:rPr kumimoji="0" lang="en-AU" altLang="ko-KR" dirty="0" smtClean="0">
                <a:sym typeface="Wingdings" panose="05000000000000000000" pitchFamily="2" charset="2"/>
              </a:rPr>
              <a:t>   : High possibility to be chosen as a unified data model language </a:t>
            </a:r>
          </a:p>
          <a:p>
            <a:pPr marL="457200" lvl="1" indent="0" fontAlgn="auto">
              <a:spcAft>
                <a:spcPts val="0"/>
              </a:spcAft>
              <a:buNone/>
            </a:pPr>
            <a:endParaRPr kumimoji="0" lang="en-AU" altLang="ko-KR" sz="1000" dirty="0" smtClean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r>
              <a:rPr kumimoji="0" lang="en-AU" altLang="ko-KR" dirty="0">
                <a:sym typeface="Wingdings" panose="05000000000000000000" pitchFamily="2" charset="2"/>
              </a:rPr>
              <a:t>E</a:t>
            </a:r>
            <a:r>
              <a:rPr kumimoji="0" lang="en-AU" altLang="ko-KR" dirty="0" smtClean="0">
                <a:sym typeface="Wingdings" panose="05000000000000000000" pitchFamily="2" charset="2"/>
              </a:rPr>
              <a:t>asy to </a:t>
            </a:r>
            <a:r>
              <a:rPr kumimoji="0" lang="en-AU" altLang="ko-KR" b="1" u="sng" dirty="0" smtClean="0">
                <a:solidFill>
                  <a:srgbClr val="0000FF"/>
                </a:solidFill>
                <a:sym typeface="Wingdings" panose="05000000000000000000" pitchFamily="2" charset="2"/>
              </a:rPr>
              <a:t>support interworking between IoT world and the rest IP world</a:t>
            </a:r>
            <a:r>
              <a:rPr kumimoji="0" lang="en-AU" altLang="ko-KR" b="1" dirty="0" smtClean="0">
                <a:solidFill>
                  <a:srgbClr val="0000FF"/>
                </a:solidFill>
                <a:sym typeface="Wingdings" panose="05000000000000000000" pitchFamily="2" charset="2"/>
              </a:rPr>
              <a:t> </a:t>
            </a:r>
            <a:r>
              <a:rPr kumimoji="0" lang="en-AU" altLang="ko-KR" dirty="0" smtClean="0">
                <a:sym typeface="Wingdings" panose="05000000000000000000" pitchFamily="2" charset="2"/>
              </a:rPr>
              <a:t>as well as between IoT entities</a:t>
            </a:r>
            <a:endParaRPr kumimoji="0" lang="en-AU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80834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OpenDayLight</a:t>
            </a:r>
            <a:r>
              <a:rPr lang="en-US" altLang="ko-KR" dirty="0" smtClean="0"/>
              <a:t> (ODL)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12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AU" altLang="ko-KR" dirty="0"/>
              <a:t>Model – Driven </a:t>
            </a:r>
            <a:r>
              <a:rPr kumimoji="0" lang="en-AU" altLang="ko-KR" dirty="0" smtClean="0"/>
              <a:t>Service Abstraction Layer</a:t>
            </a:r>
            <a:r>
              <a:rPr kumimoji="0" lang="en-AU" altLang="ko-KR" dirty="0"/>
              <a:t> </a:t>
            </a:r>
            <a:r>
              <a:rPr kumimoji="0" lang="en-AU" altLang="ko-KR" dirty="0" smtClean="0"/>
              <a:t>(SAL)</a:t>
            </a:r>
          </a:p>
          <a:p>
            <a:pPr fontAlgn="auto">
              <a:spcAft>
                <a:spcPts val="0"/>
              </a:spcAft>
            </a:pPr>
            <a:r>
              <a:rPr kumimoji="0" lang="en-AU" altLang="ko-KR" dirty="0" smtClean="0">
                <a:sym typeface="Wingdings" panose="05000000000000000000" pitchFamily="2" charset="2"/>
              </a:rPr>
              <a:t>Successful use case of YANG to implement SDN controller accommodating various configuration protocols and data</a:t>
            </a:r>
          </a:p>
          <a:p>
            <a:pPr marL="0" indent="0" fontAlgn="auto">
              <a:spcAft>
                <a:spcPts val="0"/>
              </a:spcAft>
              <a:buNone/>
            </a:pPr>
            <a:endParaRPr kumimoji="0" lang="en-AU" altLang="ko-KR" dirty="0" smtClean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348880"/>
            <a:ext cx="8151947" cy="403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80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ODL </a:t>
            </a:r>
            <a:r>
              <a:rPr lang="en-US" altLang="ko-KR" dirty="0" err="1" smtClean="0"/>
              <a:t>IoTDM</a:t>
            </a:r>
            <a:r>
              <a:rPr lang="en-US" altLang="ko-KR" dirty="0" smtClean="0"/>
              <a:t> (1/3)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13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AU" altLang="ko-KR" dirty="0" smtClean="0"/>
              <a:t>Goal of </a:t>
            </a:r>
            <a:r>
              <a:rPr kumimoji="0" lang="en-AU" altLang="ko-KR" dirty="0" err="1" smtClean="0"/>
              <a:t>IoTDM</a:t>
            </a:r>
            <a:r>
              <a:rPr kumimoji="0" lang="en-AU" altLang="ko-KR" dirty="0" smtClean="0"/>
              <a:t> </a:t>
            </a:r>
            <a:r>
              <a:rPr kumimoji="0" lang="en-AU" altLang="ko-KR" dirty="0"/>
              <a:t>(IoT Data Management) </a:t>
            </a:r>
            <a:r>
              <a:rPr kumimoji="0" lang="en-AU" altLang="ko-KR" dirty="0" smtClean="0"/>
              <a:t>project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dirty="0"/>
              <a:t>Open source IoT Middleware over </a:t>
            </a:r>
            <a:r>
              <a:rPr kumimoji="0" lang="en-US" altLang="ko-KR" dirty="0" err="1"/>
              <a:t>OpenDaylight</a:t>
            </a:r>
            <a:endParaRPr kumimoji="0" lang="en-US" altLang="ko-KR" dirty="0"/>
          </a:p>
          <a:p>
            <a:pPr lvl="1" fontAlgn="auto">
              <a:spcAft>
                <a:spcPts val="0"/>
              </a:spcAft>
            </a:pPr>
            <a:r>
              <a:rPr kumimoji="0" lang="en-US" altLang="ko-KR" dirty="0"/>
              <a:t>Based on </a:t>
            </a:r>
            <a:r>
              <a:rPr kumimoji="0" lang="en-US" altLang="ko-KR" dirty="0" smtClean="0"/>
              <a:t>oneM2M data resource</a:t>
            </a:r>
            <a:endParaRPr kumimoji="0" lang="en-US" altLang="ko-KR" dirty="0"/>
          </a:p>
          <a:p>
            <a:pPr lvl="1" fontAlgn="auto">
              <a:spcAft>
                <a:spcPts val="0"/>
              </a:spcAft>
            </a:pPr>
            <a:r>
              <a:rPr kumimoji="0" lang="en-US" altLang="ko-KR" dirty="0"/>
              <a:t>Basic set of resources </a:t>
            </a:r>
            <a:r>
              <a:rPr kumimoji="0" lang="en-US" altLang="ko-KR" dirty="0" smtClean="0"/>
              <a:t>supported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dirty="0" smtClean="0"/>
              <a:t>Initially focusing on oneM2M support only</a:t>
            </a:r>
            <a:endParaRPr kumimoji="0" lang="en-US" altLang="ko-KR" dirty="0"/>
          </a:p>
          <a:p>
            <a:pPr lvl="1" fontAlgn="auto">
              <a:spcAft>
                <a:spcPts val="0"/>
              </a:spcAft>
            </a:pPr>
            <a:endParaRPr kumimoji="0" lang="en-AU" altLang="ko-KR" dirty="0" smtClean="0"/>
          </a:p>
          <a:p>
            <a:pPr fontAlgn="auto">
              <a:spcAft>
                <a:spcPts val="0"/>
              </a:spcAft>
            </a:pPr>
            <a:r>
              <a:rPr kumimoji="0" lang="en-AU" altLang="ko-KR" dirty="0" smtClean="0"/>
              <a:t>Overall Architecture</a:t>
            </a:r>
          </a:p>
        </p:txBody>
      </p:sp>
      <p:grpSp>
        <p:nvGrpSpPr>
          <p:cNvPr id="5" name="Group 31"/>
          <p:cNvGrpSpPr/>
          <p:nvPr/>
        </p:nvGrpSpPr>
        <p:grpSpPr>
          <a:xfrm>
            <a:off x="1043608" y="3573016"/>
            <a:ext cx="5040560" cy="2664296"/>
            <a:chOff x="899592" y="1573180"/>
            <a:chExt cx="7276566" cy="5672244"/>
          </a:xfrm>
        </p:grpSpPr>
        <p:sp>
          <p:nvSpPr>
            <p:cNvPr id="7" name="Rounded Rectangle 32"/>
            <p:cNvSpPr/>
            <p:nvPr/>
          </p:nvSpPr>
          <p:spPr>
            <a:xfrm>
              <a:off x="899592" y="1573180"/>
              <a:ext cx="7276566" cy="3425955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alpha val="57000"/>
                  </a:srgbClr>
                </a:gs>
                <a:gs pos="100000">
                  <a:srgbClr val="F7545C">
                    <a:alpha val="57000"/>
                  </a:srgbClr>
                </a:gs>
              </a:gsLst>
              <a:lin ang="16200000" scaled="0"/>
              <a:tileRect/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dirty="0">
                <a:solidFill>
                  <a:srgbClr val="FFFFFF"/>
                </a:solidFill>
                <a:latin typeface="+mj-lt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dirty="0" smtClean="0">
                <a:solidFill>
                  <a:srgbClr val="FFFFFF"/>
                </a:solidFill>
                <a:latin typeface="+mj-lt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dirty="0">
                <a:solidFill>
                  <a:srgbClr val="FFFFFF"/>
                </a:solidFill>
                <a:latin typeface="+mj-lt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dirty="0" smtClean="0">
                <a:solidFill>
                  <a:srgbClr val="FFFFFF"/>
                </a:solidFill>
                <a:latin typeface="+mj-lt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00" dirty="0">
                <a:solidFill>
                  <a:srgbClr val="FFFFFF"/>
                </a:solidFill>
                <a:latin typeface="+mj-lt"/>
              </a:endParaRPr>
            </a:p>
          </p:txBody>
        </p:sp>
        <p:cxnSp>
          <p:nvCxnSpPr>
            <p:cNvPr id="8" name="Straight Connector 36"/>
            <p:cNvCxnSpPr/>
            <p:nvPr/>
          </p:nvCxnSpPr>
          <p:spPr bwMode="auto">
            <a:xfrm>
              <a:off x="2715612" y="3580277"/>
              <a:ext cx="1106487" cy="7381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37"/>
            <p:cNvCxnSpPr/>
            <p:nvPr/>
          </p:nvCxnSpPr>
          <p:spPr bwMode="auto">
            <a:xfrm flipH="1" flipV="1">
              <a:off x="2045997" y="4723653"/>
              <a:ext cx="20500" cy="6795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38"/>
            <p:cNvCxnSpPr/>
            <p:nvPr/>
          </p:nvCxnSpPr>
          <p:spPr bwMode="auto">
            <a:xfrm>
              <a:off x="4297947" y="4723653"/>
              <a:ext cx="992593" cy="126896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ounded Rectangle 39"/>
            <p:cNvSpPr/>
            <p:nvPr/>
          </p:nvSpPr>
          <p:spPr>
            <a:xfrm>
              <a:off x="1156203" y="3913276"/>
              <a:ext cx="1779587" cy="810377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rgbClr val="3D3935"/>
                  </a:solidFill>
                  <a:latin typeface="+mj-lt"/>
                </a:rPr>
                <a:t>oneM2M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rgbClr val="3D3935"/>
                  </a:solidFill>
                  <a:latin typeface="+mj-lt"/>
                </a:rPr>
                <a:t>protocols</a:t>
              </a:r>
              <a:endParaRPr lang="en-US" sz="1000" dirty="0">
                <a:solidFill>
                  <a:srgbClr val="3D3935"/>
                </a:solidFill>
                <a:latin typeface="+mj-lt"/>
              </a:endParaRPr>
            </a:p>
          </p:txBody>
        </p:sp>
        <p:sp>
          <p:nvSpPr>
            <p:cNvPr id="12" name="AutoShape 7"/>
            <p:cNvSpPr>
              <a:spLocks noChangeArrowheads="1"/>
            </p:cNvSpPr>
            <p:nvPr/>
          </p:nvSpPr>
          <p:spPr bwMode="auto">
            <a:xfrm>
              <a:off x="1432975" y="6575499"/>
              <a:ext cx="1147762" cy="669925"/>
            </a:xfrm>
            <a:prstGeom prst="can">
              <a:avLst>
                <a:gd name="adj" fmla="val 43620"/>
              </a:avLst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chemeClr val="bg1"/>
                  </a:solidFill>
                  <a:ea typeface="+mn-ea"/>
                  <a:cs typeface="+mn-cs"/>
                </a:rPr>
                <a:t>IOT Thing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700" dirty="0">
                <a:solidFill>
                  <a:schemeClr val="bg1"/>
                </a:solidFill>
                <a:ea typeface="+mn-ea"/>
                <a:cs typeface="+mn-cs"/>
              </a:endParaRPr>
            </a:p>
          </p:txBody>
        </p:sp>
        <p:sp>
          <p:nvSpPr>
            <p:cNvPr id="13" name="AutoShape 7"/>
            <p:cNvSpPr>
              <a:spLocks noChangeArrowheads="1"/>
            </p:cNvSpPr>
            <p:nvPr/>
          </p:nvSpPr>
          <p:spPr bwMode="auto">
            <a:xfrm>
              <a:off x="3150184" y="6532757"/>
              <a:ext cx="1147763" cy="669925"/>
            </a:xfrm>
            <a:prstGeom prst="can">
              <a:avLst>
                <a:gd name="adj" fmla="val 43620"/>
              </a:avLst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>
                  <a:solidFill>
                    <a:schemeClr val="bg1"/>
                  </a:solidFill>
                </a:rPr>
                <a:t>IOT Thing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14" name="Rounded Rectangle 46"/>
            <p:cNvSpPr/>
            <p:nvPr/>
          </p:nvSpPr>
          <p:spPr>
            <a:xfrm>
              <a:off x="1324485" y="5403161"/>
              <a:ext cx="1484023" cy="1040533"/>
            </a:xfrm>
            <a:prstGeom prst="roundRect">
              <a:avLst/>
            </a:prstGeom>
            <a:gradFill>
              <a:gsLst>
                <a:gs pos="0">
                  <a:srgbClr val="FF0000"/>
                </a:gs>
                <a:gs pos="100000">
                  <a:srgbClr val="F7545C"/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oneM2M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HTTP, </a:t>
              </a:r>
              <a:r>
                <a:rPr lang="en-US" sz="700" dirty="0" err="1" smtClean="0">
                  <a:solidFill>
                    <a:srgbClr val="FFFFFF"/>
                  </a:solidFill>
                  <a:latin typeface="+mj-lt"/>
                </a:rPr>
                <a:t>CoAP</a:t>
              </a: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,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MQTT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protocols</a:t>
              </a:r>
              <a:endParaRPr lang="en-US" sz="7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5" name="Rounded Rectangle 47"/>
            <p:cNvSpPr/>
            <p:nvPr/>
          </p:nvSpPr>
          <p:spPr>
            <a:xfrm>
              <a:off x="3028232" y="5823810"/>
              <a:ext cx="1484023" cy="545436"/>
            </a:xfrm>
            <a:prstGeom prst="roundRect">
              <a:avLst/>
            </a:prstGeom>
            <a:gradFill>
              <a:gsLst>
                <a:gs pos="0">
                  <a:srgbClr val="FF0000"/>
                </a:gs>
                <a:gs pos="100000">
                  <a:srgbClr val="F7545C"/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OIC </a:t>
              </a:r>
              <a:r>
                <a:rPr lang="en-US" sz="700" dirty="0" err="1" smtClean="0">
                  <a:solidFill>
                    <a:srgbClr val="FFFFFF"/>
                  </a:solidFill>
                  <a:latin typeface="+mj-lt"/>
                </a:rPr>
                <a:t>CoAP</a:t>
              </a:r>
              <a:endParaRPr lang="en-US" sz="700" dirty="0" smtClean="0">
                <a:solidFill>
                  <a:srgbClr val="FFFFFF"/>
                </a:solidFill>
                <a:latin typeface="+mj-lt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protocol</a:t>
              </a:r>
              <a:endParaRPr lang="en-US" sz="7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6" name="Rounded Rectangle 48"/>
            <p:cNvSpPr/>
            <p:nvPr/>
          </p:nvSpPr>
          <p:spPr>
            <a:xfrm>
              <a:off x="3150184" y="3242934"/>
              <a:ext cx="1779587" cy="149434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rgbClr val="3D3935"/>
                  </a:solidFill>
                  <a:latin typeface="+mj-lt"/>
                </a:rPr>
                <a:t>Non-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rgbClr val="3D3935"/>
                  </a:solidFill>
                  <a:latin typeface="+mj-lt"/>
                </a:rPr>
                <a:t>oneM2M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rgbClr val="3D3935"/>
                  </a:solidFill>
                  <a:latin typeface="+mj-lt"/>
                </a:rPr>
                <a:t>protocol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rgbClr val="3D3935"/>
                  </a:solidFill>
                  <a:latin typeface="+mj-lt"/>
                </a:rPr>
                <a:t>plugins</a:t>
              </a:r>
              <a:endParaRPr lang="en-US" sz="1000" dirty="0">
                <a:solidFill>
                  <a:srgbClr val="3D3935"/>
                </a:solidFill>
                <a:latin typeface="+mj-lt"/>
              </a:endParaRPr>
            </a:p>
          </p:txBody>
        </p:sp>
        <p:sp>
          <p:nvSpPr>
            <p:cNvPr id="17" name="Rounded Rectangle 49"/>
            <p:cNvSpPr/>
            <p:nvPr/>
          </p:nvSpPr>
          <p:spPr>
            <a:xfrm>
              <a:off x="1117061" y="1789544"/>
              <a:ext cx="1911170" cy="810377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+mj-lt"/>
                </a:rPr>
                <a:t>oneM2M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+mj-lt"/>
                </a:rPr>
                <a:t>data store (YANG)</a:t>
              </a:r>
              <a:endParaRPr lang="en-US" sz="10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" name="Rounded Rectangle 50"/>
            <p:cNvSpPr/>
            <p:nvPr/>
          </p:nvSpPr>
          <p:spPr>
            <a:xfrm>
              <a:off x="1156203" y="2779002"/>
              <a:ext cx="1779587" cy="810377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+mj-lt"/>
                </a:rPr>
                <a:t>oneM2M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+mj-lt"/>
                </a:rPr>
                <a:t>core</a:t>
              </a:r>
              <a:endParaRPr lang="en-US" sz="1000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19" name="Straight Connector 51"/>
            <p:cNvCxnSpPr/>
            <p:nvPr/>
          </p:nvCxnSpPr>
          <p:spPr bwMode="auto">
            <a:xfrm flipH="1">
              <a:off x="3822099" y="4764097"/>
              <a:ext cx="145030" cy="98404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AutoShape 7"/>
            <p:cNvSpPr>
              <a:spLocks noChangeArrowheads="1"/>
            </p:cNvSpPr>
            <p:nvPr/>
          </p:nvSpPr>
          <p:spPr bwMode="auto">
            <a:xfrm>
              <a:off x="4929771" y="6529014"/>
              <a:ext cx="1147762" cy="669925"/>
            </a:xfrm>
            <a:prstGeom prst="can">
              <a:avLst>
                <a:gd name="adj" fmla="val 43620"/>
              </a:avLst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>
                  <a:solidFill>
                    <a:schemeClr val="bg1"/>
                  </a:solidFill>
                </a:rPr>
                <a:t>IOT Thing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1" name="Rounded Rectangle 53"/>
            <p:cNvSpPr/>
            <p:nvPr/>
          </p:nvSpPr>
          <p:spPr>
            <a:xfrm>
              <a:off x="4837453" y="5853043"/>
              <a:ext cx="1484023" cy="545436"/>
            </a:xfrm>
            <a:prstGeom prst="roundRect">
              <a:avLst/>
            </a:prstGeom>
            <a:gradFill>
              <a:gsLst>
                <a:gs pos="0">
                  <a:srgbClr val="FF0000"/>
                </a:gs>
                <a:gs pos="100000">
                  <a:srgbClr val="F7545C"/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LWM2M</a:t>
              </a:r>
              <a:endParaRPr lang="en-US" sz="700" dirty="0">
                <a:solidFill>
                  <a:srgbClr val="FFFFFF"/>
                </a:solidFill>
                <a:latin typeface="+mj-lt"/>
              </a:endParaRPr>
            </a:p>
          </p:txBody>
        </p:sp>
        <p:cxnSp>
          <p:nvCxnSpPr>
            <p:cNvPr id="22" name="Straight Connector 54"/>
            <p:cNvCxnSpPr/>
            <p:nvPr/>
          </p:nvCxnSpPr>
          <p:spPr bwMode="auto">
            <a:xfrm>
              <a:off x="2935790" y="2156717"/>
              <a:ext cx="3385686" cy="108621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55"/>
            <p:cNvCxnSpPr/>
            <p:nvPr/>
          </p:nvCxnSpPr>
          <p:spPr bwMode="auto">
            <a:xfrm>
              <a:off x="6384986" y="4733976"/>
              <a:ext cx="950143" cy="104559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ounded Rectangle 56"/>
            <p:cNvSpPr/>
            <p:nvPr/>
          </p:nvSpPr>
          <p:spPr>
            <a:xfrm>
              <a:off x="6593117" y="5823810"/>
              <a:ext cx="1484023" cy="545436"/>
            </a:xfrm>
            <a:prstGeom prst="roundRect">
              <a:avLst/>
            </a:prstGeom>
            <a:gradFill>
              <a:gsLst>
                <a:gs pos="0">
                  <a:srgbClr val="FF0000"/>
                </a:gs>
                <a:gs pos="100000">
                  <a:srgbClr val="F7545C"/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Kafka, ELK</a:t>
              </a:r>
              <a:endParaRPr lang="en-US" sz="7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25" name="AutoShape 7"/>
            <p:cNvSpPr>
              <a:spLocks noChangeArrowheads="1"/>
            </p:cNvSpPr>
            <p:nvPr/>
          </p:nvSpPr>
          <p:spPr bwMode="auto">
            <a:xfrm>
              <a:off x="6838833" y="6532757"/>
              <a:ext cx="1147762" cy="669925"/>
            </a:xfrm>
            <a:prstGeom prst="can">
              <a:avLst>
                <a:gd name="adj" fmla="val 43620"/>
              </a:avLst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chemeClr val="bg1"/>
                  </a:solidFill>
                </a:rPr>
                <a:t>IOT APP</a:t>
              </a:r>
              <a:endParaRPr lang="en-US" sz="700" dirty="0">
                <a:solidFill>
                  <a:schemeClr val="bg1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700" dirty="0">
                <a:solidFill>
                  <a:schemeClr val="bg1"/>
                </a:solidFill>
              </a:endParaRPr>
            </a:p>
          </p:txBody>
        </p:sp>
        <p:sp>
          <p:nvSpPr>
            <p:cNvPr id="26" name="Rounded Rectangle 58"/>
            <p:cNvSpPr/>
            <p:nvPr/>
          </p:nvSpPr>
          <p:spPr>
            <a:xfrm>
              <a:off x="4648272" y="1883999"/>
              <a:ext cx="1484023" cy="545436"/>
            </a:xfrm>
            <a:prstGeom prst="roundRect">
              <a:avLst/>
            </a:prstGeom>
            <a:gradFill>
              <a:gsLst>
                <a:gs pos="0">
                  <a:srgbClr val="FF0000"/>
                </a:gs>
                <a:gs pos="100000">
                  <a:srgbClr val="F7545C"/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TSDR</a:t>
              </a:r>
              <a:endParaRPr lang="en-US" sz="700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27" name="Rounded Rectangle 59"/>
            <p:cNvSpPr/>
            <p:nvPr/>
          </p:nvSpPr>
          <p:spPr>
            <a:xfrm>
              <a:off x="6284695" y="1883999"/>
              <a:ext cx="1484023" cy="545436"/>
            </a:xfrm>
            <a:prstGeom prst="roundRect">
              <a:avLst/>
            </a:prstGeom>
            <a:gradFill>
              <a:gsLst>
                <a:gs pos="0">
                  <a:srgbClr val="FF0000"/>
                </a:gs>
                <a:gs pos="100000">
                  <a:srgbClr val="F7545C"/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Other ODL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 smtClean="0">
                  <a:solidFill>
                    <a:srgbClr val="FFFFFF"/>
                  </a:solidFill>
                  <a:latin typeface="+mj-lt"/>
                </a:rPr>
                <a:t>components</a:t>
              </a:r>
              <a:endParaRPr lang="en-US" sz="700" dirty="0">
                <a:solidFill>
                  <a:srgbClr val="FFFFFF"/>
                </a:solidFill>
                <a:latin typeface="+mj-lt"/>
              </a:endParaRPr>
            </a:p>
          </p:txBody>
        </p:sp>
        <p:cxnSp>
          <p:nvCxnSpPr>
            <p:cNvPr id="28" name="Straight Connector 60"/>
            <p:cNvCxnSpPr/>
            <p:nvPr/>
          </p:nvCxnSpPr>
          <p:spPr bwMode="auto">
            <a:xfrm>
              <a:off x="5290540" y="2429435"/>
              <a:ext cx="1182107" cy="81349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61"/>
            <p:cNvCxnSpPr/>
            <p:nvPr/>
          </p:nvCxnSpPr>
          <p:spPr bwMode="auto">
            <a:xfrm flipH="1">
              <a:off x="6735784" y="2417637"/>
              <a:ext cx="159249" cy="96272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ounded Rectangle 62"/>
            <p:cNvSpPr/>
            <p:nvPr/>
          </p:nvSpPr>
          <p:spPr>
            <a:xfrm>
              <a:off x="5290540" y="3242933"/>
              <a:ext cx="2188891" cy="1491043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rgbClr val="3D3935"/>
                  </a:solidFill>
                  <a:latin typeface="+mj-lt"/>
                </a:rPr>
                <a:t>oneM2M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rgbClr val="3D3935"/>
                  </a:solidFill>
                  <a:latin typeface="+mj-lt"/>
                </a:rPr>
                <a:t>Data Export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dirty="0" smtClean="0">
                  <a:solidFill>
                    <a:srgbClr val="3D3935"/>
                  </a:solidFill>
                  <a:latin typeface="+mj-lt"/>
                </a:rPr>
                <a:t>Plugins</a:t>
              </a:r>
              <a:endParaRPr lang="en-US" sz="1000" dirty="0">
                <a:solidFill>
                  <a:srgbClr val="3D3935"/>
                </a:solidFill>
                <a:latin typeface="+mj-lt"/>
              </a:endParaRPr>
            </a:p>
          </p:txBody>
        </p:sp>
        <p:cxnSp>
          <p:nvCxnSpPr>
            <p:cNvPr id="31" name="Straight Connector 63"/>
            <p:cNvCxnSpPr/>
            <p:nvPr/>
          </p:nvCxnSpPr>
          <p:spPr bwMode="auto">
            <a:xfrm flipH="1">
              <a:off x="2045997" y="3580277"/>
              <a:ext cx="20500" cy="33299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Straight Connector 63"/>
          <p:cNvCxnSpPr/>
          <p:nvPr/>
        </p:nvCxnSpPr>
        <p:spPr bwMode="auto">
          <a:xfrm flipH="1">
            <a:off x="1835696" y="4005064"/>
            <a:ext cx="14201" cy="1564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2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ODL </a:t>
            </a:r>
            <a:r>
              <a:rPr lang="en-US" altLang="ko-KR" dirty="0" err="1" smtClean="0"/>
              <a:t>IoTDM</a:t>
            </a:r>
            <a:r>
              <a:rPr lang="en-US" altLang="ko-KR" dirty="0" smtClean="0"/>
              <a:t> (2/3)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14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AU" altLang="ko-KR" dirty="0" err="1" smtClean="0"/>
              <a:t>IoTDM</a:t>
            </a:r>
            <a:r>
              <a:rPr kumimoji="0" lang="en-AU" altLang="ko-KR" dirty="0" smtClean="0"/>
              <a:t> </a:t>
            </a:r>
            <a:r>
              <a:rPr kumimoji="0" lang="en-AU" altLang="ko-KR" dirty="0"/>
              <a:t>Operations</a:t>
            </a:r>
            <a:endParaRPr kumimoji="0" lang="en-AU" altLang="ko-KR" dirty="0" smtClean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98975"/>
            <a:ext cx="7992888" cy="524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0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ODL </a:t>
            </a:r>
            <a:r>
              <a:rPr lang="en-US" altLang="ko-KR" dirty="0" err="1" smtClean="0"/>
              <a:t>IoTDM</a:t>
            </a:r>
            <a:r>
              <a:rPr lang="en-US" altLang="ko-KR" dirty="0" smtClean="0"/>
              <a:t> (3/3)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660232" y="6461571"/>
            <a:ext cx="2133600" cy="268139"/>
          </a:xfrm>
        </p:spPr>
        <p:txBody>
          <a:bodyPr/>
          <a:lstStyle/>
          <a:p>
            <a:fld id="{7737FEC4-F956-4681-ACF8-EDC1B75DF679}" type="slidenum">
              <a:rPr lang="ko-KR" altLang="en-US" smtClean="0"/>
              <a:t>15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altLang="ko-KR" dirty="0" smtClean="0"/>
              <a:t>OneM2M resource mapping to YANG by Cisco </a:t>
            </a:r>
          </a:p>
          <a:p>
            <a:pPr marL="0" indent="0" fontAlgn="auto">
              <a:spcAft>
                <a:spcPts val="0"/>
              </a:spcAft>
              <a:buNone/>
            </a:pPr>
            <a:r>
              <a:rPr kumimoji="0" lang="en-US" altLang="ko-KR" dirty="0"/>
              <a:t> </a:t>
            </a:r>
            <a:r>
              <a:rPr kumimoji="0" lang="en-US" altLang="ko-KR" dirty="0" smtClean="0"/>
              <a:t>   (synchronized to </a:t>
            </a:r>
            <a:r>
              <a:rPr kumimoji="0" lang="en-US" altLang="ko-KR" dirty="0" err="1" smtClean="0"/>
              <a:t>IoTDM</a:t>
            </a:r>
            <a:r>
              <a:rPr kumimoji="0" lang="en-US" altLang="ko-KR" dirty="0" smtClean="0"/>
              <a:t> activity)</a:t>
            </a:r>
            <a:endParaRPr kumimoji="0" lang="en-AU" altLang="ko-KR" dirty="0" smtClean="0"/>
          </a:p>
        </p:txBody>
      </p:sp>
      <p:grpSp>
        <p:nvGrpSpPr>
          <p:cNvPr id="7" name="그룹 6"/>
          <p:cNvGrpSpPr/>
          <p:nvPr/>
        </p:nvGrpSpPr>
        <p:grpSpPr>
          <a:xfrm>
            <a:off x="271449" y="2039949"/>
            <a:ext cx="5698462" cy="3750070"/>
            <a:chOff x="179512" y="521857"/>
            <a:chExt cx="5976663" cy="4117871"/>
          </a:xfrm>
        </p:grpSpPr>
        <p:grpSp>
          <p:nvGrpSpPr>
            <p:cNvPr id="8" name="그룹 7"/>
            <p:cNvGrpSpPr/>
            <p:nvPr/>
          </p:nvGrpSpPr>
          <p:grpSpPr>
            <a:xfrm>
              <a:off x="179512" y="521857"/>
              <a:ext cx="5976663" cy="4117871"/>
              <a:chOff x="179513" y="31209"/>
              <a:chExt cx="7026705" cy="4917097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513" y="498452"/>
                <a:ext cx="1447800" cy="30594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05409" y="31209"/>
                <a:ext cx="1402080" cy="22745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2670" y="2445136"/>
                <a:ext cx="1421130" cy="25031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1920" y="2551228"/>
                <a:ext cx="1398270" cy="11239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Picture 6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24128" y="2460297"/>
                <a:ext cx="1482090" cy="19316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15" name="직선 화살표 연결선 14"/>
              <p:cNvCxnSpPr/>
              <p:nvPr/>
            </p:nvCxnSpPr>
            <p:spPr>
              <a:xfrm flipV="1">
                <a:off x="1403648" y="116633"/>
                <a:ext cx="864096" cy="2232247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직선 화살표 연결선 15"/>
              <p:cNvCxnSpPr/>
              <p:nvPr/>
            </p:nvCxnSpPr>
            <p:spPr>
              <a:xfrm>
                <a:off x="1403648" y="2551228"/>
                <a:ext cx="792088" cy="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화살표 연결선 16"/>
              <p:cNvCxnSpPr/>
              <p:nvPr/>
            </p:nvCxnSpPr>
            <p:spPr>
              <a:xfrm flipV="1">
                <a:off x="3275856" y="2636912"/>
                <a:ext cx="720080" cy="1872208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직선 화살표 연결선 17"/>
              <p:cNvCxnSpPr/>
              <p:nvPr/>
            </p:nvCxnSpPr>
            <p:spPr>
              <a:xfrm flipV="1">
                <a:off x="5076056" y="2551230"/>
                <a:ext cx="792088" cy="102178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직사각형 8"/>
            <p:cNvSpPr/>
            <p:nvPr/>
          </p:nvSpPr>
          <p:spPr>
            <a:xfrm>
              <a:off x="3501710" y="604752"/>
              <a:ext cx="2024158" cy="12132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altLang="ko-KR" sz="1400" b="1" dirty="0" smtClean="0">
                  <a:solidFill>
                    <a:schemeClr val="tx1"/>
                  </a:solidFill>
                </a:rPr>
                <a:t>&lt;oneM2M Resource&gt;</a:t>
              </a:r>
            </a:p>
            <a:p>
              <a:r>
                <a:rPr lang="en-US" altLang="ko-KR" sz="1200" dirty="0" smtClean="0">
                  <a:solidFill>
                    <a:schemeClr val="tx1"/>
                  </a:solidFill>
                </a:rPr>
                <a:t>  - </a:t>
              </a:r>
              <a:r>
                <a:rPr lang="en-US" altLang="ko-KR" sz="1200" dirty="0" err="1" smtClean="0">
                  <a:solidFill>
                    <a:schemeClr val="tx1"/>
                  </a:solidFill>
                </a:rPr>
                <a:t>CSEBase</a:t>
              </a:r>
              <a:endParaRPr lang="en-US" altLang="ko-KR" sz="1200" dirty="0" smtClean="0">
                <a:solidFill>
                  <a:schemeClr val="tx1"/>
                </a:solidFill>
              </a:endParaRPr>
            </a:p>
            <a:p>
              <a:r>
                <a:rPr lang="en-US" altLang="ko-KR" sz="1200" dirty="0" smtClean="0">
                  <a:solidFill>
                    <a:schemeClr val="tx1"/>
                  </a:solidFill>
                </a:rPr>
                <a:t>  - AE</a:t>
              </a:r>
            </a:p>
            <a:p>
              <a:r>
                <a:rPr lang="en-US" altLang="ko-KR" sz="1200" dirty="0" smtClean="0">
                  <a:solidFill>
                    <a:schemeClr val="tx1"/>
                  </a:solidFill>
                </a:rPr>
                <a:t>  - container</a:t>
              </a:r>
            </a:p>
            <a:p>
              <a:r>
                <a:rPr lang="en-US" altLang="ko-KR" sz="1200" dirty="0" smtClean="0">
                  <a:solidFill>
                    <a:schemeClr val="tx1"/>
                  </a:solidFill>
                </a:rPr>
                <a:t>  - </a:t>
              </a:r>
              <a:r>
                <a:rPr lang="en-US" altLang="ko-KR" sz="1200" dirty="0" err="1" smtClean="0">
                  <a:solidFill>
                    <a:schemeClr val="tx1"/>
                  </a:solidFill>
                </a:rPr>
                <a:t>contentInstance</a:t>
              </a:r>
              <a:endParaRPr lang="en-US" altLang="ko-KR" sz="1200" dirty="0" smtClean="0">
                <a:solidFill>
                  <a:schemeClr val="tx1"/>
                </a:solidFill>
              </a:endParaRPr>
            </a:p>
            <a:p>
              <a:r>
                <a:rPr lang="en-US" altLang="ko-KR" sz="1200" dirty="0" smtClean="0">
                  <a:solidFill>
                    <a:schemeClr val="tx1"/>
                  </a:solidFill>
                </a:rPr>
                <a:t>  - subscription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ight Arrow 1"/>
          <p:cNvSpPr/>
          <p:nvPr/>
        </p:nvSpPr>
        <p:spPr>
          <a:xfrm>
            <a:off x="5476407" y="3220324"/>
            <a:ext cx="987008" cy="3231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6480212" y="1412776"/>
            <a:ext cx="2546093" cy="5184576"/>
            <a:chOff x="6480212" y="1318994"/>
            <a:chExt cx="2546093" cy="5184576"/>
          </a:xfrm>
        </p:grpSpPr>
        <p:pic>
          <p:nvPicPr>
            <p:cNvPr id="21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1318994"/>
              <a:ext cx="2510089" cy="50451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직사각형 21"/>
            <p:cNvSpPr/>
            <p:nvPr/>
          </p:nvSpPr>
          <p:spPr>
            <a:xfrm>
              <a:off x="6480212" y="6154417"/>
              <a:ext cx="2484276" cy="3491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altLang="ko-KR" sz="1400" b="1" dirty="0" smtClean="0">
                  <a:solidFill>
                    <a:schemeClr val="tx1"/>
                  </a:solidFill>
                </a:rPr>
                <a:t>&lt;oneM2M YANG Modeling&gt;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02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ko-KR" dirty="0"/>
              <a:t>Initial work </a:t>
            </a:r>
            <a:r>
              <a:rPr lang="en-AU" altLang="ko-KR" dirty="0" smtClean="0"/>
              <a:t>of </a:t>
            </a:r>
            <a:r>
              <a:rPr lang="en-AU" altLang="ko-KR" dirty="0"/>
              <a:t>LWM2M </a:t>
            </a:r>
            <a:r>
              <a:rPr lang="en-US" altLang="ko-KR" dirty="0"/>
              <a:t>data into</a:t>
            </a:r>
            <a:r>
              <a:rPr lang="en-AU" altLang="ko-KR" dirty="0"/>
              <a:t> </a:t>
            </a:r>
            <a:r>
              <a:rPr lang="en-AU" altLang="ko-KR" dirty="0" smtClean="0"/>
              <a:t>YANG </a:t>
            </a:r>
            <a:r>
              <a:rPr lang="en-US" altLang="ko-KR" dirty="0" smtClean="0"/>
              <a:t>(1/2)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16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altLang="ko-KR" dirty="0" smtClean="0"/>
              <a:t>LWM2M data mapping to YANG model </a:t>
            </a:r>
            <a:endParaRPr kumimoji="0" lang="en-AU" altLang="ko-KR" dirty="0" smtClean="0"/>
          </a:p>
          <a:p>
            <a:pPr lvl="1" fontAlgn="auto">
              <a:spcAft>
                <a:spcPts val="0"/>
              </a:spcAft>
            </a:pPr>
            <a:r>
              <a:rPr kumimoji="0" lang="en-AU" altLang="ko-KR" dirty="0" smtClean="0"/>
              <a:t>XML to YANG translation can be utilized</a:t>
            </a:r>
          </a:p>
        </p:txBody>
      </p:sp>
      <p:pic>
        <p:nvPicPr>
          <p:cNvPr id="8" name="Picture 2" descr="ㅁ호모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40174"/>
            <a:ext cx="6480720" cy="415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11760" y="6176337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 LWM2M Device XML </a:t>
            </a:r>
            <a:r>
              <a:rPr lang="en-US" altLang="ko-KR" sz="1200" b="1" dirty="0" smtClean="0">
                <a:latin typeface="맑은 고딕"/>
                <a:ea typeface="맑은 고딕"/>
              </a:rPr>
              <a:t>→</a:t>
            </a:r>
            <a:r>
              <a:rPr lang="en-US" altLang="ko-KR" sz="1200" b="1" dirty="0" smtClean="0"/>
              <a:t> YANG Model (Device model) &gt;</a:t>
            </a:r>
            <a:endParaRPr lang="ko-KR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83290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ko-KR" dirty="0"/>
              <a:t>Initial work </a:t>
            </a:r>
            <a:r>
              <a:rPr lang="en-AU" altLang="ko-KR" dirty="0" smtClean="0"/>
              <a:t>of </a:t>
            </a:r>
            <a:r>
              <a:rPr lang="en-AU" altLang="ko-KR" dirty="0"/>
              <a:t>LWM2M </a:t>
            </a:r>
            <a:r>
              <a:rPr lang="en-US" altLang="ko-KR" dirty="0"/>
              <a:t>data into</a:t>
            </a:r>
            <a:r>
              <a:rPr lang="en-AU" altLang="ko-KR" dirty="0"/>
              <a:t> YANG </a:t>
            </a:r>
            <a:r>
              <a:rPr lang="en-US" altLang="ko-KR" dirty="0" smtClean="0"/>
              <a:t>(2/2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17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altLang="ko-KR" dirty="0"/>
              <a:t>LWM2M </a:t>
            </a:r>
            <a:r>
              <a:rPr kumimoji="0" lang="en-US" altLang="ko-KR" dirty="0" smtClean="0"/>
              <a:t>function mapping </a:t>
            </a:r>
            <a:r>
              <a:rPr kumimoji="0" lang="en-US" altLang="ko-KR" dirty="0"/>
              <a:t>to YANG model </a:t>
            </a:r>
            <a:endParaRPr kumimoji="0" lang="en-AU" altLang="ko-KR" dirty="0"/>
          </a:p>
          <a:p>
            <a:pPr lvl="1" fontAlgn="auto">
              <a:spcAft>
                <a:spcPts val="0"/>
              </a:spcAft>
            </a:pPr>
            <a:r>
              <a:rPr kumimoji="0" lang="en-AU" altLang="ko-KR" dirty="0" smtClean="0"/>
              <a:t>Functions can be modelled by YANG data model (RPC)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3768" y="6104329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 LWM2M Device XML </a:t>
            </a:r>
            <a:r>
              <a:rPr lang="en-US" altLang="ko-KR" sz="1200" b="1" dirty="0" smtClean="0">
                <a:latin typeface="맑은 고딕"/>
                <a:ea typeface="맑은 고딕"/>
              </a:rPr>
              <a:t>→</a:t>
            </a:r>
            <a:r>
              <a:rPr lang="en-US" altLang="ko-KR" sz="1200" b="1" dirty="0" smtClean="0"/>
              <a:t> YANG Model (RPC) &gt;</a:t>
            </a:r>
            <a:endParaRPr lang="ko-KR" altLang="en-US" sz="1200" b="1" dirty="0"/>
          </a:p>
        </p:txBody>
      </p:sp>
      <p:pic>
        <p:nvPicPr>
          <p:cNvPr id="9" name="_x201974512" descr="EMB00000a3c7cd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"/>
          <a:stretch>
            <a:fillRect/>
          </a:stretch>
        </p:blipFill>
        <p:spPr bwMode="auto">
          <a:xfrm>
            <a:off x="1146463" y="1999873"/>
            <a:ext cx="6707057" cy="392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516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43069" y="416322"/>
            <a:ext cx="8229600" cy="504056"/>
          </a:xfrm>
        </p:spPr>
        <p:txBody>
          <a:bodyPr/>
          <a:lstStyle/>
          <a:p>
            <a:pPr fontAlgn="auto">
              <a:spcAft>
                <a:spcPts val="0"/>
              </a:spcAft>
            </a:pPr>
            <a:r>
              <a:rPr lang="en-US" altLang="ko-KR" dirty="0"/>
              <a:t>Discussions :</a:t>
            </a:r>
            <a:r>
              <a:rPr lang="en-US" altLang="ko-KR" dirty="0" smtClean="0"/>
              <a:t> </a:t>
            </a:r>
            <a:r>
              <a:rPr lang="en-US" altLang="ko-KR" dirty="0"/>
              <a:t>YANG for LWM2M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18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229600" cy="5544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altLang="ko-KR" dirty="0" smtClean="0"/>
              <a:t>Discussions about YANG for LWM2M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dirty="0" smtClean="0"/>
              <a:t>LWM2M data model will be expressed in YANG model without loss of information thanks to flexibility </a:t>
            </a:r>
          </a:p>
          <a:p>
            <a:pPr lvl="1" fontAlgn="auto">
              <a:spcAft>
                <a:spcPts val="0"/>
              </a:spcAft>
            </a:pPr>
            <a:endParaRPr kumimoji="0" lang="en-US" altLang="ko-KR" dirty="0" smtClean="0"/>
          </a:p>
          <a:p>
            <a:pPr lvl="1" fontAlgn="auto">
              <a:spcAft>
                <a:spcPts val="0"/>
              </a:spcAft>
            </a:pPr>
            <a:r>
              <a:rPr kumimoji="0" lang="en-US" altLang="ko-KR" dirty="0"/>
              <a:t>M</a:t>
            </a:r>
            <a:r>
              <a:rPr kumimoji="0" lang="en-US" altLang="ko-KR" dirty="0" smtClean="0"/>
              <a:t>apping or translating LWM2M data model into YANG model is not a big problem</a:t>
            </a:r>
          </a:p>
          <a:p>
            <a:pPr lvl="1" fontAlgn="auto">
              <a:spcAft>
                <a:spcPts val="0"/>
              </a:spcAft>
            </a:pPr>
            <a:endParaRPr kumimoji="0" lang="en-US" altLang="ko-KR" dirty="0" smtClean="0"/>
          </a:p>
          <a:p>
            <a:pPr lvl="1" fontAlgn="auto">
              <a:spcAft>
                <a:spcPts val="0"/>
              </a:spcAft>
            </a:pPr>
            <a:r>
              <a:rPr kumimoji="0" lang="en-US" altLang="ko-KR" dirty="0" smtClean="0"/>
              <a:t>YANG may have a potential capability to extend functionalities of OMA</a:t>
            </a:r>
          </a:p>
          <a:p>
            <a:pPr lvl="1" fontAlgn="auto">
              <a:spcAft>
                <a:spcPts val="0"/>
              </a:spcAft>
            </a:pPr>
            <a:endParaRPr kumimoji="0" lang="en-US" altLang="ko-KR" dirty="0" smtClean="0"/>
          </a:p>
          <a:p>
            <a:pPr lvl="1" fontAlgn="auto">
              <a:spcAft>
                <a:spcPts val="0"/>
              </a:spcAft>
            </a:pPr>
            <a:r>
              <a:rPr kumimoji="0" lang="en-US" altLang="ko-KR" dirty="0" smtClean="0"/>
              <a:t>ETRI considers YANG modeling &amp; translation for LWM2M as the first step to achieve interoperability</a:t>
            </a:r>
          </a:p>
          <a:p>
            <a:pPr lvl="2" fontAlgn="auto">
              <a:spcAft>
                <a:spcPts val="0"/>
              </a:spcAft>
            </a:pPr>
            <a:r>
              <a:rPr kumimoji="0" lang="en-US" altLang="ko-KR" dirty="0" smtClean="0"/>
              <a:t>We hope to actively participate in the OMA standardization activity if a similar work item is launched</a:t>
            </a:r>
          </a:p>
          <a:p>
            <a:pPr lvl="1" fontAlgn="auto">
              <a:spcAft>
                <a:spcPts val="0"/>
              </a:spcAft>
            </a:pPr>
            <a:endParaRPr kumimoji="0" lang="en-US" altLang="ko-KR" dirty="0"/>
          </a:p>
          <a:p>
            <a:pPr lvl="1" fontAlgn="auto">
              <a:spcAft>
                <a:spcPts val="0"/>
              </a:spcAft>
            </a:pPr>
            <a:endParaRPr kumimoji="0" lang="en-AU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13643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ko-KR" sz="2800" dirty="0"/>
              <a:t>Thank you for your attention </a:t>
            </a:r>
            <a:r>
              <a:rPr lang="en-US" altLang="ko-KR" sz="2800" dirty="0" smtClean="0"/>
              <a:t>!</a:t>
            </a:r>
            <a:endParaRPr lang="ko-KR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475656" y="1268760"/>
            <a:ext cx="6779096" cy="43924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altLang="ko-KR" dirty="0" smtClean="0"/>
          </a:p>
          <a:p>
            <a:r>
              <a:rPr lang="en-US" altLang="ko-KR" sz="2400" dirty="0" smtClean="0"/>
              <a:t>Motivation</a:t>
            </a:r>
          </a:p>
          <a:p>
            <a:endParaRPr lang="en-US" altLang="ko-KR" sz="2400" dirty="0"/>
          </a:p>
          <a:p>
            <a:r>
              <a:rPr lang="en-US" altLang="ko-KR" sz="2400" dirty="0" smtClean="0"/>
              <a:t>Overview of Our Project</a:t>
            </a:r>
            <a:endParaRPr lang="en-US" altLang="ko-KR" sz="2400" dirty="0"/>
          </a:p>
          <a:p>
            <a:pPr marL="0" indent="0">
              <a:buNone/>
            </a:pPr>
            <a:endParaRPr lang="en-US" altLang="ko-KR" sz="2400" dirty="0"/>
          </a:p>
          <a:p>
            <a:r>
              <a:rPr lang="en-US" altLang="ko-KR" sz="2400" dirty="0" smtClean="0"/>
              <a:t>YANG for IoT </a:t>
            </a:r>
          </a:p>
          <a:p>
            <a:endParaRPr lang="en-US" altLang="ko-KR" sz="2400" dirty="0"/>
          </a:p>
          <a:p>
            <a:r>
              <a:rPr lang="en-US" altLang="ko-KR" sz="2400" dirty="0" err="1" smtClean="0"/>
              <a:t>OpenDaylight</a:t>
            </a:r>
            <a:r>
              <a:rPr lang="en-US" altLang="ko-KR" sz="2400" dirty="0" smtClean="0"/>
              <a:t> (ODL) and ODL </a:t>
            </a:r>
            <a:r>
              <a:rPr lang="en-US" altLang="ko-KR" sz="2400" dirty="0" err="1" smtClean="0"/>
              <a:t>IoTDM</a:t>
            </a:r>
            <a:endParaRPr lang="en-US" altLang="ko-KR" sz="2400" dirty="0" smtClean="0"/>
          </a:p>
          <a:p>
            <a:endParaRPr lang="en-US" altLang="ko-KR" sz="2400" dirty="0"/>
          </a:p>
          <a:p>
            <a:r>
              <a:rPr lang="en-US" altLang="ko-KR" sz="2400" dirty="0" smtClean="0"/>
              <a:t>Discussions on YANG for OMA LWM2M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891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229600" cy="5676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AU" altLang="ko-KR" dirty="0" smtClean="0"/>
              <a:t>Fragmented IoT Ecosystem (Light-bulb example)</a:t>
            </a:r>
          </a:p>
          <a:p>
            <a:pPr fontAlgn="auto">
              <a:spcAft>
                <a:spcPts val="0"/>
              </a:spcAft>
            </a:pPr>
            <a:endParaRPr kumimoji="0" lang="en-AU" altLang="ko-KR" dirty="0"/>
          </a:p>
          <a:p>
            <a:pPr fontAlgn="auto">
              <a:spcAft>
                <a:spcPts val="0"/>
              </a:spcAft>
            </a:pPr>
            <a:endParaRPr kumimoji="0" lang="en-AU" altLang="ko-KR" dirty="0" smtClean="0"/>
          </a:p>
          <a:p>
            <a:pPr fontAlgn="auto">
              <a:spcAft>
                <a:spcPts val="0"/>
              </a:spcAft>
            </a:pPr>
            <a:endParaRPr kumimoji="0" lang="en-AU" altLang="ko-KR" dirty="0"/>
          </a:p>
          <a:p>
            <a:pPr fontAlgn="auto">
              <a:spcAft>
                <a:spcPts val="0"/>
              </a:spcAft>
            </a:pPr>
            <a:endParaRPr kumimoji="0" lang="en-AU" altLang="ko-KR" dirty="0" smtClean="0"/>
          </a:p>
          <a:p>
            <a:pPr fontAlgn="auto">
              <a:spcAft>
                <a:spcPts val="0"/>
              </a:spcAft>
            </a:pPr>
            <a:endParaRPr kumimoji="0" lang="en-AU" altLang="ko-KR" dirty="0"/>
          </a:p>
          <a:p>
            <a:pPr fontAlgn="auto">
              <a:spcAft>
                <a:spcPts val="0"/>
              </a:spcAft>
            </a:pPr>
            <a:endParaRPr kumimoji="0" lang="en-AU" altLang="ko-KR" dirty="0" smtClean="0"/>
          </a:p>
          <a:p>
            <a:pPr fontAlgn="auto">
              <a:spcAft>
                <a:spcPts val="0"/>
              </a:spcAft>
            </a:pPr>
            <a:endParaRPr kumimoji="0" lang="en-AU" altLang="ko-KR" dirty="0"/>
          </a:p>
          <a:p>
            <a:pPr fontAlgn="auto">
              <a:spcAft>
                <a:spcPts val="0"/>
              </a:spcAft>
            </a:pPr>
            <a:endParaRPr kumimoji="0" lang="en-AU" altLang="ko-KR" dirty="0" smtClean="0"/>
          </a:p>
          <a:p>
            <a:pPr fontAlgn="auto">
              <a:spcAft>
                <a:spcPts val="0"/>
              </a:spcAft>
            </a:pPr>
            <a:endParaRPr kumimoji="0" lang="en-AU" altLang="ko-KR" dirty="0"/>
          </a:p>
          <a:p>
            <a:pPr fontAlgn="auto">
              <a:spcAft>
                <a:spcPts val="0"/>
              </a:spcAft>
            </a:pPr>
            <a:endParaRPr kumimoji="0" lang="en-AU" altLang="ko-KR" dirty="0" smtClean="0"/>
          </a:p>
          <a:p>
            <a:pPr fontAlgn="auto">
              <a:spcAft>
                <a:spcPts val="0"/>
              </a:spcAft>
            </a:pPr>
            <a:endParaRPr kumimoji="0" lang="en-AU" altLang="ko-KR" dirty="0"/>
          </a:p>
          <a:p>
            <a:pPr fontAlgn="auto">
              <a:spcAft>
                <a:spcPts val="0"/>
              </a:spcAft>
            </a:pPr>
            <a:endParaRPr kumimoji="0" lang="en-AU" altLang="ko-KR" dirty="0" smtClean="0"/>
          </a:p>
          <a:p>
            <a:pPr fontAlgn="auto">
              <a:spcAft>
                <a:spcPts val="0"/>
              </a:spcAft>
            </a:pPr>
            <a:endParaRPr kumimoji="0" lang="en-AU" altLang="ko-KR" dirty="0" smtClean="0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1"/>
            <a:ext cx="3744416" cy="2502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247" y="4177755"/>
            <a:ext cx="4479708" cy="247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00808"/>
            <a:ext cx="434732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106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4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AU" altLang="ko-KR" dirty="0" smtClean="0"/>
              <a:t>Tremendous wo</a:t>
            </a:r>
            <a:r>
              <a:rPr kumimoji="0" lang="en-US" altLang="ko-KR" dirty="0" err="1" smtClean="0"/>
              <a:t>rks</a:t>
            </a:r>
            <a:r>
              <a:rPr kumimoji="0" lang="en-US" altLang="ko-KR" dirty="0" smtClean="0"/>
              <a:t> have been done to support IoT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dirty="0" smtClean="0"/>
              <a:t>Low power, low cost networking protocols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dirty="0" smtClean="0"/>
              <a:t>Simplified, light application protocols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dirty="0" smtClean="0"/>
              <a:t>Various IoT platforms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dirty="0" smtClean="0"/>
              <a:t>Various vertical specific IoT standards</a:t>
            </a:r>
            <a:endParaRPr kumimoji="0" lang="en-AU" altLang="ko-KR" dirty="0" smtClean="0"/>
          </a:p>
          <a:p>
            <a:pPr lvl="1" fontAlgn="auto">
              <a:spcAft>
                <a:spcPts val="0"/>
              </a:spcAft>
            </a:pPr>
            <a:endParaRPr kumimoji="0" lang="en-AU" altLang="ko-KR" dirty="0" smtClean="0"/>
          </a:p>
          <a:p>
            <a:pPr fontAlgn="auto">
              <a:spcAft>
                <a:spcPts val="0"/>
              </a:spcAft>
            </a:pPr>
            <a:r>
              <a:rPr kumimoji="0" lang="en-AU" altLang="ko-KR" dirty="0" smtClean="0"/>
              <a:t>Application level interoperability has not been achieved</a:t>
            </a:r>
          </a:p>
          <a:p>
            <a:pPr lvl="1" fontAlgn="auto">
              <a:spcAft>
                <a:spcPts val="0"/>
              </a:spcAft>
            </a:pPr>
            <a:r>
              <a:rPr kumimoji="0" lang="en-AU" altLang="ko-KR" dirty="0" smtClean="0"/>
              <a:t>One of main obstacles : Existing totally different data models of various IoT standards/bodies/industries</a:t>
            </a:r>
          </a:p>
          <a:p>
            <a:pPr lvl="1" fontAlgn="auto">
              <a:spcAft>
                <a:spcPts val="0"/>
              </a:spcAft>
            </a:pPr>
            <a:endParaRPr kumimoji="0" lang="en-AU" altLang="ko-KR" dirty="0">
              <a:sym typeface="Wingdings" panose="05000000000000000000" pitchFamily="2" charset="2"/>
            </a:endParaRPr>
          </a:p>
          <a:p>
            <a:pPr fontAlgn="auto">
              <a:spcAft>
                <a:spcPts val="0"/>
              </a:spcAft>
            </a:pPr>
            <a:r>
              <a:rPr kumimoji="0" lang="en-AU" altLang="ko-KR" dirty="0" smtClean="0">
                <a:sym typeface="Wingdings" panose="05000000000000000000" pitchFamily="2" charset="2"/>
              </a:rPr>
              <a:t>We are seeking for unified/interoperable data model and the interoperability of heterogeneous IoT services</a:t>
            </a:r>
            <a:endParaRPr kumimoji="0" lang="en-AU" altLang="ko-KR" dirty="0" smtClean="0"/>
          </a:p>
          <a:p>
            <a:pPr lvl="1" fontAlgn="auto">
              <a:spcAft>
                <a:spcPts val="0"/>
              </a:spcAft>
            </a:pPr>
            <a:endParaRPr kumimoji="0" lang="en-AU" altLang="ko-KR" dirty="0"/>
          </a:p>
          <a:p>
            <a:pPr lvl="1" fontAlgn="auto">
              <a:spcAft>
                <a:spcPts val="0"/>
              </a:spcAft>
            </a:pPr>
            <a:endParaRPr kumimoji="0" lang="en-AU" altLang="ko-KR" dirty="0" smtClean="0"/>
          </a:p>
          <a:p>
            <a:pPr marL="0" indent="0" fontAlgn="auto">
              <a:spcAft>
                <a:spcPts val="0"/>
              </a:spcAft>
              <a:buNone/>
            </a:pPr>
            <a:endParaRPr kumimoji="0" lang="en-AU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01653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 of Our Project (1/4)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5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5"/>
            <a:ext cx="8229600" cy="5676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AU" altLang="ko-KR" dirty="0" smtClean="0"/>
              <a:t>Project name: “</a:t>
            </a:r>
            <a:r>
              <a:rPr kumimoji="0" lang="en-US" altLang="ko-KR" dirty="0"/>
              <a:t>Standards Development of IoT Application Services </a:t>
            </a:r>
            <a:r>
              <a:rPr kumimoji="0" lang="en-US" altLang="ko-KR" dirty="0" smtClean="0"/>
              <a:t>and Interoperability </a:t>
            </a:r>
            <a:r>
              <a:rPr kumimoji="0" lang="en-US" altLang="ko-KR" dirty="0"/>
              <a:t>Support</a:t>
            </a:r>
            <a:r>
              <a:rPr kumimoji="0" lang="en-AU" altLang="ko-KR" dirty="0" smtClean="0"/>
              <a:t>“ </a:t>
            </a:r>
          </a:p>
          <a:p>
            <a:pPr lvl="1" fontAlgn="auto">
              <a:spcAft>
                <a:spcPts val="0"/>
              </a:spcAft>
            </a:pPr>
            <a:r>
              <a:rPr kumimoji="0" lang="en-AU" altLang="ko-KR" dirty="0" smtClean="0"/>
              <a:t>Three-year project funded by Korean government (2016~2018)</a:t>
            </a:r>
          </a:p>
          <a:p>
            <a:pPr marL="914400" lvl="2" indent="0" fontAlgn="auto">
              <a:spcAft>
                <a:spcPts val="0"/>
              </a:spcAft>
              <a:buNone/>
            </a:pPr>
            <a:endParaRPr kumimoji="0" lang="en-AU" altLang="ko-KR" dirty="0" smtClean="0"/>
          </a:p>
          <a:p>
            <a:pPr fontAlgn="auto">
              <a:spcAft>
                <a:spcPts val="0"/>
              </a:spcAft>
            </a:pPr>
            <a:r>
              <a:rPr kumimoji="0" lang="en-AU" altLang="ko-KR" dirty="0" smtClean="0"/>
              <a:t>Develops a framework enhancing interoperability among IoT applications working on different IoT systems</a:t>
            </a:r>
          </a:p>
          <a:p>
            <a:pPr lvl="1" fontAlgn="auto">
              <a:spcAft>
                <a:spcPts val="0"/>
              </a:spcAft>
            </a:pPr>
            <a:r>
              <a:rPr kumimoji="0" lang="en-AU" altLang="ko-KR" dirty="0" smtClean="0"/>
              <a:t>Proposes new system architecture and implements the prototype</a:t>
            </a:r>
          </a:p>
          <a:p>
            <a:pPr lvl="1" fontAlgn="auto">
              <a:spcAft>
                <a:spcPts val="0"/>
              </a:spcAft>
            </a:pPr>
            <a:r>
              <a:rPr kumimoji="0" lang="en-AU" altLang="ko-KR" dirty="0" smtClean="0"/>
              <a:t>Enhances the existing standards to support application level interoperability</a:t>
            </a:r>
          </a:p>
          <a:p>
            <a:pPr marL="457200" lvl="1" indent="0" fontAlgn="auto">
              <a:spcAft>
                <a:spcPts val="0"/>
              </a:spcAft>
              <a:buNone/>
            </a:pPr>
            <a:endParaRPr kumimoji="0" lang="en-AU" altLang="ko-KR" dirty="0" smtClean="0">
              <a:sym typeface="Wingdings" panose="05000000000000000000" pitchFamily="2" charset="2"/>
            </a:endParaRPr>
          </a:p>
          <a:p>
            <a:pPr fontAlgn="auto">
              <a:spcAft>
                <a:spcPts val="0"/>
              </a:spcAft>
            </a:pPr>
            <a:r>
              <a:rPr kumimoji="0" lang="en-AU" altLang="ko-KR" dirty="0">
                <a:sym typeface="Wingdings" panose="05000000000000000000" pitchFamily="2" charset="2"/>
              </a:rPr>
              <a:t>C</a:t>
            </a:r>
            <a:r>
              <a:rPr kumimoji="0" lang="en-AU" altLang="ko-KR" dirty="0" smtClean="0">
                <a:sym typeface="Wingdings" panose="05000000000000000000" pitchFamily="2" charset="2"/>
              </a:rPr>
              <a:t>onsider the </a:t>
            </a:r>
            <a:r>
              <a:rPr kumimoji="0" lang="en-AU" altLang="ko-KR" b="1" dirty="0" smtClean="0">
                <a:solidFill>
                  <a:srgbClr val="0000FF"/>
                </a:solidFill>
                <a:sym typeface="Wingdings" panose="05000000000000000000" pitchFamily="2" charset="2"/>
              </a:rPr>
              <a:t>YANG</a:t>
            </a:r>
            <a:r>
              <a:rPr kumimoji="0" lang="en-AU" altLang="ko-KR" dirty="0" smtClean="0">
                <a:sym typeface="Wingdings" panose="05000000000000000000" pitchFamily="2" charset="2"/>
              </a:rPr>
              <a:t> model as an important method to achieve interoperability among IoT </a:t>
            </a:r>
            <a:r>
              <a:rPr kumimoji="0" lang="en-AU" altLang="ko-KR" dirty="0" err="1" smtClean="0">
                <a:sym typeface="Wingdings" panose="05000000000000000000" pitchFamily="2" charset="2"/>
              </a:rPr>
              <a:t>serviecs</a:t>
            </a:r>
            <a:endParaRPr kumimoji="0" lang="en-AU" altLang="ko-KR" dirty="0" smtClean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  <a:tabLst>
                <a:tab pos="7894638" algn="l"/>
              </a:tabLst>
            </a:pPr>
            <a:r>
              <a:rPr kumimoji="0" lang="en-AU" altLang="ko-KR" dirty="0" smtClean="0">
                <a:sym typeface="Wingdings" panose="05000000000000000000" pitchFamily="2" charset="2"/>
              </a:rPr>
              <a:t>Candidate for common language for IoT data modelling</a:t>
            </a:r>
          </a:p>
          <a:p>
            <a:pPr lvl="1" fontAlgn="auto">
              <a:spcAft>
                <a:spcPts val="0"/>
              </a:spcAft>
            </a:pPr>
            <a:r>
              <a:rPr kumimoji="0" lang="en-AU" altLang="ko-KR" dirty="0" smtClean="0">
                <a:sym typeface="Wingdings" panose="05000000000000000000" pitchFamily="2" charset="2"/>
              </a:rPr>
              <a:t>Utilizing an open-source project based on YANG data model language (</a:t>
            </a:r>
            <a:r>
              <a:rPr kumimoji="0" lang="en-AU" altLang="ko-KR" dirty="0" err="1" smtClean="0">
                <a:sym typeface="Wingdings" panose="05000000000000000000" pitchFamily="2" charset="2"/>
              </a:rPr>
              <a:t>OpenDaylight</a:t>
            </a:r>
            <a:r>
              <a:rPr kumimoji="0" lang="en-AU" altLang="ko-KR" dirty="0" smtClean="0">
                <a:sym typeface="Wingdings" panose="05000000000000000000" pitchFamily="2" charset="2"/>
              </a:rPr>
              <a:t> </a:t>
            </a:r>
            <a:r>
              <a:rPr kumimoji="0" lang="en-AU" altLang="ko-KR" dirty="0" err="1" smtClean="0">
                <a:sym typeface="Wingdings" panose="05000000000000000000" pitchFamily="2" charset="2"/>
              </a:rPr>
              <a:t>IoTDM</a:t>
            </a:r>
            <a:r>
              <a:rPr kumimoji="0" lang="en-AU" altLang="ko-KR" dirty="0" smtClean="0">
                <a:sym typeface="Wingdings" panose="05000000000000000000" pitchFamily="2" charset="2"/>
              </a:rPr>
              <a:t>)</a:t>
            </a:r>
          </a:p>
          <a:p>
            <a:pPr marL="0" indent="0" fontAlgn="auto">
              <a:spcAft>
                <a:spcPts val="0"/>
              </a:spcAft>
              <a:buNone/>
            </a:pPr>
            <a:endParaRPr kumimoji="0" lang="en-AU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20194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 of Our Project (2/4)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AU" altLang="ko-KR" dirty="0" smtClean="0"/>
              <a:t>Architecture Overview</a:t>
            </a:r>
          </a:p>
          <a:p>
            <a:pPr lvl="1" fontAlgn="auto">
              <a:spcAft>
                <a:spcPts val="0"/>
              </a:spcAft>
            </a:pPr>
            <a:endParaRPr kumimoji="0" lang="en-AU" altLang="ko-KR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4689062" y="2468981"/>
            <a:ext cx="2736304" cy="17903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99BD24"/>
            </a:solidFill>
          </a:ln>
        </p:spPr>
        <p:txBody>
          <a:bodyPr wrap="square" rtlCol="0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굴림" charset="-127"/>
            </a:endParaRPr>
          </a:p>
        </p:txBody>
      </p:sp>
      <p:sp>
        <p:nvSpPr>
          <p:cNvPr id="10" name="云形 17"/>
          <p:cNvSpPr/>
          <p:nvPr/>
        </p:nvSpPr>
        <p:spPr>
          <a:xfrm>
            <a:off x="2018536" y="4374119"/>
            <a:ext cx="2808495" cy="2163001"/>
          </a:xfrm>
          <a:prstGeom prst="cloud">
            <a:avLst/>
          </a:prstGeom>
          <a:no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89062" y="4263781"/>
            <a:ext cx="2736304" cy="276999"/>
          </a:xfrm>
          <a:prstGeom prst="rect">
            <a:avLst/>
          </a:prstGeom>
          <a:solidFill>
            <a:srgbClr val="9BBB59">
              <a:lumMod val="75000"/>
            </a:srgbClr>
          </a:solidFill>
          <a:ln>
            <a:solidFill>
              <a:srgbClr val="99BD2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굴림" charset="-127"/>
              </a:rPr>
              <a:t>Service Abstraction Layer (SAL)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89062" y="2165511"/>
            <a:ext cx="2736304" cy="276999"/>
          </a:xfrm>
          <a:prstGeom prst="rect">
            <a:avLst/>
          </a:prstGeom>
          <a:solidFill>
            <a:srgbClr val="FF93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lvl="0" algn="ctr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200" kern="0" dirty="0">
                <a:solidFill>
                  <a:prstClr val="white"/>
                </a:solidFill>
                <a:latin typeface="Arial" charset="0"/>
                <a:ea typeface="굴림" charset="-127"/>
              </a:rPr>
              <a:t>REST </a:t>
            </a:r>
            <a:r>
              <a:rPr kumimoji="1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굴림" charset="-127"/>
              </a:rPr>
              <a:t>APIs</a:t>
            </a:r>
          </a:p>
        </p:txBody>
      </p:sp>
      <p:sp>
        <p:nvSpPr>
          <p:cNvPr id="13" name="Rounded Rectangle 10"/>
          <p:cNvSpPr/>
          <p:nvPr/>
        </p:nvSpPr>
        <p:spPr>
          <a:xfrm>
            <a:off x="4767116" y="3618517"/>
            <a:ext cx="1152128" cy="575101"/>
          </a:xfrm>
          <a:prstGeom prst="roundRect">
            <a:avLst/>
          </a:prstGeom>
          <a:solidFill>
            <a:srgbClr val="C5F030"/>
          </a:solidFill>
          <a:ln w="6350" cap="flat" cmpd="sng" algn="ctr">
            <a:solidFill>
              <a:srgbClr val="99BD2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맑은 고딕"/>
                <a:ea typeface="+mn-ea"/>
                <a:cs typeface="+mn-cs"/>
              </a:rPr>
              <a:t>Base Network Functions</a:t>
            </a:r>
          </a:p>
        </p:txBody>
      </p:sp>
      <p:sp>
        <p:nvSpPr>
          <p:cNvPr id="14" name="Rectangle 12"/>
          <p:cNvSpPr/>
          <p:nvPr/>
        </p:nvSpPr>
        <p:spPr>
          <a:xfrm>
            <a:off x="5977932" y="3622538"/>
            <a:ext cx="517376" cy="283049"/>
          </a:xfrm>
          <a:prstGeom prst="rect">
            <a:avLst/>
          </a:prstGeom>
          <a:solidFill>
            <a:srgbClr val="99BD24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+mn-ea"/>
                <a:cs typeface="+mn-cs"/>
              </a:rPr>
              <a:t>Open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+mn-ea"/>
                <a:cs typeface="+mn-cs"/>
              </a:rPr>
              <a:t>Stack</a:t>
            </a:r>
          </a:p>
        </p:txBody>
      </p:sp>
      <p:sp>
        <p:nvSpPr>
          <p:cNvPr id="15" name="Rectangle 13"/>
          <p:cNvSpPr/>
          <p:nvPr/>
        </p:nvSpPr>
        <p:spPr>
          <a:xfrm>
            <a:off x="6536756" y="3622538"/>
            <a:ext cx="390600" cy="283049"/>
          </a:xfrm>
          <a:prstGeom prst="rect">
            <a:avLst/>
          </a:prstGeom>
          <a:solidFill>
            <a:srgbClr val="99BD24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+mn-ea"/>
                <a:cs typeface="+mn-cs"/>
              </a:rPr>
              <a:t>SFC</a:t>
            </a:r>
          </a:p>
        </p:txBody>
      </p:sp>
      <p:sp>
        <p:nvSpPr>
          <p:cNvPr id="16" name="Rectangle 14"/>
          <p:cNvSpPr/>
          <p:nvPr/>
        </p:nvSpPr>
        <p:spPr>
          <a:xfrm>
            <a:off x="6968804" y="3622538"/>
            <a:ext cx="390600" cy="283049"/>
          </a:xfrm>
          <a:prstGeom prst="rect">
            <a:avLst/>
          </a:prstGeom>
          <a:solidFill>
            <a:srgbClr val="99BD24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+mn-ea"/>
                <a:cs typeface="+mn-cs"/>
              </a:rPr>
              <a:t>Plug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+mn-ea"/>
                <a:cs typeface="+mn-cs"/>
              </a:rPr>
              <a:t>IN</a:t>
            </a:r>
          </a:p>
        </p:txBody>
      </p:sp>
      <p:sp>
        <p:nvSpPr>
          <p:cNvPr id="17" name="Rectangle 19"/>
          <p:cNvSpPr/>
          <p:nvPr/>
        </p:nvSpPr>
        <p:spPr>
          <a:xfrm>
            <a:off x="5977932" y="3925070"/>
            <a:ext cx="517376" cy="283049"/>
          </a:xfrm>
          <a:prstGeom prst="rect">
            <a:avLst/>
          </a:prstGeom>
          <a:solidFill>
            <a:srgbClr val="99BD24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+mn-ea"/>
                <a:cs typeface="+mn-cs"/>
              </a:rPr>
              <a:t>OVSDB</a:t>
            </a:r>
          </a:p>
        </p:txBody>
      </p:sp>
      <p:sp>
        <p:nvSpPr>
          <p:cNvPr id="18" name="Rectangle 20"/>
          <p:cNvSpPr/>
          <p:nvPr/>
        </p:nvSpPr>
        <p:spPr>
          <a:xfrm>
            <a:off x="6536756" y="3925070"/>
            <a:ext cx="390600" cy="283049"/>
          </a:xfrm>
          <a:prstGeom prst="rect">
            <a:avLst/>
          </a:prstGeom>
          <a:solidFill>
            <a:srgbClr val="99BD24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+mn-ea"/>
                <a:cs typeface="+mn-cs"/>
              </a:rPr>
              <a:t>AAA</a:t>
            </a:r>
          </a:p>
        </p:txBody>
      </p:sp>
      <p:sp>
        <p:nvSpPr>
          <p:cNvPr id="19" name="Rectangle 21"/>
          <p:cNvSpPr/>
          <p:nvPr/>
        </p:nvSpPr>
        <p:spPr>
          <a:xfrm>
            <a:off x="6968804" y="3925070"/>
            <a:ext cx="390600" cy="283049"/>
          </a:xfrm>
          <a:prstGeom prst="rect">
            <a:avLst/>
          </a:prstGeom>
          <a:solidFill>
            <a:srgbClr val="99BD24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is-IS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/>
                <a:ea typeface="+mn-ea"/>
                <a:cs typeface="+mn-cs"/>
              </a:rPr>
              <a:t>Yang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is-IS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/>
                <a:ea typeface="+mn-ea"/>
                <a:cs typeface="+mn-cs"/>
              </a:rPr>
              <a:t>Trans</a:t>
            </a:r>
            <a:endParaRPr kumimoji="1" lang="en-US" sz="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맑은 고딕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89062" y="4551523"/>
            <a:ext cx="2736304" cy="1103370"/>
          </a:xfrm>
          <a:prstGeom prst="rect">
            <a:avLst/>
          </a:prstGeom>
          <a:solidFill>
            <a:sysClr val="window" lastClr="FFFFFF"/>
          </a:solidFill>
          <a:ln>
            <a:solidFill>
              <a:srgbClr val="4F81BD">
                <a:lumMod val="75000"/>
              </a:srgbClr>
            </a:solidFill>
          </a:ln>
        </p:spPr>
        <p:txBody>
          <a:bodyPr wrap="square" rtlCol="0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300" b="0" i="0" u="none" strike="noStrike" kern="0" cap="none" spc="0" normalizeH="0" baseline="0" noProof="0" dirty="0" smtClean="0">
              <a:ln>
                <a:noFill/>
              </a:ln>
              <a:solidFill>
                <a:srgbClr val="4F81BD">
                  <a:lumMod val="60000"/>
                  <a:lumOff val="40000"/>
                </a:srgbClr>
              </a:solidFill>
              <a:effectLst/>
              <a:uLnTx/>
              <a:uFillTx/>
              <a:latin typeface="Arial" charset="0"/>
              <a:ea typeface="굴림" charset="-127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charset="0"/>
                <a:ea typeface="굴림" charset="-127"/>
              </a:rPr>
              <a:t>Southbound Plugins (</a:t>
            </a:r>
            <a:r>
              <a:rPr kumimoji="1" 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4F81B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charset="0"/>
                <a:ea typeface="굴림" charset="-127"/>
              </a:rPr>
              <a:t>CoAP</a:t>
            </a:r>
            <a:r>
              <a:rPr kumimoji="1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charset="0"/>
                <a:ea typeface="굴림" charset="-127"/>
              </a:rPr>
              <a:t>, MQTT, HTTP)</a:t>
            </a:r>
          </a:p>
        </p:txBody>
      </p:sp>
      <p:pic>
        <p:nvPicPr>
          <p:cNvPr id="21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1134" y="4863701"/>
            <a:ext cx="707982" cy="696654"/>
          </a:xfrm>
          <a:prstGeom prst="rect">
            <a:avLst/>
          </a:prstGeom>
        </p:spPr>
      </p:pic>
      <p:sp>
        <p:nvSpPr>
          <p:cNvPr id="22" name="任意多边形 42"/>
          <p:cNvSpPr>
            <a:spLocks/>
          </p:cNvSpPr>
          <p:nvPr/>
        </p:nvSpPr>
        <p:spPr bwMode="auto">
          <a:xfrm rot="8816122">
            <a:off x="1987624" y="4624548"/>
            <a:ext cx="2525961" cy="1452486"/>
          </a:xfrm>
          <a:custGeom>
            <a:avLst/>
            <a:gdLst>
              <a:gd name="T0" fmla="*/ 0 w 2393577"/>
              <a:gd name="T1" fmla="*/ 0 h 1936377"/>
              <a:gd name="T2" fmla="*/ 1303507 w 2393577"/>
              <a:gd name="T3" fmla="*/ 431602 h 1936377"/>
              <a:gd name="T4" fmla="*/ 1798637 w 2393577"/>
              <a:gd name="T5" fmla="*/ 2486025 h 1936377"/>
              <a:gd name="T6" fmla="*/ 1798637 w 2393577"/>
              <a:gd name="T7" fmla="*/ 2486025 h 1936377"/>
              <a:gd name="T8" fmla="*/ 0 60000 65536"/>
              <a:gd name="T9" fmla="*/ 0 60000 65536"/>
              <a:gd name="T10" fmla="*/ 0 60000 65536"/>
              <a:gd name="T11" fmla="*/ 0 60000 65536"/>
              <a:gd name="connsiteX0" fmla="*/ 0 w 2520253"/>
              <a:gd name="connsiteY0" fmla="*/ 0 h 1720056"/>
              <a:gd name="connsiteX1" fmla="*/ 1734671 w 2520253"/>
              <a:gd name="connsiteY1" fmla="*/ 336177 h 1720056"/>
              <a:gd name="connsiteX2" fmla="*/ 2520253 w 2520253"/>
              <a:gd name="connsiteY2" fmla="*/ 1720056 h 172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0253" h="1720056">
                <a:moveTo>
                  <a:pt x="0" y="0"/>
                </a:moveTo>
                <a:cubicBezTo>
                  <a:pt x="667871" y="6724"/>
                  <a:pt x="1335742" y="13448"/>
                  <a:pt x="1734671" y="336177"/>
                </a:cubicBezTo>
                <a:cubicBezTo>
                  <a:pt x="2133600" y="658906"/>
                  <a:pt x="2520253" y="1720056"/>
                  <a:pt x="2520253" y="1720056"/>
                </a:cubicBezTo>
              </a:path>
            </a:pathLst>
          </a:custGeom>
          <a:noFill/>
          <a:ln w="76200" cap="flat" cmpd="sng">
            <a:solidFill>
              <a:srgbClr val="002060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>
              <a:solidFill>
                <a:prstClr val="black"/>
              </a:solidFill>
              <a:latin typeface="Arial" charset="0"/>
              <a:ea typeface="굴림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89062" y="1556792"/>
            <a:ext cx="2736304" cy="276999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굴림" charset="-127"/>
              </a:rPr>
              <a:t>Applications</a:t>
            </a:r>
          </a:p>
        </p:txBody>
      </p:sp>
      <p:pic>
        <p:nvPicPr>
          <p:cNvPr id="2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111" y="4862332"/>
            <a:ext cx="727645" cy="696655"/>
          </a:xfrm>
          <a:prstGeom prst="rect">
            <a:avLst/>
          </a:prstGeom>
        </p:spPr>
      </p:pic>
      <p:grpSp>
        <p:nvGrpSpPr>
          <p:cNvPr id="25" name="Group 40"/>
          <p:cNvGrpSpPr/>
          <p:nvPr/>
        </p:nvGrpSpPr>
        <p:grpSpPr>
          <a:xfrm>
            <a:off x="2505101" y="5630959"/>
            <a:ext cx="994183" cy="669485"/>
            <a:chOff x="2572686" y="2448096"/>
            <a:chExt cx="1237515" cy="815003"/>
          </a:xfrm>
        </p:grpSpPr>
        <p:pic>
          <p:nvPicPr>
            <p:cNvPr id="26" name="Picture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4244" y="2448096"/>
              <a:ext cx="1019996" cy="539754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2572686" y="2963360"/>
              <a:ext cx="1237515" cy="299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000" dirty="0" smtClean="0">
                  <a:solidFill>
                    <a:prstClr val="black"/>
                  </a:solidFill>
                  <a:latin typeface="Arial" charset="0"/>
                  <a:ea typeface="굴림" charset="-127"/>
                </a:rPr>
                <a:t>OIC Resource</a:t>
              </a:r>
              <a:endParaRPr kumimoji="1" lang="en-US" sz="1000" dirty="0">
                <a:solidFill>
                  <a:prstClr val="black"/>
                </a:solidFill>
                <a:latin typeface="Arial" charset="0"/>
                <a:ea typeface="굴림" charset="-127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5076920" y="5688703"/>
            <a:ext cx="1993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1200" dirty="0" smtClean="0">
                <a:solidFill>
                  <a:prstClr val="black"/>
                </a:solidFill>
                <a:latin typeface="Arial" charset="0"/>
                <a:ea typeface="굴림" charset="-127"/>
              </a:rPr>
              <a:t>IoT Data Store Framework</a:t>
            </a:r>
            <a:endParaRPr kumimoji="1" lang="en-US" sz="1200" dirty="0">
              <a:solidFill>
                <a:prstClr val="black"/>
              </a:solidFill>
              <a:latin typeface="Arial" charset="0"/>
              <a:ea typeface="굴림" charset="-127"/>
            </a:endParaRPr>
          </a:p>
        </p:txBody>
      </p:sp>
      <p:sp>
        <p:nvSpPr>
          <p:cNvPr id="29" name="任意多边形 42"/>
          <p:cNvSpPr>
            <a:spLocks/>
          </p:cNvSpPr>
          <p:nvPr/>
        </p:nvSpPr>
        <p:spPr bwMode="auto">
          <a:xfrm rot="8816122">
            <a:off x="6132884" y="4313184"/>
            <a:ext cx="1038315" cy="139000"/>
          </a:xfrm>
          <a:custGeom>
            <a:avLst/>
            <a:gdLst>
              <a:gd name="T0" fmla="*/ 0 w 2393577"/>
              <a:gd name="T1" fmla="*/ 0 h 1936377"/>
              <a:gd name="T2" fmla="*/ 1303507 w 2393577"/>
              <a:gd name="T3" fmla="*/ 431602 h 1936377"/>
              <a:gd name="T4" fmla="*/ 1798637 w 2393577"/>
              <a:gd name="T5" fmla="*/ 2486025 h 1936377"/>
              <a:gd name="T6" fmla="*/ 1798637 w 2393577"/>
              <a:gd name="T7" fmla="*/ 2486025 h 1936377"/>
              <a:gd name="T8" fmla="*/ 0 60000 65536"/>
              <a:gd name="T9" fmla="*/ 0 60000 65536"/>
              <a:gd name="T10" fmla="*/ 0 60000 65536"/>
              <a:gd name="T11" fmla="*/ 0 60000 65536"/>
              <a:gd name="connsiteX0" fmla="*/ 0 w 1098416"/>
              <a:gd name="connsiteY0" fmla="*/ 1310143 h 1643283"/>
              <a:gd name="connsiteX1" fmla="*/ 439510 w 1098416"/>
              <a:gd name="connsiteY1" fmla="*/ 43083 h 1643283"/>
              <a:gd name="connsiteX2" fmla="*/ 1098416 w 1098416"/>
              <a:gd name="connsiteY2" fmla="*/ 1643283 h 1643283"/>
              <a:gd name="connsiteX0" fmla="*/ 0 w 1098416"/>
              <a:gd name="connsiteY0" fmla="*/ 464308 h 797448"/>
              <a:gd name="connsiteX1" fmla="*/ 662529 w 1098416"/>
              <a:gd name="connsiteY1" fmla="*/ 84197 h 797448"/>
              <a:gd name="connsiteX2" fmla="*/ 1098416 w 1098416"/>
              <a:gd name="connsiteY2" fmla="*/ 797448 h 797448"/>
              <a:gd name="connsiteX0" fmla="*/ 0 w 1112694"/>
              <a:gd name="connsiteY0" fmla="*/ 464308 h 556855"/>
              <a:gd name="connsiteX1" fmla="*/ 662529 w 1112694"/>
              <a:gd name="connsiteY1" fmla="*/ 84197 h 556855"/>
              <a:gd name="connsiteX2" fmla="*/ 1112694 w 1112694"/>
              <a:gd name="connsiteY2" fmla="*/ 556856 h 556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2694" h="556855">
                <a:moveTo>
                  <a:pt x="0" y="464308"/>
                </a:moveTo>
                <a:cubicBezTo>
                  <a:pt x="667871" y="471032"/>
                  <a:pt x="263600" y="-238532"/>
                  <a:pt x="662529" y="84197"/>
                </a:cubicBezTo>
                <a:cubicBezTo>
                  <a:pt x="1061458" y="406926"/>
                  <a:pt x="1112694" y="556856"/>
                  <a:pt x="1112694" y="556856"/>
                </a:cubicBezTo>
              </a:path>
            </a:pathLst>
          </a:custGeom>
          <a:noFill/>
          <a:ln w="76200" cap="flat" cmpd="sng">
            <a:solidFill>
              <a:srgbClr val="002060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>
              <a:solidFill>
                <a:prstClr val="black"/>
              </a:solidFill>
              <a:latin typeface="Arial" charset="0"/>
              <a:ea typeface="굴림" charset="-127"/>
            </a:endParaRPr>
          </a:p>
        </p:txBody>
      </p:sp>
      <p:pic>
        <p:nvPicPr>
          <p:cNvPr id="30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3372" y="4849481"/>
            <a:ext cx="734105" cy="722359"/>
          </a:xfrm>
          <a:prstGeom prst="rect">
            <a:avLst/>
          </a:prstGeom>
        </p:spPr>
      </p:pic>
      <p:sp>
        <p:nvSpPr>
          <p:cNvPr id="31" name="任意多边形 42"/>
          <p:cNvSpPr>
            <a:spLocks/>
          </p:cNvSpPr>
          <p:nvPr/>
        </p:nvSpPr>
        <p:spPr bwMode="auto">
          <a:xfrm rot="8816122">
            <a:off x="3810852" y="3924685"/>
            <a:ext cx="596823" cy="1310632"/>
          </a:xfrm>
          <a:custGeom>
            <a:avLst/>
            <a:gdLst>
              <a:gd name="T0" fmla="*/ 0 w 2393577"/>
              <a:gd name="T1" fmla="*/ 0 h 1936377"/>
              <a:gd name="T2" fmla="*/ 1303507 w 2393577"/>
              <a:gd name="T3" fmla="*/ 431602 h 1936377"/>
              <a:gd name="T4" fmla="*/ 1798637 w 2393577"/>
              <a:gd name="T5" fmla="*/ 2486025 h 1936377"/>
              <a:gd name="T6" fmla="*/ 1798637 w 2393577"/>
              <a:gd name="T7" fmla="*/ 2486025 h 193637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93577" h="1936377">
                <a:moveTo>
                  <a:pt x="0" y="0"/>
                </a:moveTo>
                <a:cubicBezTo>
                  <a:pt x="667871" y="6724"/>
                  <a:pt x="1335742" y="13448"/>
                  <a:pt x="1734671" y="336177"/>
                </a:cubicBezTo>
                <a:cubicBezTo>
                  <a:pt x="2133600" y="658906"/>
                  <a:pt x="2393577" y="1936377"/>
                  <a:pt x="2393577" y="1936377"/>
                </a:cubicBezTo>
              </a:path>
            </a:pathLst>
          </a:custGeom>
          <a:noFill/>
          <a:ln w="76200" cap="flat" cmpd="sng">
            <a:solidFill>
              <a:srgbClr val="002060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>
              <a:solidFill>
                <a:prstClr val="black"/>
              </a:solidFill>
              <a:latin typeface="Arial" charset="0"/>
              <a:ea typeface="굴림" charset="-127"/>
            </a:endParaRPr>
          </a:p>
        </p:txBody>
      </p:sp>
      <p:grpSp>
        <p:nvGrpSpPr>
          <p:cNvPr id="32" name="Group 72"/>
          <p:cNvGrpSpPr/>
          <p:nvPr/>
        </p:nvGrpSpPr>
        <p:grpSpPr>
          <a:xfrm>
            <a:off x="3334543" y="4497919"/>
            <a:ext cx="915635" cy="669485"/>
            <a:chOff x="2572686" y="2448096"/>
            <a:chExt cx="1139742" cy="815003"/>
          </a:xfrm>
        </p:grpSpPr>
        <p:pic>
          <p:nvPicPr>
            <p:cNvPr id="33" name="Picture 7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4244" y="2448096"/>
              <a:ext cx="1019996" cy="539754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572686" y="2963360"/>
              <a:ext cx="1139742" cy="299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000" dirty="0" smtClean="0">
                  <a:solidFill>
                    <a:prstClr val="black"/>
                  </a:solidFill>
                  <a:latin typeface="Arial" charset="0"/>
                  <a:ea typeface="굴림" charset="-127"/>
                </a:rPr>
                <a:t>AJ Resource</a:t>
              </a:r>
              <a:endParaRPr kumimoji="1" lang="en-US" sz="1000" dirty="0">
                <a:solidFill>
                  <a:prstClr val="black"/>
                </a:solidFill>
                <a:latin typeface="Arial" charset="0"/>
                <a:ea typeface="굴림" charset="-127"/>
              </a:endParaRPr>
            </a:p>
          </p:txBody>
        </p:sp>
      </p:grpSp>
      <p:pic>
        <p:nvPicPr>
          <p:cNvPr id="35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876" y="3127831"/>
            <a:ext cx="1467618" cy="1050535"/>
          </a:xfrm>
          <a:prstGeom prst="rect">
            <a:avLst/>
          </a:prstGeom>
        </p:spPr>
      </p:pic>
      <p:pic>
        <p:nvPicPr>
          <p:cNvPr id="36" name="Picture 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98617"/>
            <a:ext cx="1318737" cy="4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10" y="2669692"/>
            <a:ext cx="628460" cy="388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그림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38817" y="2749007"/>
            <a:ext cx="1021341" cy="1434468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76900" y="2431398"/>
            <a:ext cx="945439" cy="271511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180376" y="4833562"/>
            <a:ext cx="1633678" cy="1248698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 smtClean="0">
              <a:solidFill>
                <a:schemeClr val="tx1"/>
              </a:solidFill>
            </a:endParaRPr>
          </a:p>
        </p:txBody>
      </p:sp>
      <p:pic>
        <p:nvPicPr>
          <p:cNvPr id="41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97" y="4918023"/>
            <a:ext cx="1566253" cy="1106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任意多边形 42"/>
          <p:cNvSpPr>
            <a:spLocks/>
          </p:cNvSpPr>
          <p:nvPr/>
        </p:nvSpPr>
        <p:spPr bwMode="auto">
          <a:xfrm rot="8816122">
            <a:off x="2315680" y="3532207"/>
            <a:ext cx="1893200" cy="2323225"/>
          </a:xfrm>
          <a:custGeom>
            <a:avLst/>
            <a:gdLst>
              <a:gd name="T0" fmla="*/ 0 w 2393577"/>
              <a:gd name="T1" fmla="*/ 0 h 1936377"/>
              <a:gd name="T2" fmla="*/ 1303507 w 2393577"/>
              <a:gd name="T3" fmla="*/ 431602 h 1936377"/>
              <a:gd name="T4" fmla="*/ 1798637 w 2393577"/>
              <a:gd name="T5" fmla="*/ 2486025 h 1936377"/>
              <a:gd name="T6" fmla="*/ 1798637 w 2393577"/>
              <a:gd name="T7" fmla="*/ 2486025 h 1936377"/>
              <a:gd name="T8" fmla="*/ 0 60000 65536"/>
              <a:gd name="T9" fmla="*/ 0 60000 65536"/>
              <a:gd name="T10" fmla="*/ 0 60000 65536"/>
              <a:gd name="T11" fmla="*/ 0 60000 65536"/>
              <a:gd name="connsiteX0" fmla="*/ 0 w 2520253"/>
              <a:gd name="connsiteY0" fmla="*/ 0 h 1720056"/>
              <a:gd name="connsiteX1" fmla="*/ 1734671 w 2520253"/>
              <a:gd name="connsiteY1" fmla="*/ 336177 h 1720056"/>
              <a:gd name="connsiteX2" fmla="*/ 2520253 w 2520253"/>
              <a:gd name="connsiteY2" fmla="*/ 1720056 h 1720056"/>
              <a:gd name="connsiteX0" fmla="*/ 0 w 1662610"/>
              <a:gd name="connsiteY0" fmla="*/ 1 h 2751200"/>
              <a:gd name="connsiteX1" fmla="*/ 877028 w 1662610"/>
              <a:gd name="connsiteY1" fmla="*/ 1367321 h 2751200"/>
              <a:gd name="connsiteX2" fmla="*/ 1662610 w 1662610"/>
              <a:gd name="connsiteY2" fmla="*/ 2751200 h 2751200"/>
              <a:gd name="connsiteX0" fmla="*/ 0 w 1701295"/>
              <a:gd name="connsiteY0" fmla="*/ 0 h 2751199"/>
              <a:gd name="connsiteX1" fmla="*/ 1439710 w 1701295"/>
              <a:gd name="connsiteY1" fmla="*/ 1241381 h 2751199"/>
              <a:gd name="connsiteX2" fmla="*/ 1662610 w 1701295"/>
              <a:gd name="connsiteY2" fmla="*/ 2751199 h 2751199"/>
              <a:gd name="connsiteX0" fmla="*/ 0 w 1732757"/>
              <a:gd name="connsiteY0" fmla="*/ 0 h 2751199"/>
              <a:gd name="connsiteX1" fmla="*/ 1501156 w 1732757"/>
              <a:gd name="connsiteY1" fmla="*/ 1154700 h 2751199"/>
              <a:gd name="connsiteX2" fmla="*/ 1662610 w 1732757"/>
              <a:gd name="connsiteY2" fmla="*/ 2751199 h 275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2757" h="2751199">
                <a:moveTo>
                  <a:pt x="0" y="0"/>
                </a:moveTo>
                <a:cubicBezTo>
                  <a:pt x="667871" y="6724"/>
                  <a:pt x="1102227" y="831971"/>
                  <a:pt x="1501156" y="1154700"/>
                </a:cubicBezTo>
                <a:cubicBezTo>
                  <a:pt x="1900085" y="1477429"/>
                  <a:pt x="1662610" y="2751199"/>
                  <a:pt x="1662610" y="2751199"/>
                </a:cubicBezTo>
              </a:path>
            </a:pathLst>
          </a:custGeom>
          <a:noFill/>
          <a:ln w="76200" cap="flat" cmpd="sng">
            <a:solidFill>
              <a:srgbClr val="002060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>
              <a:solidFill>
                <a:prstClr val="black"/>
              </a:solidFill>
              <a:latin typeface="Arial" charset="0"/>
              <a:ea typeface="굴림" charset="-127"/>
            </a:endParaRPr>
          </a:p>
        </p:txBody>
      </p:sp>
      <p:grpSp>
        <p:nvGrpSpPr>
          <p:cNvPr id="43" name="Group 72"/>
          <p:cNvGrpSpPr/>
          <p:nvPr/>
        </p:nvGrpSpPr>
        <p:grpSpPr>
          <a:xfrm>
            <a:off x="2235915" y="4890782"/>
            <a:ext cx="1263487" cy="669485"/>
            <a:chOff x="2328320" y="2448096"/>
            <a:chExt cx="1572732" cy="815003"/>
          </a:xfrm>
        </p:grpSpPr>
        <p:pic>
          <p:nvPicPr>
            <p:cNvPr id="44" name="Picture 7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4244" y="2448096"/>
              <a:ext cx="1019996" cy="539754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2328320" y="2963360"/>
              <a:ext cx="1572732" cy="299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000" dirty="0" smtClean="0">
                  <a:solidFill>
                    <a:prstClr val="black"/>
                  </a:solidFill>
                  <a:latin typeface="Arial" charset="0"/>
                  <a:ea typeface="굴림" charset="-127"/>
                </a:rPr>
                <a:t>oneM2M Resource</a:t>
              </a:r>
              <a:endParaRPr kumimoji="1" lang="en-US" sz="1000" dirty="0">
                <a:solidFill>
                  <a:prstClr val="black"/>
                </a:solidFill>
                <a:latin typeface="Arial" charset="0"/>
                <a:ea typeface="굴림" charset="-127"/>
              </a:endParaRPr>
            </a:p>
          </p:txBody>
        </p:sp>
      </p:grpSp>
      <p:grpSp>
        <p:nvGrpSpPr>
          <p:cNvPr id="46" name="그룹 45"/>
          <p:cNvGrpSpPr/>
          <p:nvPr/>
        </p:nvGrpSpPr>
        <p:grpSpPr>
          <a:xfrm>
            <a:off x="4735729" y="2589452"/>
            <a:ext cx="2633519" cy="937180"/>
            <a:chOff x="8181049" y="2164438"/>
            <a:chExt cx="2633519" cy="937180"/>
          </a:xfrm>
        </p:grpSpPr>
        <p:sp>
          <p:nvSpPr>
            <p:cNvPr id="47" name="Rounded Rectangle 10"/>
            <p:cNvSpPr/>
            <p:nvPr/>
          </p:nvSpPr>
          <p:spPr>
            <a:xfrm>
              <a:off x="8190360" y="2164438"/>
              <a:ext cx="2619542" cy="937180"/>
            </a:xfrm>
            <a:prstGeom prst="roundRect">
              <a:avLst/>
            </a:prstGeom>
            <a:solidFill>
              <a:schemeClr val="bg2"/>
            </a:solidFill>
            <a:ln w="6350" cap="flat" cmpd="sng" algn="ctr">
              <a:solidFill>
                <a:srgbClr val="99BD24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99BD24"/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  <p:pic>
          <p:nvPicPr>
            <p:cNvPr id="48" name="Picture 3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351668" y="2569929"/>
              <a:ext cx="2256148" cy="475674"/>
            </a:xfrm>
            <a:prstGeom prst="rect">
              <a:avLst/>
            </a:prstGeom>
          </p:spPr>
        </p:pic>
        <p:sp>
          <p:nvSpPr>
            <p:cNvPr id="49" name="Left-Right Arrow 39"/>
            <p:cNvSpPr/>
            <p:nvPr/>
          </p:nvSpPr>
          <p:spPr>
            <a:xfrm>
              <a:off x="9306760" y="2702376"/>
              <a:ext cx="317115" cy="222568"/>
            </a:xfrm>
            <a:prstGeom prst="leftRightArrow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+mn-ea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181049" y="2348880"/>
              <a:ext cx="12763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100" kern="0" dirty="0" smtClean="0">
                  <a:solidFill>
                    <a:prstClr val="black"/>
                  </a:solidFill>
                  <a:latin typeface="Arial" charset="0"/>
                  <a:ea typeface="굴림" charset="-127"/>
                </a:rPr>
                <a:t>Unique</a:t>
              </a:r>
              <a:r>
                <a:rPr kumimoji="1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 Resource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9414829" y="2348880"/>
              <a:ext cx="139973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100" kern="0" dirty="0" smtClean="0">
                  <a:solidFill>
                    <a:prstClr val="black"/>
                  </a:solidFill>
                  <a:latin typeface="Arial" charset="0"/>
                  <a:ea typeface="굴림" charset="-127"/>
                </a:rPr>
                <a:t>Common</a:t>
              </a:r>
              <a:r>
                <a:rPr kumimoji="1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 Resource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877331" y="2164438"/>
              <a:ext cx="10567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200" b="1" kern="0" noProof="0" dirty="0" smtClean="0">
                  <a:solidFill>
                    <a:prstClr val="black"/>
                  </a:solidFill>
                  <a:ea typeface="굴림" charset="-127"/>
                </a:rPr>
                <a:t>IoT Data DB</a:t>
              </a:r>
              <a:endParaRPr kumimoji="1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굴림" charset="-127"/>
              </a:endParaRPr>
            </a:p>
          </p:txBody>
        </p:sp>
      </p:grpSp>
      <p:sp>
        <p:nvSpPr>
          <p:cNvPr id="56" name="자유형 55"/>
          <p:cNvSpPr/>
          <p:nvPr/>
        </p:nvSpPr>
        <p:spPr>
          <a:xfrm>
            <a:off x="7309168" y="3159209"/>
            <a:ext cx="328788" cy="914400"/>
          </a:xfrm>
          <a:custGeom>
            <a:avLst/>
            <a:gdLst>
              <a:gd name="connsiteX0" fmla="*/ 21771 w 413706"/>
              <a:gd name="connsiteY0" fmla="*/ 914400 h 914400"/>
              <a:gd name="connsiteX1" fmla="*/ 413657 w 413706"/>
              <a:gd name="connsiteY1" fmla="*/ 413657 h 914400"/>
              <a:gd name="connsiteX2" fmla="*/ 0 w 413706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3706" h="914400">
                <a:moveTo>
                  <a:pt x="21771" y="914400"/>
                </a:moveTo>
                <a:cubicBezTo>
                  <a:pt x="219528" y="740228"/>
                  <a:pt x="417285" y="566057"/>
                  <a:pt x="413657" y="413657"/>
                </a:cubicBezTo>
                <a:cubicBezTo>
                  <a:pt x="410029" y="261257"/>
                  <a:pt x="205014" y="130628"/>
                  <a:pt x="0" y="0"/>
                </a:cubicBezTo>
              </a:path>
            </a:pathLst>
          </a:custGeom>
          <a:noFill/>
          <a:ln w="76200" cap="flat" cmpd="sng">
            <a:solidFill>
              <a:srgbClr val="002060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>
              <a:solidFill>
                <a:prstClr val="black"/>
              </a:solidFill>
              <a:latin typeface="Arial" charset="0"/>
              <a:ea typeface="굴림" charset="-127"/>
            </a:endParaRPr>
          </a:p>
        </p:txBody>
      </p:sp>
      <p:sp>
        <p:nvSpPr>
          <p:cNvPr id="57" name="자유형 56"/>
          <p:cNvSpPr/>
          <p:nvPr/>
        </p:nvSpPr>
        <p:spPr>
          <a:xfrm>
            <a:off x="6903409" y="1678886"/>
            <a:ext cx="48911" cy="1524988"/>
          </a:xfrm>
          <a:custGeom>
            <a:avLst/>
            <a:gdLst>
              <a:gd name="connsiteX0" fmla="*/ 10886 w 10886"/>
              <a:gd name="connsiteY0" fmla="*/ 740229 h 740229"/>
              <a:gd name="connsiteX1" fmla="*/ 0 w 10886"/>
              <a:gd name="connsiteY1" fmla="*/ 0 h 740229"/>
              <a:gd name="connsiteX0" fmla="*/ 3110 w 3110"/>
              <a:gd name="connsiteY0" fmla="*/ 740229 h 740229"/>
              <a:gd name="connsiteX1" fmla="*/ 0 w 3110"/>
              <a:gd name="connsiteY1" fmla="*/ 0 h 740229"/>
              <a:gd name="connsiteX0" fmla="*/ 26669 w 26669"/>
              <a:gd name="connsiteY0" fmla="*/ 10000 h 10000"/>
              <a:gd name="connsiteX1" fmla="*/ 0 w 26669"/>
              <a:gd name="connsiteY1" fmla="*/ 0 h 10000"/>
              <a:gd name="connsiteX0" fmla="*/ 9999 w 9999"/>
              <a:gd name="connsiteY0" fmla="*/ 10000 h 10000"/>
              <a:gd name="connsiteX1" fmla="*/ 0 w 9999"/>
              <a:gd name="connsiteY1" fmla="*/ 0 h 10000"/>
              <a:gd name="connsiteX0" fmla="*/ 1665 w 1665"/>
              <a:gd name="connsiteY0" fmla="*/ 10086 h 10086"/>
              <a:gd name="connsiteX1" fmla="*/ 0 w 1665"/>
              <a:gd name="connsiteY1" fmla="*/ 0 h 1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65" h="10086">
                <a:moveTo>
                  <a:pt x="1665" y="10086"/>
                </a:moveTo>
                <a:lnTo>
                  <a:pt x="0" y="0"/>
                </a:lnTo>
              </a:path>
            </a:pathLst>
          </a:custGeom>
          <a:noFill/>
          <a:ln w="76200" cap="flat" cmpd="sng">
            <a:solidFill>
              <a:srgbClr val="002060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>
              <a:solidFill>
                <a:prstClr val="black"/>
              </a:solidFill>
              <a:latin typeface="Arial" charset="0"/>
              <a:ea typeface="굴림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409307" y="1897668"/>
            <a:ext cx="155604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altLang="ko-KR" dirty="0" smtClean="0"/>
              <a:t>Unified </a:t>
            </a:r>
            <a:r>
              <a:rPr lang="en-US" altLang="ko-KR" dirty="0"/>
              <a:t>interface </a:t>
            </a:r>
            <a:r>
              <a:rPr lang="en-US" altLang="ko-KR" dirty="0" smtClean="0"/>
              <a:t>to access data</a:t>
            </a:r>
            <a:endParaRPr lang="ko-KR" alt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4827031" y="6069863"/>
            <a:ext cx="267170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2"/>
                </a:solidFill>
              </a:defRPr>
            </a:lvl1pPr>
          </a:lstStyle>
          <a:p>
            <a:r>
              <a:rPr lang="en-US" altLang="ko-KR" dirty="0" smtClean="0"/>
              <a:t>Unified framework for the interoperability of IoT services</a:t>
            </a:r>
            <a:endParaRPr lang="ko-KR" alt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7498733" y="2607292"/>
            <a:ext cx="1538627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chemeClr val="tx2"/>
                </a:solidFill>
              </a:rPr>
              <a:t>Interoperable data (common language, model)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70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 of Our Project (3/4)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7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68607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AU" altLang="ko-KR" dirty="0" smtClean="0"/>
              <a:t>Project milestones</a:t>
            </a:r>
          </a:p>
          <a:p>
            <a:pPr lvl="1" fontAlgn="auto">
              <a:spcAft>
                <a:spcPts val="0"/>
              </a:spcAft>
            </a:pPr>
            <a:r>
              <a:rPr kumimoji="0" lang="en-AU" altLang="ko-KR" dirty="0" smtClean="0"/>
              <a:t>Step 1 : YANG data modelling for IoT standards</a:t>
            </a:r>
          </a:p>
          <a:p>
            <a:pPr lvl="2" fontAlgn="auto">
              <a:spcAft>
                <a:spcPts val="0"/>
              </a:spcAft>
            </a:pPr>
            <a:r>
              <a:rPr kumimoji="0" lang="en-AU" altLang="ko-KR" dirty="0" smtClean="0"/>
              <a:t>Translation and/or mapping of various IoT standards into YANG model</a:t>
            </a:r>
          </a:p>
          <a:p>
            <a:pPr lvl="2" fontAlgn="auto">
              <a:spcAft>
                <a:spcPts val="0"/>
              </a:spcAft>
            </a:pPr>
            <a:r>
              <a:rPr kumimoji="0" lang="en-AU" altLang="ko-KR" dirty="0" smtClean="0">
                <a:sym typeface="Wingdings" panose="05000000000000000000" pitchFamily="2" charset="2"/>
              </a:rPr>
              <a:t>What we would achieve : YANG data model for each IoT data</a:t>
            </a:r>
          </a:p>
          <a:p>
            <a:pPr lvl="2" fontAlgn="auto">
              <a:spcAft>
                <a:spcPts val="0"/>
              </a:spcAft>
            </a:pPr>
            <a:endParaRPr kumimoji="0" lang="en-AU" altLang="ko-KR" dirty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endParaRPr kumimoji="0" lang="en-AU" altLang="ko-KR" dirty="0" smtClean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endParaRPr kumimoji="0" lang="en-AU" altLang="ko-KR" dirty="0" smtClean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869" y="3696899"/>
            <a:ext cx="563368" cy="563368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71" y="3112504"/>
            <a:ext cx="713165" cy="440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8958" y="4447522"/>
            <a:ext cx="929190" cy="427313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5688428" y="3132637"/>
            <a:ext cx="1368152" cy="44037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oneM2M YANG data model</a:t>
            </a:r>
            <a:endParaRPr lang="ko-KR" altLang="en-US" sz="1200" dirty="0"/>
          </a:p>
        </p:txBody>
      </p:sp>
      <p:sp>
        <p:nvSpPr>
          <p:cNvPr id="13" name="직사각형 12"/>
          <p:cNvSpPr/>
          <p:nvPr/>
        </p:nvSpPr>
        <p:spPr>
          <a:xfrm>
            <a:off x="5688428" y="3800145"/>
            <a:ext cx="1368152" cy="4403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OCF YANG data model</a:t>
            </a:r>
            <a:endParaRPr lang="ko-KR" altLang="en-US" sz="1200" dirty="0"/>
          </a:p>
        </p:txBody>
      </p:sp>
      <p:sp>
        <p:nvSpPr>
          <p:cNvPr id="14" name="직사각형 13"/>
          <p:cNvSpPr/>
          <p:nvPr/>
        </p:nvSpPr>
        <p:spPr>
          <a:xfrm>
            <a:off x="5688428" y="4467653"/>
            <a:ext cx="1368152" cy="44037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/>
              <a:t>OMA YANG data model</a:t>
            </a:r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2552926" y="5014264"/>
            <a:ext cx="553998" cy="8640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ko-KR" sz="2400" b="1" dirty="0" smtClean="0"/>
              <a:t>. . . </a:t>
            </a:r>
            <a:endParaRPr lang="ko-KR" alt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186086" y="5013176"/>
            <a:ext cx="553998" cy="8640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ko-KR" sz="2400" b="1" dirty="0" smtClean="0"/>
              <a:t>. . . </a:t>
            </a:r>
            <a:endParaRPr lang="ko-KR" altLang="en-US" sz="2400" b="1" dirty="0"/>
          </a:p>
        </p:txBody>
      </p:sp>
      <p:sp>
        <p:nvSpPr>
          <p:cNvPr id="18" name="오른쪽 화살표 17"/>
          <p:cNvSpPr/>
          <p:nvPr/>
        </p:nvSpPr>
        <p:spPr>
          <a:xfrm>
            <a:off x="3262709" y="3233485"/>
            <a:ext cx="2425719" cy="2686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5472404" y="2996952"/>
            <a:ext cx="1800200" cy="2677833"/>
          </a:xfrm>
          <a:prstGeom prst="rect">
            <a:avLst/>
          </a:prstGeom>
          <a:noFill/>
          <a:ln w="1905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645159" y="4779656"/>
            <a:ext cx="14672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Translation or mapping to YANG model</a:t>
            </a:r>
            <a:endParaRPr lang="ko-KR" altLang="en-US" sz="1400" dirty="0"/>
          </a:p>
        </p:txBody>
      </p:sp>
      <p:sp>
        <p:nvSpPr>
          <p:cNvPr id="19" name="오른쪽 화살표 18"/>
          <p:cNvSpPr/>
          <p:nvPr/>
        </p:nvSpPr>
        <p:spPr>
          <a:xfrm>
            <a:off x="3251618" y="3892979"/>
            <a:ext cx="2425719" cy="2686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오른쪽 화살표 19"/>
          <p:cNvSpPr/>
          <p:nvPr/>
        </p:nvSpPr>
        <p:spPr>
          <a:xfrm>
            <a:off x="3251617" y="4552473"/>
            <a:ext cx="2425719" cy="2686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112364" y="5714092"/>
            <a:ext cx="2555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 Translated data model  (YANG)</a:t>
            </a:r>
            <a:endParaRPr lang="ko-KR" altLang="en-US" sz="1400" dirty="0"/>
          </a:p>
        </p:txBody>
      </p:sp>
      <p:sp>
        <p:nvSpPr>
          <p:cNvPr id="3" name="직사각형 2"/>
          <p:cNvSpPr/>
          <p:nvPr/>
        </p:nvSpPr>
        <p:spPr>
          <a:xfrm>
            <a:off x="1403648" y="2636912"/>
            <a:ext cx="6840760" cy="3744416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48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 of Our Project (4/4)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8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57200" y="1052736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fontAlgn="auto">
              <a:spcAft>
                <a:spcPts val="0"/>
              </a:spcAft>
            </a:pPr>
            <a:r>
              <a:rPr kumimoji="0" lang="en-US" altLang="ko-KR" dirty="0" smtClean="0"/>
              <a:t>Step</a:t>
            </a:r>
            <a:r>
              <a:rPr kumimoji="0" lang="ko-KR" altLang="en-US" dirty="0" smtClean="0"/>
              <a:t> </a:t>
            </a:r>
            <a:r>
              <a:rPr kumimoji="0" lang="en-US" altLang="ko-KR" dirty="0" smtClean="0"/>
              <a:t>2 : </a:t>
            </a:r>
            <a:r>
              <a:rPr kumimoji="0" lang="en-AU" altLang="ko-KR" dirty="0" smtClean="0"/>
              <a:t>Interoperable IoT data models</a:t>
            </a:r>
          </a:p>
          <a:p>
            <a:pPr lvl="2" fontAlgn="auto">
              <a:spcAft>
                <a:spcPts val="0"/>
              </a:spcAft>
            </a:pPr>
            <a:r>
              <a:rPr kumimoji="0" lang="en-AU" altLang="ko-KR" dirty="0" smtClean="0"/>
              <a:t>IoT data model enhancement for semantic interoperability</a:t>
            </a:r>
            <a:endParaRPr kumimoji="0" lang="en-AU" altLang="ko-KR" dirty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r>
              <a:rPr kumimoji="0" lang="en-AU" altLang="ko-KR" dirty="0" smtClean="0">
                <a:sym typeface="Wingdings" panose="05000000000000000000" pitchFamily="2" charset="2"/>
              </a:rPr>
              <a:t>Still investigating how to achieve it</a:t>
            </a:r>
            <a:endParaRPr kumimoji="0" lang="en-AU" altLang="ko-KR" dirty="0" smtClean="0"/>
          </a:p>
          <a:p>
            <a:pPr lvl="2" fontAlgn="auto">
              <a:spcAft>
                <a:spcPts val="0"/>
              </a:spcAft>
            </a:pPr>
            <a:endParaRPr kumimoji="0" lang="en-AU" altLang="ko-KR" dirty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endParaRPr kumimoji="0" lang="en-AU" altLang="ko-KR" dirty="0" smtClean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endParaRPr kumimoji="0" lang="en-AU" altLang="ko-KR" dirty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endParaRPr kumimoji="0" lang="en-AU" altLang="ko-KR" dirty="0" smtClean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endParaRPr kumimoji="0" lang="en-AU" altLang="ko-KR" dirty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endParaRPr kumimoji="0" lang="en-AU" altLang="ko-KR" dirty="0" smtClean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endParaRPr kumimoji="0" lang="en-AU" altLang="ko-KR" dirty="0" smtClean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endParaRPr kumimoji="0" lang="en-AU" altLang="ko-KR" dirty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endParaRPr kumimoji="0" lang="en-AU" altLang="ko-KR" dirty="0" smtClean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endParaRPr kumimoji="0" lang="en-AU" altLang="ko-KR" dirty="0" smtClean="0">
              <a:sym typeface="Wingdings" panose="05000000000000000000" pitchFamily="2" charset="2"/>
            </a:endParaRPr>
          </a:p>
          <a:p>
            <a:pPr lvl="1" fontAlgn="auto">
              <a:spcAft>
                <a:spcPts val="0"/>
              </a:spcAft>
            </a:pPr>
            <a:r>
              <a:rPr kumimoji="0" lang="en-AU" altLang="ko-KR" dirty="0" smtClean="0">
                <a:sym typeface="Wingdings" panose="05000000000000000000" pitchFamily="2" charset="2"/>
              </a:rPr>
              <a:t>Step </a:t>
            </a:r>
            <a:r>
              <a:rPr kumimoji="0" lang="en-AU" altLang="ko-KR" dirty="0">
                <a:sym typeface="Wingdings" panose="05000000000000000000" pitchFamily="2" charset="2"/>
              </a:rPr>
              <a:t>3 : </a:t>
            </a:r>
            <a:r>
              <a:rPr kumimoji="0" lang="en-US" altLang="ko-KR" dirty="0">
                <a:sym typeface="Wingdings" panose="05000000000000000000" pitchFamily="2" charset="2"/>
              </a:rPr>
              <a:t>Unified framework for the interoperability of IoT </a:t>
            </a:r>
            <a:r>
              <a:rPr kumimoji="0" lang="en-US" altLang="ko-KR" dirty="0" smtClean="0">
                <a:sym typeface="Wingdings" panose="05000000000000000000" pitchFamily="2" charset="2"/>
              </a:rPr>
              <a:t>services</a:t>
            </a:r>
            <a:endParaRPr kumimoji="0" lang="en-AU" altLang="ko-KR" dirty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r>
              <a:rPr kumimoji="0" lang="en-AU" altLang="ko-KR" dirty="0">
                <a:sym typeface="Wingdings" panose="05000000000000000000" pitchFamily="2" charset="2"/>
              </a:rPr>
              <a:t>Interoperable IoT data stored in the unified </a:t>
            </a:r>
            <a:r>
              <a:rPr kumimoji="0" lang="en-AU" altLang="ko-KR" dirty="0" smtClean="0">
                <a:sym typeface="Wingdings" panose="05000000000000000000" pitchFamily="2" charset="2"/>
              </a:rPr>
              <a:t>framework</a:t>
            </a:r>
            <a:endParaRPr kumimoji="0" lang="en-AU" altLang="ko-KR" dirty="0">
              <a:sym typeface="Wingdings" panose="05000000000000000000" pitchFamily="2" charset="2"/>
            </a:endParaRPr>
          </a:p>
          <a:p>
            <a:pPr lvl="2" fontAlgn="auto">
              <a:spcAft>
                <a:spcPts val="0"/>
              </a:spcAft>
            </a:pPr>
            <a:r>
              <a:rPr kumimoji="0" lang="en-AU" altLang="ko-KR" dirty="0" smtClean="0">
                <a:sym typeface="Wingdings" panose="05000000000000000000" pitchFamily="2" charset="2"/>
              </a:rPr>
              <a:t>Implementation of working prototype (Open-source based)</a:t>
            </a:r>
            <a:endParaRPr kumimoji="0" lang="en-AU" altLang="ko-KR" dirty="0">
              <a:sym typeface="Wingdings" panose="05000000000000000000" pitchFamily="2" charset="2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971600" y="2204864"/>
            <a:ext cx="7741773" cy="2143837"/>
            <a:chOff x="971600" y="2420888"/>
            <a:chExt cx="7741773" cy="2143837"/>
          </a:xfrm>
        </p:grpSpPr>
        <p:sp>
          <p:nvSpPr>
            <p:cNvPr id="7" name="타원 6"/>
            <p:cNvSpPr/>
            <p:nvPr/>
          </p:nvSpPr>
          <p:spPr>
            <a:xfrm>
              <a:off x="2339752" y="2492896"/>
              <a:ext cx="2623120" cy="79208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08514" y="2627330"/>
              <a:ext cx="115212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altLang="ko-KR" sz="1400" dirty="0" smtClean="0"/>
                <a:t>Common Data</a:t>
              </a:r>
              <a:br>
                <a:rPr lang="en-US" altLang="ko-KR" sz="1400" dirty="0" smtClean="0"/>
              </a:br>
              <a:r>
                <a:rPr lang="en-US" altLang="ko-KR" sz="1400" dirty="0" smtClean="0"/>
                <a:t>resource </a:t>
              </a:r>
              <a:endParaRPr lang="ko-KR" altLang="en-US" sz="1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19872" y="2546320"/>
              <a:ext cx="15430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 smtClean="0"/>
                <a:t>“B” IoT </a:t>
              </a:r>
            </a:p>
            <a:p>
              <a:pPr algn="ctr"/>
              <a:r>
                <a:rPr lang="en-US" altLang="ko-KR" sz="1400" dirty="0" smtClean="0"/>
                <a:t>Data</a:t>
              </a:r>
            </a:p>
            <a:p>
              <a:pPr algn="ctr"/>
              <a:r>
                <a:rPr lang="en-US" altLang="ko-KR" sz="1400" dirty="0" smtClean="0"/>
                <a:t>resource</a:t>
              </a:r>
              <a:endParaRPr lang="ko-KR" altLang="en-US" sz="1400" dirty="0"/>
            </a:p>
          </p:txBody>
        </p:sp>
        <p:sp>
          <p:nvSpPr>
            <p:cNvPr id="12" name="타원 11"/>
            <p:cNvSpPr/>
            <p:nvPr/>
          </p:nvSpPr>
          <p:spPr>
            <a:xfrm>
              <a:off x="1115616" y="2492896"/>
              <a:ext cx="2623120" cy="792088"/>
            </a:xfrm>
            <a:prstGeom prst="ellipse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115616" y="2546320"/>
              <a:ext cx="15430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 smtClean="0"/>
                <a:t>“A” IoT </a:t>
              </a:r>
            </a:p>
            <a:p>
              <a:pPr algn="ctr"/>
              <a:r>
                <a:rPr lang="en-US" altLang="ko-KR" sz="1400" dirty="0" smtClean="0"/>
                <a:t>Data </a:t>
              </a:r>
            </a:p>
            <a:p>
              <a:pPr algn="ctr"/>
              <a:r>
                <a:rPr lang="en-US" altLang="ko-KR" sz="1400" dirty="0" smtClean="0"/>
                <a:t>resource</a:t>
              </a:r>
              <a:endParaRPr lang="ko-KR" alt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835696" y="3501008"/>
              <a:ext cx="22534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 smtClean="0"/>
                <a:t>Common YANG </a:t>
              </a:r>
            </a:p>
            <a:p>
              <a:pPr algn="ctr"/>
              <a:r>
                <a:rPr lang="en-US" altLang="ko-KR" sz="1400" dirty="0" smtClean="0"/>
                <a:t>Data resource</a:t>
              </a:r>
            </a:p>
            <a:p>
              <a:pPr algn="ctr"/>
              <a:r>
                <a:rPr lang="en-US" altLang="ko-KR" sz="1400" dirty="0" smtClean="0"/>
                <a:t>(Interoperable)</a:t>
              </a:r>
              <a:endParaRPr lang="ko-KR" altLang="en-US" sz="1400" dirty="0"/>
            </a:p>
          </p:txBody>
        </p:sp>
        <p:sp>
          <p:nvSpPr>
            <p:cNvPr id="15" name="아래쪽 화살표 14"/>
            <p:cNvSpPr/>
            <p:nvPr/>
          </p:nvSpPr>
          <p:spPr>
            <a:xfrm>
              <a:off x="2768554" y="3131386"/>
              <a:ext cx="432048" cy="44163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971600" y="2420888"/>
              <a:ext cx="7715200" cy="2143837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8" name="직선 연결선 17"/>
            <p:cNvCxnSpPr/>
            <p:nvPr/>
          </p:nvCxnSpPr>
          <p:spPr>
            <a:xfrm flipH="1">
              <a:off x="5072507" y="2420888"/>
              <a:ext cx="3549" cy="2143837"/>
            </a:xfrm>
            <a:prstGeom prst="lin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타원 18"/>
            <p:cNvSpPr/>
            <p:nvPr/>
          </p:nvSpPr>
          <p:spPr>
            <a:xfrm>
              <a:off x="5220072" y="2723761"/>
              <a:ext cx="1213115" cy="668221"/>
            </a:xfrm>
            <a:prstGeom prst="ellipse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072507" y="2780928"/>
              <a:ext cx="1543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 smtClean="0"/>
                <a:t>“A” IoT</a:t>
              </a:r>
              <a:br>
                <a:rPr lang="en-US" altLang="ko-KR" sz="1400" dirty="0" smtClean="0"/>
              </a:br>
              <a:r>
                <a:rPr lang="en-US" altLang="ko-KR" sz="1400" dirty="0" smtClean="0"/>
                <a:t>Data resource</a:t>
              </a:r>
              <a:endParaRPr lang="ko-KR" altLang="en-US" sz="1400" dirty="0"/>
            </a:p>
          </p:txBody>
        </p:sp>
        <p:sp>
          <p:nvSpPr>
            <p:cNvPr id="21" name="타원 20"/>
            <p:cNvSpPr/>
            <p:nvPr/>
          </p:nvSpPr>
          <p:spPr>
            <a:xfrm>
              <a:off x="7319325" y="2723762"/>
              <a:ext cx="1213115" cy="6539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164288" y="2780928"/>
              <a:ext cx="1543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 smtClean="0"/>
                <a:t>“B” </a:t>
              </a:r>
              <a:r>
                <a:rPr lang="en-US" altLang="ko-KR" sz="1400" dirty="0"/>
                <a:t>IoT</a:t>
              </a:r>
              <a:br>
                <a:rPr lang="en-US" altLang="ko-KR" sz="1400" dirty="0"/>
              </a:br>
              <a:r>
                <a:rPr lang="en-US" altLang="ko-KR" sz="1400" dirty="0"/>
                <a:t>Data resource</a:t>
              </a:r>
              <a:endParaRPr lang="ko-KR" altLang="en-US" sz="1400" dirty="0"/>
            </a:p>
          </p:txBody>
        </p:sp>
        <p:sp>
          <p:nvSpPr>
            <p:cNvPr id="23" name="아래로 구부러진 화살표 22"/>
            <p:cNvSpPr/>
            <p:nvPr/>
          </p:nvSpPr>
          <p:spPr>
            <a:xfrm>
              <a:off x="6444208" y="2548519"/>
              <a:ext cx="880661" cy="376425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아래로 구부러진 화살표 56"/>
            <p:cNvSpPr/>
            <p:nvPr/>
          </p:nvSpPr>
          <p:spPr>
            <a:xfrm rot="10800000">
              <a:off x="6427642" y="3212976"/>
              <a:ext cx="880661" cy="396574"/>
            </a:xfrm>
            <a:prstGeom prst="curved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971600" y="4215718"/>
              <a:ext cx="38863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/>
                <a:t>&lt; Example 1 : Extracting Common data resource&gt;</a:t>
              </a:r>
              <a:endParaRPr lang="ko-KR" altLang="en-US" sz="1200" b="1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013273" y="4206182"/>
              <a:ext cx="37001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/>
                <a:t>&lt; Example 2 : One-to-One translation&gt;</a:t>
              </a:r>
              <a:endParaRPr lang="ko-KR" altLang="en-US" sz="1200" b="1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810621" y="3613311"/>
              <a:ext cx="22534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 smtClean="0"/>
                <a:t>Translation,</a:t>
              </a:r>
            </a:p>
            <a:p>
              <a:pPr algn="ctr"/>
              <a:r>
                <a:rPr lang="en-US" altLang="ko-KR" sz="1400" dirty="0" smtClean="0"/>
                <a:t>Interoperability</a:t>
              </a:r>
              <a:endParaRPr lang="ko-KR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4354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YANG for IoT (1/3)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7FEC4-F956-4681-ACF8-EDC1B75DF679}" type="slidenum">
              <a:rPr lang="ko-KR" altLang="en-US" smtClean="0"/>
              <a:t>9</a:t>
            </a:fld>
            <a:endParaRPr lang="ko-KR" altLang="en-US" dirty="0"/>
          </a:p>
        </p:txBody>
      </p:sp>
      <p:sp>
        <p:nvSpPr>
          <p:cNvPr id="103" name="Text Placeholder 23"/>
          <p:cNvSpPr txBox="1">
            <a:spLocks/>
          </p:cNvSpPr>
          <p:nvPr/>
        </p:nvSpPr>
        <p:spPr>
          <a:xfrm>
            <a:off x="2875856" y="1295400"/>
            <a:ext cx="5296544" cy="31813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</a:rPr>
              <a:t>Data-Model</a:t>
            </a:r>
          </a:p>
          <a:p>
            <a:pPr marL="742950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</a:rPr>
              <a:t>A data-model explicitly and precisely determines the structure, syntax and semantics of the data…</a:t>
            </a:r>
          </a:p>
          <a:p>
            <a:pPr marL="742950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</a:rPr>
              <a:t>…that is </a:t>
            </a:r>
            <a:r>
              <a:rPr kumimoji="0" lang="en-US" sz="1400" b="0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</a:rPr>
              <a:t>externally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</a:rPr>
              <a:t> visible</a:t>
            </a:r>
          </a:p>
          <a:p>
            <a:pPr marL="742950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</a:rPr>
              <a:t>Protocol</a:t>
            </a:r>
          </a:p>
          <a:p>
            <a:pPr marL="742950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</a:rPr>
              <a:t>Remote primitives to view and manipulate the data</a:t>
            </a:r>
          </a:p>
          <a:p>
            <a:pPr marL="742950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</a:rPr>
              <a:t>Encoding of the data as defined by the data-model</a:t>
            </a:r>
          </a:p>
        </p:txBody>
      </p:sp>
      <p:pic>
        <p:nvPicPr>
          <p:cNvPr id="104" name="Picture 7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579" y="2572544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AutoShape 65"/>
          <p:cNvSpPr>
            <a:spLocks noChangeArrowheads="1"/>
          </p:cNvSpPr>
          <p:nvPr/>
        </p:nvSpPr>
        <p:spPr bwMode="auto">
          <a:xfrm>
            <a:off x="1266974" y="2039144"/>
            <a:ext cx="1379538" cy="810815"/>
          </a:xfrm>
          <a:prstGeom prst="flowChartDocument">
            <a:avLst/>
          </a:prstGeom>
          <a:gradFill>
            <a:gsLst>
              <a:gs pos="0">
                <a:srgbClr val="FAD098"/>
              </a:gs>
              <a:gs pos="100000">
                <a:srgbClr val="F6AF50"/>
              </a:gs>
            </a:gsLst>
            <a:lin ang="5400000" scaled="0"/>
          </a:gradFill>
          <a:ln w="25400" cap="flat" cmpd="sng" algn="ctr">
            <a:solidFill>
              <a:srgbClr val="F0B31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lIns="0" tIns="0" rIns="0" bIns="0" anchor="ctr"/>
          <a:lstStyle/>
          <a:p>
            <a:pPr algn="ctr" fontAlgn="auto">
              <a:lnSpc>
                <a:spcPts val="1071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sz="1300" kern="0" dirty="0" smtClean="0">
                <a:solidFill>
                  <a:sysClr val="windowText" lastClr="000000"/>
                </a:solidFill>
                <a:latin typeface="Verdana"/>
                <a:cs typeface="Verdana"/>
              </a:rPr>
              <a:t>Data-Model</a:t>
            </a:r>
            <a:endParaRPr kumimoji="0" lang="en-US" sz="1300" kern="0" dirty="0">
              <a:solidFill>
                <a:sysClr val="windowText" lastClr="000000"/>
              </a:solidFill>
              <a:latin typeface="Verdana"/>
              <a:cs typeface="Verdana"/>
            </a:endParaRPr>
          </a:p>
        </p:txBody>
      </p:sp>
      <p:cxnSp>
        <p:nvCxnSpPr>
          <p:cNvPr id="106" name="Straight Arrow Connector 3"/>
          <p:cNvCxnSpPr/>
          <p:nvPr/>
        </p:nvCxnSpPr>
        <p:spPr>
          <a:xfrm>
            <a:off x="1190779" y="1124744"/>
            <a:ext cx="0" cy="1447800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07" name="TextBox 106"/>
          <p:cNvSpPr txBox="1"/>
          <p:nvPr/>
        </p:nvSpPr>
        <p:spPr>
          <a:xfrm>
            <a:off x="1215793" y="1243390"/>
            <a:ext cx="8893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prstClr val="black"/>
                </a:solidFill>
                <a:latin typeface="맑은 고딕"/>
              </a:rPr>
              <a:t>Protocol</a:t>
            </a:r>
            <a:endParaRPr kumimoji="0" lang="en-US" dirty="0">
              <a:solidFill>
                <a:prstClr val="black"/>
              </a:solidFill>
              <a:latin typeface="맑은 고딕"/>
            </a:endParaRPr>
          </a:p>
        </p:txBody>
      </p:sp>
      <p:pic>
        <p:nvPicPr>
          <p:cNvPr id="10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696" y="3715544"/>
            <a:ext cx="2785953" cy="2768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9" name="Title 2"/>
          <p:cNvSpPr txBox="1">
            <a:spLocks/>
          </p:cNvSpPr>
          <p:nvPr/>
        </p:nvSpPr>
        <p:spPr>
          <a:xfrm>
            <a:off x="755576" y="4149080"/>
            <a:ext cx="2539008" cy="428625"/>
          </a:xfrm>
          <a:prstGeom prst="rect">
            <a:avLst/>
          </a:prstGeom>
        </p:spPr>
        <p:txBody>
          <a:bodyPr vert="horz" lIns="81639" tIns="40819" rIns="81639" bIns="40819" rtlCol="0" anchor="t" anchorCtr="0">
            <a:normAutofit/>
          </a:bodyPr>
          <a:lstStyle>
            <a:lvl1pPr algn="l" defTabSz="816388" rtl="0" eaLnBrk="1" latinLnBrk="0" hangingPunct="1">
              <a:spcBef>
                <a:spcPct val="0"/>
              </a:spcBef>
              <a:buNone/>
              <a:defRPr sz="1800" b="1" kern="1200" spc="-89" baseline="0">
                <a:solidFill>
                  <a:srgbClr val="008FC5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kumimoji="0" lang="en-US" dirty="0" smtClean="0">
                <a:latin typeface="Arial"/>
                <a:cs typeface="Arial"/>
              </a:rPr>
              <a:t>YANG (IETF RFC 6020)</a:t>
            </a:r>
            <a:endParaRPr kumimoji="0" lang="en-US" dirty="0">
              <a:latin typeface="Arial"/>
              <a:cs typeface="Arial"/>
            </a:endParaRPr>
          </a:p>
        </p:txBody>
      </p:sp>
      <p:sp>
        <p:nvSpPr>
          <p:cNvPr id="110" name="Content Placeholder 3"/>
          <p:cNvSpPr txBox="1">
            <a:spLocks/>
          </p:cNvSpPr>
          <p:nvPr/>
        </p:nvSpPr>
        <p:spPr>
          <a:xfrm>
            <a:off x="918320" y="4653136"/>
            <a:ext cx="3096344" cy="16561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</a:rPr>
              <a:t>Data modeling language</a:t>
            </a:r>
          </a:p>
          <a:p>
            <a:pPr marL="742950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rgbClr val="003E7E"/>
                </a:solidFill>
                <a:effectLst/>
                <a:uLnTx/>
                <a:uFillTx/>
                <a:latin typeface="맑은 고딕"/>
              </a:rPr>
              <a:t>Configuration data</a:t>
            </a:r>
          </a:p>
          <a:p>
            <a:pPr marL="742950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srgbClr val="003E7E"/>
                </a:solidFill>
                <a:effectLst/>
                <a:uLnTx/>
                <a:uFillTx/>
                <a:latin typeface="맑은 고딕"/>
              </a:rPr>
              <a:t>State data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</a:rPr>
              <a:t>Tree structure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</a:rPr>
              <a:t>Data and Types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99489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인쇄용-LG세미나</Template>
  <TotalTime>20786</TotalTime>
  <Words>1085</Words>
  <Application>Microsoft Office PowerPoint</Application>
  <PresentationFormat>On-screen Show (4:3)</PresentationFormat>
  <Paragraphs>276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테마</vt:lpstr>
      <vt:lpstr>Research on Unified Data Model and Framework to Support Interoperability between IoT Applications (Presentation at OMA meeting)</vt:lpstr>
      <vt:lpstr>Contents</vt:lpstr>
      <vt:lpstr>Motivation</vt:lpstr>
      <vt:lpstr>Motivation</vt:lpstr>
      <vt:lpstr>Overview of Our Project (1/4)</vt:lpstr>
      <vt:lpstr>Overview of Our Project (2/4)</vt:lpstr>
      <vt:lpstr>Overview of Our Project (3/4)</vt:lpstr>
      <vt:lpstr>Overview of Our Project (4/4)</vt:lpstr>
      <vt:lpstr>YANG for IoT (1/3)</vt:lpstr>
      <vt:lpstr>YANG for IoT (2/3)</vt:lpstr>
      <vt:lpstr>YANG for IoT (3/3)</vt:lpstr>
      <vt:lpstr>OpenDayLight (ODL)</vt:lpstr>
      <vt:lpstr>ODL IoTDM (1/3)</vt:lpstr>
      <vt:lpstr>ODL IoTDM (2/3)</vt:lpstr>
      <vt:lpstr>ODL IoTDM (3/3)</vt:lpstr>
      <vt:lpstr>Initial work of LWM2M data into YANG (1/2)</vt:lpstr>
      <vt:lpstr>Initial work of LWM2M data into YANG (2/2)</vt:lpstr>
      <vt:lpstr>Discussions : YANG for LWM2M</vt:lpstr>
      <vt:lpstr>Thank you for your attention !</vt:lpstr>
    </vt:vector>
  </TitlesOfParts>
  <Company>ETRI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IEEE 802.15.4g(SUN) 표준화 동향</dc:title>
  <dc:creator>Admin</dc:creator>
  <cp:lastModifiedBy>Joaquin</cp:lastModifiedBy>
  <cp:revision>1507</cp:revision>
  <cp:lastPrinted>1998-02-10T13:28:06Z</cp:lastPrinted>
  <dcterms:created xsi:type="dcterms:W3CDTF">2007-11-11T16:49:01Z</dcterms:created>
  <dcterms:modified xsi:type="dcterms:W3CDTF">2016-05-02T17:35:12Z</dcterms:modified>
</cp:coreProperties>
</file>