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
  </p:notesMasterIdLst>
  <p:handoutMasterIdLst>
    <p:handoutMasterId r:id="rId5"/>
  </p:handoutMasterIdLst>
  <p:sldIdLst>
    <p:sldId id="319" r:id="rId2"/>
    <p:sldId id="320" r:id="rId3"/>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123" d="100"/>
          <a:sy n="123" d="100"/>
        </p:scale>
        <p:origin x="-1530"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GB" sz="2000" b="0" i="0" kern="1200" dirty="0" smtClean="0">
                <a:solidFill>
                  <a:schemeClr val="tx1"/>
                </a:solidFill>
                <a:effectLst/>
                <a:latin typeface="Arial" panose="020B0604020202020204" pitchFamily="34" charset="0"/>
                <a:ea typeface="+mn-ea"/>
                <a:cs typeface="+mn-cs"/>
              </a:rPr>
              <a:t>OMA-DM-2017-0044-INP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atatracker.ietf.org/doc/html/rfc7744"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datatracker.ietf.org/doc/html/draft-ietf-ace-oauth-authz"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User </a:t>
            </a:r>
            <a:r>
              <a:rPr lang="fr-FR" altLang="en-US" dirty="0" err="1" smtClean="0">
                <a:ea typeface="ＭＳ Ｐゴシック" panose="020B0600070205080204" pitchFamily="34" charset="-128"/>
              </a:rPr>
              <a:t>Identity</a:t>
            </a:r>
            <a:r>
              <a:rPr lang="fr-FR" altLang="en-US" dirty="0" smtClean="0">
                <a:ea typeface="ＭＳ Ｐゴシック" panose="020B0600070205080204" pitchFamily="34" charset="-128"/>
              </a:rPr>
              <a:t> Management Support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000" b="1" dirty="0" smtClean="0"/>
              <a:t>Rationale: </a:t>
            </a:r>
            <a:r>
              <a:rPr lang="en-GB" altLang="en-US" sz="1600" dirty="0" smtClean="0">
                <a:solidFill>
                  <a:srgbClr val="480024"/>
                </a:solidFill>
              </a:rPr>
              <a:t>In LwM2M version 1.0 there is no support for use cases that involve an end user. This contribution adds support for user identity management to LwM2M by leveraging the work done in the IETF ACE working group using OAuth. OAuth deals with user identity management and dynamic, fine-grained authorization whereas LwM2M provides device management support. </a:t>
            </a:r>
            <a:endParaRPr lang="en-GB" altLang="en-US" sz="1600" dirty="0" smtClean="0">
              <a:solidFill>
                <a:srgbClr val="480024"/>
              </a:solidFill>
            </a:endParaRPr>
          </a:p>
          <a:p>
            <a:pPr marL="0" indent="0">
              <a:buClr>
                <a:srgbClr val="C00000"/>
              </a:buClr>
              <a:buNone/>
            </a:pPr>
            <a:endParaRPr lang="en-GB" altLang="en-US" sz="1600" dirty="0">
              <a:solidFill>
                <a:srgbClr val="480024"/>
              </a:solidFill>
            </a:endParaRPr>
          </a:p>
          <a:p>
            <a:pPr>
              <a:buClr>
                <a:srgbClr val="C00000"/>
              </a:buClr>
              <a:buFont typeface="Wingdings" panose="05000000000000000000" pitchFamily="2" charset="2"/>
              <a:buChar char="q"/>
            </a:pPr>
            <a:r>
              <a:rPr lang="en-GB" altLang="en-US" sz="2000" b="1" dirty="0"/>
              <a:t> </a:t>
            </a:r>
            <a:r>
              <a:rPr lang="en-GB" altLang="en-US" sz="2000" b="1" dirty="0" smtClean="0"/>
              <a:t>Proposal: </a:t>
            </a:r>
            <a:r>
              <a:rPr lang="en-GB" altLang="en-US" sz="1600" dirty="0" smtClean="0">
                <a:solidFill>
                  <a:srgbClr val="480024"/>
                </a:solidFill>
              </a:rPr>
              <a:t>Add support for ACE-OAuth to LwM2M</a:t>
            </a:r>
            <a:endParaRPr lang="fr-FR" altLang="zh-CN" sz="1600" dirty="0">
              <a:solidFill>
                <a:srgbClr val="480024"/>
              </a:solidFill>
            </a:endParaRPr>
          </a:p>
          <a:p>
            <a:pPr marL="0" indent="0">
              <a:buClr>
                <a:srgbClr val="C00000"/>
              </a:buClr>
              <a:buNone/>
            </a:pPr>
            <a:endParaRPr lang="fr-FR" altLang="zh-CN" sz="1800" b="1" dirty="0"/>
          </a:p>
          <a:p>
            <a:pPr>
              <a:buClr>
                <a:srgbClr val="C00000"/>
              </a:buClr>
              <a:buFont typeface="Wingdings" panose="05000000000000000000" pitchFamily="2" charset="2"/>
              <a:buChar char="q"/>
            </a:pPr>
            <a:r>
              <a:rPr lang="fr-FR" sz="2000" b="1" dirty="0"/>
              <a:t> </a:t>
            </a:r>
            <a:r>
              <a:rPr lang="en-GB" sz="2000" b="1" dirty="0">
                <a:ea typeface="Times New Roman" panose="02020603050405020304" pitchFamily="18" charset="0"/>
                <a:cs typeface="Times New Roman" panose="02020603050405020304" pitchFamily="18" charset="0"/>
              </a:rPr>
              <a:t>Illustration </a:t>
            </a:r>
            <a:r>
              <a:rPr lang="en-GB" sz="2000" b="1" dirty="0" smtClean="0">
                <a:ea typeface="Times New Roman" panose="02020603050405020304" pitchFamily="18" charset="0"/>
                <a:cs typeface="Times New Roman" panose="02020603050405020304" pitchFamily="18" charset="0"/>
              </a:rPr>
              <a:t>:</a:t>
            </a:r>
            <a:r>
              <a:rPr lang="en-GB" sz="1600" dirty="0" smtClean="0">
                <a:solidFill>
                  <a:srgbClr val="480024"/>
                </a:solidFill>
              </a:rPr>
              <a:t> See </a:t>
            </a:r>
            <a:r>
              <a:rPr lang="en-GB" sz="1600" dirty="0">
                <a:hlinkClick r:id="rId3"/>
              </a:rPr>
              <a:t>RFC 7744</a:t>
            </a:r>
            <a:r>
              <a:rPr lang="en-GB" sz="1600" dirty="0"/>
              <a:t> </a:t>
            </a:r>
            <a:r>
              <a:rPr lang="en-GB" sz="1600" dirty="0" smtClean="0"/>
              <a:t>for use cases and </a:t>
            </a:r>
            <a:r>
              <a:rPr lang="en-GB" sz="1600" dirty="0">
                <a:hlinkClick r:id="rId4"/>
              </a:rPr>
              <a:t>draft-ietf-ace-oauth-authz-06</a:t>
            </a:r>
            <a:r>
              <a:rPr lang="en-GB" sz="1600" dirty="0"/>
              <a:t> </a:t>
            </a:r>
            <a:r>
              <a:rPr lang="en-GB" sz="1600" dirty="0" smtClean="0"/>
              <a:t>for solution framework. </a:t>
            </a:r>
          </a:p>
          <a:p>
            <a:pPr marL="0" indent="0">
              <a:buClr>
                <a:srgbClr val="C00000"/>
              </a:buClr>
              <a:buNone/>
            </a:pPr>
            <a:r>
              <a:rPr lang="en-US" sz="1600" dirty="0" smtClean="0">
                <a:ea typeface="Times New Roman" panose="02020603050405020304" pitchFamily="18" charset="0"/>
                <a:cs typeface="Times New Roman" panose="02020603050405020304" pitchFamily="18" charset="0"/>
              </a:rPr>
              <a:t> </a:t>
            </a:r>
            <a:endParaRPr lang="en-US" sz="16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 </a:t>
            </a:r>
            <a:r>
              <a:rPr lang="en-US" sz="1600" b="1" dirty="0" smtClean="0">
                <a:ea typeface="Times New Roman" panose="02020603050405020304" pitchFamily="18" charset="0"/>
                <a:cs typeface="Times New Roman" panose="02020603050405020304" pitchFamily="18" charset="0"/>
              </a:rPr>
              <a:t>Impact: </a:t>
            </a:r>
            <a:r>
              <a:rPr lang="en-US" sz="1600" dirty="0" smtClean="0">
                <a:solidFill>
                  <a:srgbClr val="480024"/>
                </a:solidFill>
              </a:rPr>
              <a:t>Adds new use cases </a:t>
            </a:r>
            <a:endParaRPr lang="en-US" sz="1600" dirty="0">
              <a:solidFill>
                <a:srgbClr val="480024"/>
              </a:solidFill>
            </a:endParaRPr>
          </a:p>
          <a:p>
            <a:pPr>
              <a:buClr>
                <a:srgbClr val="C00000"/>
              </a:buClr>
              <a:buFont typeface="Wingdings" panose="05000000000000000000" pitchFamily="2" charset="2"/>
              <a:buChar char="q"/>
            </a:pPr>
            <a:endParaRPr lang="en-US" sz="16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Supporters for contribution </a:t>
            </a:r>
            <a:r>
              <a:rPr lang="en-US" sz="1600" b="1" dirty="0" smtClean="0">
                <a:ea typeface="Times New Roman" panose="02020603050405020304" pitchFamily="18" charset="0"/>
                <a:cs typeface="Times New Roman" panose="02020603050405020304" pitchFamily="18" charset="0"/>
              </a:rPr>
              <a:t>: </a:t>
            </a:r>
            <a:r>
              <a:rPr lang="en-US" sz="1600" dirty="0" smtClean="0">
                <a:solidFill>
                  <a:srgbClr val="480024"/>
                </a:solidFill>
              </a:rPr>
              <a:t>ARM</a:t>
            </a:r>
            <a:endParaRPr lang="en-GB" sz="1600" dirty="0">
              <a:solidFill>
                <a:srgbClr val="48002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3437" y="1485106"/>
            <a:ext cx="7696200"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High-</a:t>
            </a:r>
            <a:r>
              <a:rPr lang="fr-FR" altLang="en-US" kern="0" dirty="0" err="1" smtClean="0">
                <a:ea typeface="ＭＳ Ｐゴシック" panose="020B0600070205080204" pitchFamily="34" charset="-128"/>
              </a:rPr>
              <a:t>Level</a:t>
            </a:r>
            <a:r>
              <a:rPr lang="fr-FR" altLang="en-US" kern="0" dirty="0" smtClean="0">
                <a:ea typeface="ＭＳ Ｐゴシック" panose="020B0600070205080204" pitchFamily="34" charset="-128"/>
              </a:rPr>
              <a:t> Interaction</a:t>
            </a:r>
            <a:endParaRPr lang="en-GB" altLang="en-US" sz="1800" kern="0" dirty="0"/>
          </a:p>
        </p:txBody>
      </p:sp>
    </p:spTree>
    <p:extLst>
      <p:ext uri="{BB962C8B-B14F-4D97-AF65-F5344CB8AC3E}">
        <p14:creationId xmlns:p14="http://schemas.microsoft.com/office/powerpoint/2010/main" val="11005400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63964</TotalTime>
  <Pages>15</Pages>
  <Words>83</Words>
  <Application>Microsoft Office PowerPoint</Application>
  <PresentationFormat>Custom</PresentationFormat>
  <Paragraphs>12</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OMA Template</vt:lpstr>
      <vt:lpstr>User Identity Management Support</vt:lpstr>
      <vt:lpstr>PowerPoint Presentation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Hannes Tschofenig</cp:lastModifiedBy>
  <cp:revision>682</cp:revision>
  <cp:lastPrinted>2017-02-03T15:27:40Z</cp:lastPrinted>
  <dcterms:created xsi:type="dcterms:W3CDTF">2002-03-19T14:05:12Z</dcterms:created>
  <dcterms:modified xsi:type="dcterms:W3CDTF">2017-04-11T09:03:17Z</dcterms:modified>
</cp:coreProperties>
</file>